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6.xml" ContentType="application/vnd.openxmlformats-officedocument.themeOverride+xml"/>
  <Override PartName="/ppt/charts/chart2.xml" ContentType="application/vnd.openxmlformats-officedocument.drawingml.chart+xml"/>
  <Override PartName="/ppt/theme/themeOverride7.xml" ContentType="application/vnd.openxmlformats-officedocument.themeOverride+xml"/>
  <Override PartName="/ppt/charts/chart3.xml" ContentType="application/vnd.openxmlformats-officedocument.drawingml.chart+xml"/>
  <Override PartName="/ppt/theme/themeOverride8.xml" ContentType="application/vnd.openxmlformats-officedocument.themeOverrid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theme/themeOverride16.xml" ContentType="application/vnd.openxmlformats-officedocument.themeOverride+xml"/>
  <Override PartName="/ppt/notesSlides/notesSlide15.xml" ContentType="application/vnd.openxmlformats-officedocument.presentationml.notesSlide+xml"/>
  <Override PartName="/ppt/charts/chart1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7.xml" ContentType="application/vnd.openxmlformats-officedocument.themeOverride+xml"/>
  <Override PartName="/ppt/charts/chart2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8.xml" ContentType="application/vnd.openxmlformats-officedocument.themeOverride+xml"/>
  <Override PartName="/ppt/charts/chart2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9.xml" ContentType="application/vnd.openxmlformats-officedocument.themeOverride+xml"/>
  <Override PartName="/ppt/charts/chart2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0.xml" ContentType="application/vnd.openxmlformats-officedocument.themeOverride+xml"/>
  <Override PartName="/ppt/drawings/drawing1.xml" ContentType="application/vnd.openxmlformats-officedocument.drawingml.chartshapes+xml"/>
  <Override PartName="/ppt/theme/themeOverride21.xml" ContentType="application/vnd.openxmlformats-officedocument.themeOverride+xml"/>
  <Override PartName="/ppt/notesSlides/notesSlide16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theme/themeOverride22.xml" ContentType="application/vnd.openxmlformats-officedocument.themeOverride+xml"/>
  <Override PartName="/ppt/notesSlides/notesSlide17.xml" ContentType="application/vnd.openxmlformats-officedocument.presentationml.notesSlide+xml"/>
  <Override PartName="/ppt/charts/chart2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3.xml" ContentType="application/vnd.openxmlformats-officedocument.themeOverr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notesSlides/notesSlide18.xml" ContentType="application/vnd.openxmlformats-officedocument.presentationml.notesSlide+xml"/>
  <Override PartName="/ppt/charts/chart28.xml" ContentType="application/vnd.openxmlformats-officedocument.drawingml.chart+xml"/>
  <Override PartName="/ppt/theme/themeOverride26.xml" ContentType="application/vnd.openxmlformats-officedocument.themeOverride+xml"/>
  <Override PartName="/ppt/drawings/drawing2.xml" ContentType="application/vnd.openxmlformats-officedocument.drawingml.chartshapes+xml"/>
  <Override PartName="/ppt/charts/chart2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27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4404" r:id="rId2"/>
    <p:sldMasterId id="2147484418" r:id="rId3"/>
    <p:sldMasterId id="2147484443" r:id="rId4"/>
    <p:sldMasterId id="2147484455" r:id="rId5"/>
    <p:sldMasterId id="2147484507" r:id="rId6"/>
    <p:sldMasterId id="2147484520" r:id="rId7"/>
    <p:sldMasterId id="2147484543" r:id="rId8"/>
    <p:sldMasterId id="2147484555" r:id="rId9"/>
    <p:sldMasterId id="2147484603" r:id="rId10"/>
  </p:sldMasterIdLst>
  <p:notesMasterIdLst>
    <p:notesMasterId r:id="rId40"/>
  </p:notesMasterIdLst>
  <p:sldIdLst>
    <p:sldId id="1992" r:id="rId11"/>
    <p:sldId id="1071" r:id="rId12"/>
    <p:sldId id="1075" r:id="rId13"/>
    <p:sldId id="298" r:id="rId14"/>
    <p:sldId id="1994" r:id="rId15"/>
    <p:sldId id="1995" r:id="rId16"/>
    <p:sldId id="2015" r:id="rId17"/>
    <p:sldId id="2017" r:id="rId18"/>
    <p:sldId id="1997" r:id="rId19"/>
    <p:sldId id="1076" r:id="rId20"/>
    <p:sldId id="1951" r:id="rId21"/>
    <p:sldId id="2016" r:id="rId22"/>
    <p:sldId id="1972" r:id="rId23"/>
    <p:sldId id="1912" r:id="rId24"/>
    <p:sldId id="2018" r:id="rId25"/>
    <p:sldId id="2019" r:id="rId26"/>
    <p:sldId id="2014" r:id="rId27"/>
    <p:sldId id="2020" r:id="rId28"/>
    <p:sldId id="2021" r:id="rId29"/>
    <p:sldId id="2022" r:id="rId30"/>
    <p:sldId id="2023" r:id="rId31"/>
    <p:sldId id="2024" r:id="rId32"/>
    <p:sldId id="2009" r:id="rId33"/>
    <p:sldId id="2010" r:id="rId34"/>
    <p:sldId id="2011" r:id="rId35"/>
    <p:sldId id="1998" r:id="rId36"/>
    <p:sldId id="2028" r:id="rId37"/>
    <p:sldId id="2029" r:id="rId38"/>
    <p:sldId id="2030" r:id="rId39"/>
  </p:sldIdLst>
  <p:sldSz cx="11879263" cy="7559675"/>
  <p:notesSz cx="6858000" cy="9144000"/>
  <p:defaultTextStyle>
    <a:defPPr>
      <a:defRPr lang="es-ES_tradnl"/>
    </a:defPPr>
    <a:lvl1pPr marL="0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20338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40654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260978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681316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101628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521970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2942271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362613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7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B03A"/>
    <a:srgbClr val="A6A6A6"/>
    <a:srgbClr val="00B050"/>
    <a:srgbClr val="E6E6E6"/>
    <a:srgbClr val="700E3E"/>
    <a:srgbClr val="FFFFFF"/>
    <a:srgbClr val="595959"/>
    <a:srgbClr val="38AC38"/>
    <a:srgbClr val="00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94469" autoAdjust="0"/>
  </p:normalViewPr>
  <p:slideViewPr>
    <p:cSldViewPr snapToGrid="0" snapToObjects="1">
      <p:cViewPr varScale="1">
        <p:scale>
          <a:sx n="59" d="100"/>
          <a:sy n="59" d="100"/>
        </p:scale>
        <p:origin x="1164" y="48"/>
      </p:cViewPr>
      <p:guideLst>
        <p:guide orient="horz" pos="2381"/>
        <p:guide pos="37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6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5.xlsx"/><Relationship Id="rId1" Type="http://schemas.openxmlformats.org/officeDocument/2006/relationships/themeOverride" Target="../theme/themeOverride14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7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Hoja_de_c_lculo_de_Microsoft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Hoja_de_c_lculo_de_Microsoft_Excel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oja_de_c_lculo_de_Microsoft_Excel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Hoja_de_c_lculo_de_Microsoft_Excel27.xlsx"/><Relationship Id="rId1" Type="http://schemas.openxmlformats.org/officeDocument/2006/relationships/themeOverride" Target="../theme/themeOverrid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8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guilaru\Downloads\CSA%20-%20Question%20Scores%20-%2023.09.2022%20-%20Ferreycorp%20S.A.A.%20(comparativo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072093340980129"/>
          <c:y val="0.23105565208165649"/>
          <c:w val="0.36094150199527386"/>
          <c:h val="0.6297951514572022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Minería tajo abierto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ED7-4CAE-8E2D-EAF84B9EE593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ED7-4CAE-8E2D-EAF84B9EE593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ED7-4CAE-8E2D-EAF84B9EE593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ED7-4CAE-8E2D-EAF84B9EE593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ED7-4CAE-8E2D-EAF84B9EE593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ED7-4CAE-8E2D-EAF84B9EE593}"/>
              </c:ext>
            </c:extLst>
          </c:dPt>
          <c:dLbls>
            <c:dLbl>
              <c:idx val="0"/>
              <c:layout>
                <c:manualLayout>
                  <c:x val="-3.0892214255784645E-2"/>
                  <c:y val="-0.3031840170021450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D7-4CAE-8E2D-EAF84B9EE593}"/>
                </c:ext>
              </c:extLst>
            </c:dLbl>
            <c:dLbl>
              <c:idx val="1"/>
              <c:layout>
                <c:manualLayout>
                  <c:x val="-5.5375099198926712E-2"/>
                  <c:y val="3.594075150517107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D7-4CAE-8E2D-EAF84B9EE593}"/>
                </c:ext>
              </c:extLst>
            </c:dLbl>
            <c:dLbl>
              <c:idx val="2"/>
              <c:layout>
                <c:manualLayout>
                  <c:x val="-3.3244871025640494E-3"/>
                  <c:y val="-1.24994121091207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D7-4CAE-8E2D-EAF84B9EE593}"/>
                </c:ext>
              </c:extLst>
            </c:dLbl>
            <c:dLbl>
              <c:idx val="3"/>
              <c:layout>
                <c:manualLayout>
                  <c:x val="9.7394249813170616E-2"/>
                  <c:y val="2.99164291194829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D7-4CAE-8E2D-EAF84B9EE593}"/>
                </c:ext>
              </c:extLst>
            </c:dLbl>
            <c:dLbl>
              <c:idx val="4"/>
              <c:layout>
                <c:manualLayout>
                  <c:x val="4.8789289024381718E-2"/>
                  <c:y val="2.27028192787261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D7-4CAE-8E2D-EAF84B9EE593}"/>
                </c:ext>
              </c:extLst>
            </c:dLbl>
            <c:dLbl>
              <c:idx val="5"/>
              <c:layout>
                <c:manualLayout>
                  <c:x val="3.7907017998007601E-2"/>
                  <c:y val="1.438483900232952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D7-4CAE-8E2D-EAF84B9EE5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+mj-lt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CATERPILLAR</c:v>
                </c:pt>
                <c:pt idx="1">
                  <c:v>KOMATSU</c:v>
                </c:pt>
                <c:pt idx="2">
                  <c:v>SANDVIK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0.93</c:v>
                </c:pt>
                <c:pt idx="1">
                  <c:v>0.04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ED7-4CAE-8E2D-EAF84B9EE59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76350444196876"/>
          <c:y val="6.5449747992702617E-2"/>
          <c:w val="0.39183134801611108"/>
          <c:h val="0.64263687992571428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B5BC-4ED0-B3BA-007A4EF19FAE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B5BC-4ED0-B3BA-007A4EF19FAE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B5BC-4ED0-B3BA-007A4EF19FAE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B5BC-4ED0-B3BA-007A4EF19F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Spare parts and services</c:v>
                </c:pt>
                <c:pt idx="2">
                  <c:v>Rental and used</c:v>
                </c:pt>
                <c:pt idx="3">
                  <c:v>Others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0.32</c:v>
                </c:pt>
                <c:pt idx="1">
                  <c:v>0.52</c:v>
                </c:pt>
                <c:pt idx="2">
                  <c:v>7.0000000000000007E-2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BC-4ED0-B3BA-007A4EF19FA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976858033674215"/>
          <c:y val="0.35730657978965896"/>
          <c:w val="0.30408378821210774"/>
          <c:h val="0.48038834149526088"/>
        </c:manualLayout>
      </c:layout>
      <c:overlay val="0"/>
      <c:txPr>
        <a:bodyPr/>
        <a:lstStyle/>
        <a:p>
          <a:pPr>
            <a:defRPr sz="10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28745407919437"/>
          <c:y val="2.8743786316124426E-2"/>
          <c:w val="0.67942847630758751"/>
          <c:h val="0.9473464661887355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8F1C-4F3D-92C5-499A9E1A4D83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8F1C-4F3D-92C5-499A9E1A4D83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8F1C-4F3D-92C5-499A9E1A4D83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8F1C-4F3D-92C5-499A9E1A4D83}"/>
              </c:ext>
            </c:extLst>
          </c:dPt>
          <c:dLbls>
            <c:dLbl>
              <c:idx val="0"/>
              <c:layout>
                <c:manualLayout>
                  <c:x val="-0.12522528187237011"/>
                  <c:y val="-9.3462766678682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1C-4F3D-92C5-499A9E1A4D83}"/>
                </c:ext>
              </c:extLst>
            </c:dLbl>
            <c:dLbl>
              <c:idx val="1"/>
              <c:layout>
                <c:manualLayout>
                  <c:x val="0.11361034259817893"/>
                  <c:y val="-8.5760327187301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1C-4F3D-92C5-499A9E1A4D83}"/>
                </c:ext>
              </c:extLst>
            </c:dLbl>
            <c:dLbl>
              <c:idx val="2"/>
              <c:layout>
                <c:manualLayout>
                  <c:x val="5.9206120569006461E-2"/>
                  <c:y val="0.102548890721306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1C-4F3D-92C5-499A9E1A4D83}"/>
                </c:ext>
              </c:extLst>
            </c:dLbl>
            <c:dLbl>
              <c:idx val="3"/>
              <c:layout>
                <c:manualLayout>
                  <c:x val="3.6703971904572981E-2"/>
                  <c:y val="0.11709572869248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1C-4F3D-92C5-499A9E1A4D83}"/>
                </c:ext>
              </c:extLst>
            </c:dLbl>
            <c:dLbl>
              <c:idx val="5"/>
              <c:layout>
                <c:manualLayout>
                  <c:x val="5.2089151357198542E-2"/>
                  <c:y val="6.2322484974971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1C-4F3D-92C5-499A9E1A4D83}"/>
                </c:ext>
              </c:extLst>
            </c:dLbl>
            <c:dLbl>
              <c:idx val="6"/>
              <c:layout>
                <c:manualLayout>
                  <c:x val="5.7101140088367558E-2"/>
                  <c:y val="8.957310088345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1C-4F3D-92C5-499A9E1A4D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AvantGardeExtLitITCTT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Parts and Services</c:v>
                </c:pt>
                <c:pt idx="2">
                  <c:v>Rental and used equipment</c:v>
                </c:pt>
                <c:pt idx="3">
                  <c:v>Others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0.51</c:v>
                </c:pt>
                <c:pt idx="1">
                  <c:v>0.31</c:v>
                </c:pt>
                <c:pt idx="2">
                  <c:v>0.1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F1C-4F3D-92C5-499A9E1A4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53800509687049"/>
          <c:y val="0.17067992325844877"/>
          <c:w val="0.7664352008724884"/>
          <c:h val="0.627044511351615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Hoja1!$E$1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647-4E83-9557-0DDA08C1345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647-4E83-9557-0DDA08C1345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647-4E83-9557-0DDA08C1345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647-4E83-9557-0DDA08C13455}"/>
              </c:ext>
            </c:extLst>
          </c:dPt>
          <c:dLbls>
            <c:dLbl>
              <c:idx val="0"/>
              <c:layout>
                <c:manualLayout>
                  <c:x val="-2.2473572317655479E-3"/>
                  <c:y val="-0.1442341817975327"/>
                </c:manualLayout>
              </c:layout>
              <c:tx>
                <c:rich>
                  <a:bodyPr/>
                  <a:lstStyle/>
                  <a:p>
                    <a:fld id="{C083E47F-B428-4FC4-A875-CC80D435DA10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647-4E83-9557-0DDA08C13455}"/>
                </c:ext>
              </c:extLst>
            </c:dLbl>
            <c:dLbl>
              <c:idx val="1"/>
              <c:layout>
                <c:manualLayout>
                  <c:x val="-2.2473572317655275E-3"/>
                  <c:y val="-0.1442341817975327"/>
                </c:manualLayout>
              </c:layout>
              <c:tx>
                <c:rich>
                  <a:bodyPr/>
                  <a:lstStyle/>
                  <a:p>
                    <a:fld id="{66EBB39F-76EB-4D37-96FC-F5C08FB0A693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47-4E83-9557-0DDA08C13455}"/>
                </c:ext>
              </c:extLst>
            </c:dLbl>
            <c:dLbl>
              <c:idx val="2"/>
              <c:layout>
                <c:manualLayout>
                  <c:x val="-4.494714463531055E-3"/>
                  <c:y val="-0.14874149997870559"/>
                </c:manualLayout>
              </c:layout>
              <c:tx>
                <c:rich>
                  <a:bodyPr/>
                  <a:lstStyle/>
                  <a:p>
                    <a:fld id="{1728FF31-7729-4B4B-8C73-C86B32587B45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647-4E83-9557-0DDA08C13455}"/>
                </c:ext>
              </c:extLst>
            </c:dLbl>
            <c:dLbl>
              <c:idx val="3"/>
              <c:layout>
                <c:manualLayout>
                  <c:x val="2.2473572317654451E-3"/>
                  <c:y val="-0.29297568177623834"/>
                </c:manualLayout>
              </c:layout>
              <c:tx>
                <c:rich>
                  <a:bodyPr/>
                  <a:lstStyle/>
                  <a:p>
                    <a:fld id="{64E652F4-32ED-413A-8EAE-E71A7F71FAC9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647-4E83-9557-0DDA08C13455}"/>
                </c:ext>
              </c:extLst>
            </c:dLbl>
            <c:dLbl>
              <c:idx val="4"/>
              <c:layout>
                <c:manualLayout>
                  <c:x val="6.7420716952965821E-3"/>
                  <c:y val="-0.30871580471600346"/>
                </c:manualLayout>
              </c:layout>
              <c:tx>
                <c:rich>
                  <a:bodyPr/>
                  <a:lstStyle/>
                  <a:p>
                    <a:fld id="{AFE45D65-F644-46FB-9AEF-C9C266DD9A82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647-4E83-9557-0DDA08C13455}"/>
                </c:ext>
              </c:extLst>
            </c:dLbl>
            <c:dLbl>
              <c:idx val="5"/>
              <c:layout>
                <c:manualLayout>
                  <c:x val="-2.2473572317656099E-3"/>
                  <c:y val="-0.26593177268920093"/>
                </c:manualLayout>
              </c:layout>
              <c:tx>
                <c:rich>
                  <a:bodyPr/>
                  <a:lstStyle/>
                  <a:p>
                    <a:fld id="{D4DD6A17-E27B-4A8F-85A3-5A5CCEB0DDA6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647-4E83-9557-0DDA08C13455}"/>
                </c:ext>
              </c:extLst>
            </c:dLbl>
            <c:dLbl>
              <c:idx val="6"/>
              <c:layout>
                <c:manualLayout>
                  <c:x val="-1.6480429316288076E-16"/>
                  <c:y val="-0.351570818131485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47-4E83-9557-0DDA08C134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Hoja1!$A$3:$A$7</c:f>
              <c:strCache>
                <c:ptCount val="5"/>
                <c:pt idx="0">
                  <c:v>Q4'21</c:v>
                </c:pt>
                <c:pt idx="1">
                  <c:v>Q3'22</c:v>
                </c:pt>
                <c:pt idx="2">
                  <c:v>Q4'22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Hoja1!$E$3:$E$7</c:f>
              <c:numCache>
                <c:formatCode>General</c:formatCode>
                <c:ptCount val="5"/>
                <c:pt idx="0">
                  <c:v>270</c:v>
                </c:pt>
                <c:pt idx="1">
                  <c:v>275</c:v>
                </c:pt>
                <c:pt idx="2">
                  <c:v>235</c:v>
                </c:pt>
                <c:pt idx="3">
                  <c:v>1008</c:v>
                </c:pt>
                <c:pt idx="4">
                  <c:v>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647-4E83-9557-0DDA08C1345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87238656"/>
        <c:axId val="125098752"/>
      </c:barChart>
      <c:catAx>
        <c:axId val="28723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vantGardeExtLitITCTT"/>
                <a:cs typeface="Arial" panose="020B0604020202020204" pitchFamily="34" charset="0"/>
              </a:defRPr>
            </a:pPr>
            <a:endParaRPr lang="es-PE"/>
          </a:p>
        </c:txPr>
        <c:crossAx val="125098752"/>
        <c:crosses val="autoZero"/>
        <c:auto val="1"/>
        <c:lblAlgn val="ctr"/>
        <c:lblOffset val="100"/>
        <c:noMultiLvlLbl val="0"/>
      </c:catAx>
      <c:valAx>
        <c:axId val="125098752"/>
        <c:scaling>
          <c:orientation val="minMax"/>
          <c:max val="1200"/>
        </c:scaling>
        <c:delete val="1"/>
        <c:axPos val="l"/>
        <c:numFmt formatCode="General" sourceLinked="1"/>
        <c:majorTickMark val="out"/>
        <c:minorTickMark val="none"/>
        <c:tickLblPos val="nextTo"/>
        <c:crossAx val="287238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209342654915784E-2"/>
          <c:y val="0.22969582908302574"/>
          <c:w val="0.92665447274120383"/>
          <c:h val="0.6725330397766391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AvantGardeExtLitITCT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Sheet1!$A$3:$A$7</c:f>
              <c:strCache>
                <c:ptCount val="5"/>
                <c:pt idx="0">
                  <c:v>Q4'21</c:v>
                </c:pt>
                <c:pt idx="1">
                  <c:v>Q3'22</c:v>
                </c:pt>
                <c:pt idx="2">
                  <c:v>Q4'22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1758</c:v>
                </c:pt>
                <c:pt idx="1">
                  <c:v>1691</c:v>
                </c:pt>
                <c:pt idx="2">
                  <c:v>1855</c:v>
                </c:pt>
                <c:pt idx="3">
                  <c:v>6112</c:v>
                </c:pt>
                <c:pt idx="4">
                  <c:v>6593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8B-4B6D-84AF-24BD455FFE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87214080"/>
        <c:axId val="121428736"/>
      </c:barChart>
      <c:catAx>
        <c:axId val="28721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vantGardeExtLitITCTT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121428736"/>
        <c:crosses val="autoZero"/>
        <c:auto val="1"/>
        <c:lblAlgn val="ctr"/>
        <c:lblOffset val="100"/>
        <c:noMultiLvlLbl val="0"/>
      </c:catAx>
      <c:valAx>
        <c:axId val="121428736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one"/>
        <c:spPr>
          <a:ln>
            <a:noFill/>
          </a:ln>
        </c:spPr>
        <c:crossAx val="28721408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96334609663595"/>
          <c:y val="4.3750657582690276E-2"/>
          <c:w val="0.8336057796898253"/>
          <c:h val="0.71586715590159655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Utilidad Operativa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</c:spPr>
          <c:invertIfNegative val="0"/>
          <c:dLbls>
            <c:dLbl>
              <c:idx val="6"/>
              <c:layout>
                <c:manualLayout>
                  <c:x val="-9.437623532082625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17-4891-BD65-7C7F33E6A8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AvantGardeExtLitITCT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Sheet1!$A$3:$A$7</c:f>
              <c:strCache>
                <c:ptCount val="5"/>
                <c:pt idx="0">
                  <c:v>Q4'21</c:v>
                </c:pt>
                <c:pt idx="1">
                  <c:v>Q3'22</c:v>
                </c:pt>
                <c:pt idx="2">
                  <c:v>Q4'22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212</c:v>
                </c:pt>
                <c:pt idx="1">
                  <c:v>218</c:v>
                </c:pt>
                <c:pt idx="2">
                  <c:v>180</c:v>
                </c:pt>
                <c:pt idx="3">
                  <c:v>733</c:v>
                </c:pt>
                <c:pt idx="4">
                  <c:v>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17-4891-BD65-7C7F33E6A8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4"/>
        <c:axId val="286934528"/>
        <c:axId val="121427008"/>
      </c:barChart>
      <c:catAx>
        <c:axId val="286934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vantGardeExtLitITCTT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121427008"/>
        <c:crosses val="autoZero"/>
        <c:auto val="1"/>
        <c:lblAlgn val="ctr"/>
        <c:lblOffset val="100"/>
        <c:noMultiLvlLbl val="0"/>
      </c:catAx>
      <c:valAx>
        <c:axId val="121427008"/>
        <c:scaling>
          <c:orientation val="minMax"/>
          <c:max val="1200"/>
          <c:min val="-20"/>
        </c:scaling>
        <c:delete val="1"/>
        <c:axPos val="l"/>
        <c:numFmt formatCode="General" sourceLinked="1"/>
        <c:majorTickMark val="out"/>
        <c:minorTickMark val="none"/>
        <c:tickLblPos val="nextTo"/>
        <c:crossAx val="286934528"/>
        <c:crosses val="autoZero"/>
        <c:crossBetween val="between"/>
        <c:majorUnit val="50"/>
        <c:minorUnit val="50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808685717280018E-2"/>
          <c:y val="4.7013213842817023E-2"/>
          <c:w val="0.89304732772712958"/>
          <c:h val="0.75307394737683431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Gross margin</c:v>
                </c:pt>
              </c:strCache>
            </c:strRef>
          </c:tx>
          <c:spPr>
            <a:ln w="12700">
              <a:solidFill>
                <a:srgbClr val="3AB03A"/>
              </a:solidFill>
            </a:ln>
          </c:spPr>
          <c:marker>
            <c:symbol val="diamond"/>
            <c:size val="8"/>
            <c:spPr>
              <a:solidFill>
                <a:srgbClr val="3AB03A"/>
              </a:solidFill>
              <a:ln w="12700">
                <a:solidFill>
                  <a:srgbClr val="3AB03A"/>
                </a:solidFill>
              </a:ln>
            </c:spPr>
          </c:marker>
          <c:dPt>
            <c:idx val="3"/>
            <c:marker>
              <c:spPr>
                <a:solidFill>
                  <a:srgbClr val="3AB03A"/>
                </a:solidFill>
                <a:ln w="12700">
                  <a:noFill/>
                </a:ln>
              </c:spPr>
            </c:marker>
            <c:bubble3D val="0"/>
            <c:spPr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1-C207-4413-9755-E7C7E5AE7875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Hoja1!$A$4:$A$8</c:f>
              <c:strCache>
                <c:ptCount val="5"/>
                <c:pt idx="0">
                  <c:v>Q4'21</c:v>
                </c:pt>
                <c:pt idx="1">
                  <c:v>Q3'22</c:v>
                </c:pt>
                <c:pt idx="2">
                  <c:v>Q4'22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Hoja1!$B$4:$B$8</c:f>
              <c:numCache>
                <c:formatCode>0.00%</c:formatCode>
                <c:ptCount val="5"/>
                <c:pt idx="0" formatCode="0.0%">
                  <c:v>0.25600000000000001</c:v>
                </c:pt>
                <c:pt idx="1">
                  <c:v>0.28799999999999998</c:v>
                </c:pt>
                <c:pt idx="2">
                  <c:v>0.252</c:v>
                </c:pt>
                <c:pt idx="3" formatCode="0.0%">
                  <c:v>0.26900000000000002</c:v>
                </c:pt>
                <c:pt idx="4">
                  <c:v>0.25700000000000001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207-4413-9755-E7C7E5AE787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Operating Margin</c:v>
                </c:pt>
              </c:strCache>
            </c:strRef>
          </c:tx>
          <c:spPr>
            <a:ln w="12700"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8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c:spPr>
          </c:marker>
          <c:dPt>
            <c:idx val="3"/>
            <c:marker>
              <c:spPr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c:spPr>
            </c:marker>
            <c:bubble3D val="0"/>
            <c:spPr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4-C207-4413-9755-E7C7E5AE7875}"/>
              </c:ext>
            </c:extLst>
          </c:dPt>
          <c:dLbls>
            <c:dLbl>
              <c:idx val="0"/>
              <c:layout>
                <c:manualLayout>
                  <c:x val="-5.8900572046488825E-2"/>
                  <c:y val="-1.27164765882215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07-4413-9755-E7C7E5AE7875}"/>
                </c:ext>
              </c:extLst>
            </c:dLbl>
            <c:dLbl>
              <c:idx val="1"/>
              <c:layout>
                <c:manualLayout>
                  <c:x val="-5.6398164217853763E-2"/>
                  <c:y val="-4.8726881429258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07-4413-9755-E7C7E5AE7875}"/>
                </c:ext>
              </c:extLst>
            </c:dLbl>
            <c:dLbl>
              <c:idx val="2"/>
              <c:layout>
                <c:manualLayout>
                  <c:x val="-6.6407795532394162E-2"/>
                  <c:y val="-5.7729571248669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07-4413-9755-E7C7E5AE7875}"/>
                </c:ext>
              </c:extLst>
            </c:dLbl>
            <c:dLbl>
              <c:idx val="3"/>
              <c:layout>
                <c:manualLayout>
                  <c:x val="-5.6398164217853625E-2"/>
                  <c:y val="-5.7729571248669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07-4413-9755-E7C7E5AE7875}"/>
                </c:ext>
              </c:extLst>
            </c:dLbl>
            <c:dLbl>
              <c:idx val="4"/>
              <c:layout>
                <c:manualLayout>
                  <c:x val="-5.6397967177867388E-2"/>
                  <c:y val="-6.22309161583751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07-4413-9755-E7C7E5AE787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Hoja1!$A$4:$A$8</c:f>
              <c:strCache>
                <c:ptCount val="5"/>
                <c:pt idx="0">
                  <c:v>Q4'21</c:v>
                </c:pt>
                <c:pt idx="1">
                  <c:v>Q3'22</c:v>
                </c:pt>
                <c:pt idx="2">
                  <c:v>Q4'22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Hoja1!$C$4:$C$8</c:f>
              <c:numCache>
                <c:formatCode>0.00%</c:formatCode>
                <c:ptCount val="5"/>
                <c:pt idx="0" formatCode="0.0%">
                  <c:v>0.12</c:v>
                </c:pt>
                <c:pt idx="1">
                  <c:v>0.129</c:v>
                </c:pt>
                <c:pt idx="2">
                  <c:v>9.5000000000000001E-2</c:v>
                </c:pt>
                <c:pt idx="3" formatCode="0.0%">
                  <c:v>0.127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207-4413-9755-E7C7E5AE787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Ebitda Margin</c:v>
                </c:pt>
              </c:strCache>
            </c:strRef>
          </c:tx>
          <c:spPr>
            <a:ln w="12700"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diamond"/>
            <c:size val="8"/>
            <c:spPr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dPt>
            <c:idx val="3"/>
            <c:marker>
              <c:spPr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noFill/>
                </a:ln>
              </c:spPr>
            </c:marker>
            <c:bubble3D val="0"/>
            <c:spPr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B-C207-4413-9755-E7C7E5AE7875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Hoja1!$A$4:$A$8</c:f>
              <c:strCache>
                <c:ptCount val="5"/>
                <c:pt idx="0">
                  <c:v>Q4'21</c:v>
                </c:pt>
                <c:pt idx="1">
                  <c:v>Q3'22</c:v>
                </c:pt>
                <c:pt idx="2">
                  <c:v>Q4'22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Hoja1!$D$4:$D$8</c:f>
              <c:numCache>
                <c:formatCode>0.00%</c:formatCode>
                <c:ptCount val="5"/>
                <c:pt idx="0" formatCode="0.0%">
                  <c:v>0.154</c:v>
                </c:pt>
                <c:pt idx="1">
                  <c:v>0.16400000000000001</c:v>
                </c:pt>
                <c:pt idx="2">
                  <c:v>0.125</c:v>
                </c:pt>
                <c:pt idx="3" formatCode="0.0%">
                  <c:v>0.16500000000000001</c:v>
                </c:pt>
                <c:pt idx="4">
                  <c:v>0.13500000000000001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207-4413-9755-E7C7E5AE7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935040"/>
        <c:axId val="266461184"/>
      </c:lineChart>
      <c:catAx>
        <c:axId val="286935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vantGardeExtLitITCTT"/>
              </a:defRPr>
            </a:pPr>
            <a:endParaRPr lang="es-PE"/>
          </a:p>
        </c:txPr>
        <c:crossAx val="266461184"/>
        <c:crosses val="autoZero"/>
        <c:auto val="1"/>
        <c:lblAlgn val="ctr"/>
        <c:lblOffset val="100"/>
        <c:noMultiLvlLbl val="0"/>
      </c:catAx>
      <c:valAx>
        <c:axId val="266461184"/>
        <c:scaling>
          <c:orientation val="minMax"/>
          <c:max val="0.30000000000000004"/>
          <c:min val="4.0000000000000008E-2"/>
        </c:scaling>
        <c:delete val="1"/>
        <c:axPos val="l"/>
        <c:numFmt formatCode="0.0%" sourceLinked="1"/>
        <c:majorTickMark val="out"/>
        <c:minorTickMark val="none"/>
        <c:tickLblPos val="nextTo"/>
        <c:crossAx val="2869350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050">
              <a:latin typeface="AvantGardeExtLitITCTT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1683356080174895E-2"/>
          <c:y val="4.8897602116457627E-2"/>
          <c:w val="0.96328088089087893"/>
          <c:h val="0.8525229550418793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82-4A23-B40A-B65F761F6CF5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F82-4A23-B40A-B65F761F6CF5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F82-4A23-B40A-B65F761F6CF5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F82-4A23-B40A-B65F761F6CF5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F82-4A23-B40A-B65F761F6CF5}"/>
              </c:ext>
            </c:extLst>
          </c:dPt>
          <c:dPt>
            <c:idx val="5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F82-4A23-B40A-B65F761F6CF5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F82-4A23-B40A-B65F761F6CF5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82-4A23-B40A-B65F761F6CF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'Ut. Neta(INGLES)'!$B$16:$I$16</c:f>
              <c:strCache>
                <c:ptCount val="8"/>
                <c:pt idx="0">
                  <c:v>4Q'21</c:v>
                </c:pt>
                <c:pt idx="1">
                  <c:v>Δ Share of profit of associated</c:v>
                </c:pt>
                <c:pt idx="2">
                  <c:v>Δ D&amp;A</c:v>
                </c:pt>
                <c:pt idx="3">
                  <c:v>Δ Gain(loss)  to FX</c:v>
                </c:pt>
                <c:pt idx="4">
                  <c:v>Δ EBITDA</c:v>
                </c:pt>
                <c:pt idx="5">
                  <c:v>Δ Financial exp</c:v>
                </c:pt>
                <c:pt idx="6">
                  <c:v>Δ Income tax</c:v>
                </c:pt>
                <c:pt idx="7">
                  <c:v>4Q'22</c:v>
                </c:pt>
              </c:strCache>
            </c:strRef>
          </c:cat>
          <c:val>
            <c:numRef>
              <c:f>'Ut. Neta(INGLES)'!$B$17:$I$17</c:f>
              <c:numCache>
                <c:formatCode>#,##0.0</c:formatCode>
                <c:ptCount val="8"/>
                <c:pt idx="0">
                  <c:v>151</c:v>
                </c:pt>
                <c:pt idx="1">
                  <c:v>151</c:v>
                </c:pt>
                <c:pt idx="2">
                  <c:v>152</c:v>
                </c:pt>
                <c:pt idx="3">
                  <c:v>165</c:v>
                </c:pt>
                <c:pt idx="4">
                  <c:v>161</c:v>
                </c:pt>
                <c:pt idx="5">
                  <c:v>157</c:v>
                </c:pt>
                <c:pt idx="6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F82-4A23-B40A-B65F761F6CF5}"/>
            </c:ext>
          </c:extLst>
        </c:ser>
        <c:ser>
          <c:idx val="1"/>
          <c:order val="1"/>
          <c:spPr>
            <a:solidFill>
              <a:srgbClr val="E7E6E6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9F82-4A23-B40A-B65F761F6CF5}"/>
              </c:ext>
            </c:extLst>
          </c:dPt>
          <c:dPt>
            <c:idx val="2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9F82-4A23-B40A-B65F761F6CF5}"/>
              </c:ext>
            </c:extLst>
          </c:dPt>
          <c:dPt>
            <c:idx val="3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9F82-4A23-B40A-B65F761F6CF5}"/>
              </c:ext>
            </c:extLst>
          </c:dPt>
          <c:dPt>
            <c:idx val="4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9F82-4A23-B40A-B65F761F6CF5}"/>
              </c:ext>
            </c:extLst>
          </c:dPt>
          <c:dPt>
            <c:idx val="5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9F82-4A23-B40A-B65F761F6CF5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9F82-4A23-B40A-B65F761F6CF5}"/>
              </c:ext>
            </c:extLst>
          </c:dPt>
          <c:dPt>
            <c:idx val="7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9F82-4A23-B40A-B65F761F6CF5}"/>
              </c:ext>
            </c:extLst>
          </c:dPt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F82-4A23-B40A-B65F761F6CF5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F82-4A23-B40A-B65F761F6CF5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F82-4A23-B40A-B65F761F6CF5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F82-4A23-B40A-B65F761F6CF5}"/>
                </c:ext>
              </c:extLst>
            </c:dLbl>
            <c:dLbl>
              <c:idx val="5"/>
              <c:layout>
                <c:manualLayout>
                  <c:x val="0"/>
                  <c:y val="1.8336600793671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F82-4A23-B40A-B65F761F6CF5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F82-4A23-B40A-B65F761F6CF5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F82-4A23-B40A-B65F761F6CF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'Ut. Neta(INGLES)'!$B$16:$I$16</c:f>
              <c:strCache>
                <c:ptCount val="8"/>
                <c:pt idx="0">
                  <c:v>4Q'21</c:v>
                </c:pt>
                <c:pt idx="1">
                  <c:v>Δ Share of profit of associated</c:v>
                </c:pt>
                <c:pt idx="2">
                  <c:v>Δ D&amp;A</c:v>
                </c:pt>
                <c:pt idx="3">
                  <c:v>Δ Gain(loss)  to FX</c:v>
                </c:pt>
                <c:pt idx="4">
                  <c:v>Δ EBITDA</c:v>
                </c:pt>
                <c:pt idx="5">
                  <c:v>Δ Financial exp</c:v>
                </c:pt>
                <c:pt idx="6">
                  <c:v>Δ Income tax</c:v>
                </c:pt>
                <c:pt idx="7">
                  <c:v>4Q'22</c:v>
                </c:pt>
              </c:strCache>
            </c:strRef>
          </c:cat>
          <c:val>
            <c:numRef>
              <c:f>'Ut. Neta(INGLES)'!$B$18:$I$18</c:f>
              <c:numCache>
                <c:formatCode>#,##0.0</c:formatCode>
                <c:ptCount val="8"/>
                <c:pt idx="1">
                  <c:v>1</c:v>
                </c:pt>
                <c:pt idx="2">
                  <c:v>13</c:v>
                </c:pt>
                <c:pt idx="3">
                  <c:v>30</c:v>
                </c:pt>
                <c:pt idx="4">
                  <c:v>34</c:v>
                </c:pt>
                <c:pt idx="5">
                  <c:v>4</c:v>
                </c:pt>
                <c:pt idx="6">
                  <c:v>16</c:v>
                </c:pt>
                <c:pt idx="7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9F82-4A23-B40A-B65F761F6C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49983744"/>
        <c:axId val="134596864"/>
      </c:barChart>
      <c:catAx>
        <c:axId val="149983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>
                <a:lumMod val="15000"/>
                <a:lumOff val="85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34596864"/>
        <c:crosses val="autoZero"/>
        <c:auto val="1"/>
        <c:lblAlgn val="ctr"/>
        <c:lblOffset val="100"/>
        <c:noMultiLvlLbl val="0"/>
      </c:catAx>
      <c:valAx>
        <c:axId val="134596864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4998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32797094208047E-2"/>
          <c:y val="4.7567276029463791E-2"/>
          <c:w val="0.96675707489974383"/>
          <c:h val="0.75232567206227807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Sheet1!$C$1</c:f>
              <c:strCache>
                <c:ptCount val="1"/>
                <c:pt idx="0">
                  <c:v>FX gain/ loss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Sheet1!$C$2:$C$7</c:f>
              <c:numCache>
                <c:formatCode>#,##0</c:formatCode>
                <c:ptCount val="6"/>
                <c:pt idx="0">
                  <c:v>25</c:v>
                </c:pt>
                <c:pt idx="1">
                  <c:v>-59</c:v>
                </c:pt>
                <c:pt idx="2">
                  <c:v>-1</c:v>
                </c:pt>
                <c:pt idx="3">
                  <c:v>-106</c:v>
                </c:pt>
                <c:pt idx="4">
                  <c:v>-125</c:v>
                </c:pt>
                <c:pt idx="5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56-47A7-B1FC-CA1BDD39CA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221939200"/>
        <c:axId val="337853760"/>
      </c:barChart>
      <c:catAx>
        <c:axId val="22193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337853760"/>
        <c:crosses val="autoZero"/>
        <c:auto val="1"/>
        <c:lblAlgn val="ctr"/>
        <c:lblOffset val="100"/>
        <c:noMultiLvlLbl val="0"/>
      </c:catAx>
      <c:valAx>
        <c:axId val="337853760"/>
        <c:scaling>
          <c:orientation val="minMax"/>
          <c:max val="300"/>
          <c:min val="-110"/>
        </c:scaling>
        <c:delete val="1"/>
        <c:axPos val="l"/>
        <c:numFmt formatCode="#,##0" sourceLinked="1"/>
        <c:majorTickMark val="out"/>
        <c:minorTickMark val="none"/>
        <c:tickLblPos val="nextTo"/>
        <c:crossAx val="221939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Net Profit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3.7358160331222743E-3"/>
                  <c:y val="-0.34161952784796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26-4568-9BD1-96B0E67FED13}"/>
                </c:ext>
              </c:extLst>
            </c:dLbl>
            <c:dLbl>
              <c:idx val="1"/>
              <c:layout>
                <c:manualLayout>
                  <c:x val="7.4716320662445148E-3"/>
                  <c:y val="-0.29405225181850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26-4568-9BD1-96B0E67FED13}"/>
                </c:ext>
              </c:extLst>
            </c:dLbl>
            <c:dLbl>
              <c:idx val="2"/>
              <c:layout>
                <c:manualLayout>
                  <c:x val="2.3091461307094374E-5"/>
                  <c:y val="-0.30270084746022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26-4568-9BD1-96B0E67FED13}"/>
                </c:ext>
              </c:extLst>
            </c:dLbl>
            <c:dLbl>
              <c:idx val="3"/>
              <c:layout>
                <c:manualLayout>
                  <c:x val="0"/>
                  <c:y val="-0.216214891043017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26-4568-9BD1-96B0E67FED13}"/>
                </c:ext>
              </c:extLst>
            </c:dLbl>
            <c:dLbl>
              <c:idx val="4"/>
              <c:layout>
                <c:manualLayout>
                  <c:x val="1.8679080165611372E-3"/>
                  <c:y val="-0.410807952485841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26-4568-9BD1-96B0E67FED13}"/>
                </c:ext>
              </c:extLst>
            </c:dLbl>
            <c:dLbl>
              <c:idx val="5"/>
              <c:layout>
                <c:manualLayout>
                  <c:x val="-4.5684323545201171E-3"/>
                  <c:y val="-0.4194565481275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26-4568-9BD1-96B0E67FED13}"/>
                </c:ext>
              </c:extLst>
            </c:dLbl>
            <c:dLbl>
              <c:idx val="6"/>
              <c:layout>
                <c:manualLayout>
                  <c:x val="0"/>
                  <c:y val="-0.30270084746022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26-4568-9BD1-96B0E67FED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267</c:v>
                </c:pt>
                <c:pt idx="1">
                  <c:v>225</c:v>
                </c:pt>
                <c:pt idx="2">
                  <c:v>245</c:v>
                </c:pt>
                <c:pt idx="3">
                  <c:v>144</c:v>
                </c:pt>
                <c:pt idx="4">
                  <c:v>376</c:v>
                </c:pt>
                <c:pt idx="5">
                  <c:v>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D26-4568-9BD1-96B0E67FED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222415360"/>
        <c:axId val="56502528"/>
      </c:barChart>
      <c:lineChart>
        <c:grouping val="stacked"/>
        <c:varyColors val="0"/>
        <c:ser>
          <c:idx val="0"/>
          <c:order val="1"/>
          <c:tx>
            <c:strRef>
              <c:f>Sheet1!$D$1</c:f>
              <c:strCache>
                <c:ptCount val="1"/>
                <c:pt idx="0">
                  <c:v>Net Margin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Sheet1!$D$2:$D$7</c:f>
              <c:numCache>
                <c:formatCode>0.00%</c:formatCode>
                <c:ptCount val="6"/>
                <c:pt idx="0">
                  <c:v>5.5E-2</c:v>
                </c:pt>
                <c:pt idx="1">
                  <c:v>4.2999999999999997E-2</c:v>
                </c:pt>
                <c:pt idx="2">
                  <c:v>4.2000000000000003E-2</c:v>
                </c:pt>
                <c:pt idx="3">
                  <c:v>2.9600000000000001E-2</c:v>
                </c:pt>
                <c:pt idx="4">
                  <c:v>6.1499999999999999E-2</c:v>
                </c:pt>
                <c:pt idx="5">
                  <c:v>6.3500000000000001E-2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D26-4568-9BD1-96B0E67FED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1940736"/>
        <c:axId val="56503104"/>
      </c:lineChart>
      <c:catAx>
        <c:axId val="22241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56502528"/>
        <c:crosses val="autoZero"/>
        <c:auto val="1"/>
        <c:lblAlgn val="ctr"/>
        <c:lblOffset val="100"/>
        <c:noMultiLvlLbl val="0"/>
      </c:catAx>
      <c:valAx>
        <c:axId val="56502528"/>
        <c:scaling>
          <c:orientation val="minMax"/>
          <c:max val="450"/>
          <c:min val="-30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s-PE"/>
          </a:p>
        </c:txPr>
        <c:crossAx val="222415360"/>
        <c:crosses val="autoZero"/>
        <c:crossBetween val="between"/>
      </c:valAx>
      <c:valAx>
        <c:axId val="56503104"/>
        <c:scaling>
          <c:orientation val="minMax"/>
          <c:max val="0.4"/>
        </c:scaling>
        <c:delete val="0"/>
        <c:axPos val="r"/>
        <c:numFmt formatCode="0.0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es-PE"/>
          </a:p>
        </c:txPr>
        <c:crossAx val="221940736"/>
        <c:crosses val="max"/>
        <c:crossBetween val="between"/>
      </c:valAx>
      <c:catAx>
        <c:axId val="221940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5031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785112610194407E-2"/>
          <c:y val="5.4226052073992365E-2"/>
          <c:w val="0.9071283793473166"/>
          <c:h val="0.82888425167937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Vencimiento</c:v>
                </c:pt>
              </c:strCache>
            </c:strRef>
          </c:tx>
          <c:spPr>
            <a:solidFill>
              <a:srgbClr val="38AC38"/>
            </a:solidFill>
            <a:ln>
              <a:solidFill>
                <a:srgbClr val="38AC38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0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Hoja1!$B$3:$B$8</c:f>
              <c:numCache>
                <c:formatCode>General</c:formatCode>
                <c:ptCount val="6"/>
                <c:pt idx="0">
                  <c:v>291</c:v>
                </c:pt>
                <c:pt idx="1">
                  <c:v>93</c:v>
                </c:pt>
                <c:pt idx="2">
                  <c:v>81</c:v>
                </c:pt>
                <c:pt idx="3">
                  <c:v>68</c:v>
                </c:pt>
                <c:pt idx="4">
                  <c:v>29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24-43B7-AE80-E54A6B7E4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9048736"/>
        <c:axId val="1701873120"/>
      </c:barChart>
      <c:catAx>
        <c:axId val="154904873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701873120"/>
        <c:crosses val="autoZero"/>
        <c:auto val="1"/>
        <c:lblAlgn val="ctr"/>
        <c:lblOffset val="100"/>
        <c:noMultiLvlLbl val="0"/>
      </c:catAx>
      <c:valAx>
        <c:axId val="1701873120"/>
        <c:scaling>
          <c:orientation val="minMax"/>
          <c:max val="35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4904873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072093340980129"/>
          <c:y val="0.23105565208165649"/>
          <c:w val="0.36094150199527386"/>
          <c:h val="0.6297951514572022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Minería tajo abierto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B6A-4089-8DEB-32CF240C464C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B6A-4089-8DEB-32CF240C464C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B6A-4089-8DEB-32CF240C464C}"/>
              </c:ext>
            </c:extLst>
          </c:dPt>
          <c:dPt>
            <c:idx val="3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B6A-4089-8DEB-32CF240C464C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EB6A-4089-8DEB-32CF240C464C}"/>
              </c:ext>
            </c:extLst>
          </c:dPt>
          <c:dPt>
            <c:idx val="5"/>
            <c:bubble3D val="0"/>
            <c:spPr>
              <a:solidFill>
                <a:sysClr val="windowText" lastClr="000000">
                  <a:lumMod val="65000"/>
                  <a:lumOff val="35000"/>
                </a:sys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EB6A-4089-8DEB-32CF240C464C}"/>
              </c:ext>
            </c:extLst>
          </c:dPt>
          <c:dPt>
            <c:idx val="6"/>
            <c:bubble3D val="0"/>
            <c:spPr>
              <a:solidFill>
                <a:sysClr val="window" lastClr="FFFFFF">
                  <a:lumMod val="95000"/>
                </a:sys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EB6A-4089-8DEB-32CF240C464C}"/>
              </c:ext>
            </c:extLst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EB6A-4089-8DEB-32CF240C464C}"/>
              </c:ext>
            </c:extLst>
          </c:dPt>
          <c:dPt>
            <c:idx val="9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EB6A-4089-8DEB-32CF240C464C}"/>
              </c:ext>
            </c:extLst>
          </c:dPt>
          <c:dPt>
            <c:idx val="1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EB6A-4089-8DEB-32CF240C464C}"/>
              </c:ext>
            </c:extLst>
          </c:dPt>
          <c:dPt>
            <c:idx val="11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EB6A-4089-8DEB-32CF240C464C}"/>
              </c:ext>
            </c:extLst>
          </c:dPt>
          <c:dPt>
            <c:idx val="1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EB6A-4089-8DEB-32CF240C464C}"/>
              </c:ext>
            </c:extLst>
          </c:dPt>
          <c:dLbls>
            <c:dLbl>
              <c:idx val="1"/>
              <c:layout>
                <c:manualLayout>
                  <c:x val="7.5216160154472064E-2"/>
                  <c:y val="-0.1502303454375847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6A-4089-8DEB-32CF240C464C}"/>
                </c:ext>
              </c:extLst>
            </c:dLbl>
            <c:dLbl>
              <c:idx val="2"/>
              <c:layout>
                <c:manualLayout>
                  <c:x val="-2.2260690727190776E-2"/>
                  <c:y val="5.11092927777350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6A-4089-8DEB-32CF240C464C}"/>
                </c:ext>
              </c:extLst>
            </c:dLbl>
            <c:dLbl>
              <c:idx val="3"/>
              <c:layout>
                <c:manualLayout>
                  <c:x val="-3.3600137354254142E-2"/>
                  <c:y val="3.414842016869908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6A-4089-8DEB-32CF240C464C}"/>
                </c:ext>
              </c:extLst>
            </c:dLbl>
            <c:dLbl>
              <c:idx val="4"/>
              <c:layout>
                <c:manualLayout>
                  <c:x val="-3.6830315289778502E-2"/>
                  <c:y val="-3.860779324952690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B6A-4089-8DEB-32CF240C464C}"/>
                </c:ext>
              </c:extLst>
            </c:dLbl>
            <c:dLbl>
              <c:idx val="5"/>
              <c:layout>
                <c:manualLayout>
                  <c:x val="3.7869847285304506E-3"/>
                  <c:y val="-8.21827401169900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B6A-4089-8DEB-32CF240C464C}"/>
                </c:ext>
              </c:extLst>
            </c:dLbl>
            <c:dLbl>
              <c:idx val="6"/>
              <c:layout>
                <c:manualLayout>
                  <c:x val="6.1141944739177653E-2"/>
                  <c:y val="-5.679586183928997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B6A-4089-8DEB-32CF240C464C}"/>
                </c:ext>
              </c:extLst>
            </c:dLbl>
            <c:dLbl>
              <c:idx val="7"/>
              <c:layout>
                <c:manualLayout>
                  <c:x val="1.0286863036190787E-3"/>
                  <c:y val="-5.61781457416084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B6A-4089-8DEB-32CF240C464C}"/>
                </c:ext>
              </c:extLst>
            </c:dLbl>
            <c:dLbl>
              <c:idx val="8"/>
              <c:layout>
                <c:manualLayout>
                  <c:x val="5.8020775198586373E-2"/>
                  <c:y val="-4.095547251700511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B6A-4089-8DEB-32CF240C464C}"/>
                </c:ext>
              </c:extLst>
            </c:dLbl>
            <c:dLbl>
              <c:idx val="9"/>
              <c:layout>
                <c:manualLayout>
                  <c:x val="0.13608163166265561"/>
                  <c:y val="-6.900515479607311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B6A-4089-8DEB-32CF240C464C}"/>
                </c:ext>
              </c:extLst>
            </c:dLbl>
            <c:dLbl>
              <c:idx val="10"/>
              <c:layout>
                <c:manualLayout>
                  <c:x val="5.7617546381792589E-2"/>
                  <c:y val="-1.507698906997013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B6A-4089-8DEB-32CF240C464C}"/>
                </c:ext>
              </c:extLst>
            </c:dLbl>
            <c:dLbl>
              <c:idx val="11"/>
              <c:layout>
                <c:manualLayout>
                  <c:x val="0.1502664338428184"/>
                  <c:y val="-3.97442668883131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B6A-4089-8DEB-32CF240C464C}"/>
                </c:ext>
              </c:extLst>
            </c:dLbl>
            <c:dLbl>
              <c:idx val="12"/>
              <c:layout>
                <c:manualLayout>
                  <c:x val="0.20257321585821628"/>
                  <c:y val="-2.234515890042604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B6A-4089-8DEB-32CF240C464C}"/>
                </c:ext>
              </c:extLst>
            </c:dLbl>
            <c:dLbl>
              <c:idx val="13"/>
              <c:layout>
                <c:manualLayout>
                  <c:x val="0.15769722807106737"/>
                  <c:y val="4.47277473753253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B6A-4089-8DEB-32CF240C46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+mj-lt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CATERPILLAR</c:v>
                </c:pt>
                <c:pt idx="1">
                  <c:v>KOMATSU</c:v>
                </c:pt>
                <c:pt idx="2">
                  <c:v>VOLVO</c:v>
                </c:pt>
                <c:pt idx="3">
                  <c:v>JOHN DEERE</c:v>
                </c:pt>
                <c:pt idx="4">
                  <c:v>HYUNDAI</c:v>
                </c:pt>
                <c:pt idx="5">
                  <c:v>SANY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0.49</c:v>
                </c:pt>
                <c:pt idx="1">
                  <c:v>0.17</c:v>
                </c:pt>
                <c:pt idx="2">
                  <c:v>0.11</c:v>
                </c:pt>
                <c:pt idx="3">
                  <c:v>0.05</c:v>
                </c:pt>
                <c:pt idx="4">
                  <c:v>0.04</c:v>
                </c:pt>
                <c:pt idx="5">
                  <c:v>0.02</c:v>
                </c:pt>
                <c:pt idx="6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EB6A-4089-8DEB-32CF240C464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3AB0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26-4D5D-B6A5-8679F88022E1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26-4D5D-B6A5-8679F88022E1}"/>
              </c:ext>
            </c:extLst>
          </c:dPt>
          <c:dLbls>
            <c:dLbl>
              <c:idx val="0"/>
              <c:layout>
                <c:manualLayout>
                  <c:x val="-0.1797876359340394"/>
                  <c:y val="1.64065601919439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26-4D5D-B6A5-8679F88022E1}"/>
                </c:ext>
              </c:extLst>
            </c:dLbl>
            <c:dLbl>
              <c:idx val="1"/>
              <c:layout>
                <c:manualLayout>
                  <c:x val="0.16117085081524615"/>
                  <c:y val="1.442072371761235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26-4D5D-B6A5-8679F88022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Non-Current</c:v>
                </c:pt>
                <c:pt idx="1">
                  <c:v>Current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0.49</c:v>
                </c:pt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26-4D5D-B6A5-8679F88022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631833725190185E-2"/>
          <c:y val="5.4226052073992365E-2"/>
          <c:w val="0.9071283793473166"/>
          <c:h val="0.82888425167937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Saldo de caja</c:v>
                </c:pt>
              </c:strCache>
            </c:strRef>
          </c:tx>
          <c:spPr>
            <a:solidFill>
              <a:srgbClr val="38AC38"/>
            </a:solidFill>
            <a:ln>
              <a:solidFill>
                <a:srgbClr val="38AC38"/>
              </a:solidFill>
            </a:ln>
            <a:effectLst/>
          </c:spPr>
          <c:invertIfNegative val="0"/>
          <c:dLbls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26-4717-B156-44E9BC30979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Mar'20</c:v>
                </c:pt>
                <c:pt idx="1">
                  <c:v>Apr'20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  <c:pt idx="13">
                  <c:v>Dec'22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105</c:v>
                </c:pt>
                <c:pt idx="1">
                  <c:v>252</c:v>
                </c:pt>
                <c:pt idx="2">
                  <c:v>199</c:v>
                </c:pt>
                <c:pt idx="3">
                  <c:v>120</c:v>
                </c:pt>
                <c:pt idx="4">
                  <c:v>104</c:v>
                </c:pt>
                <c:pt idx="5">
                  <c:v>74</c:v>
                </c:pt>
                <c:pt idx="6">
                  <c:v>45</c:v>
                </c:pt>
                <c:pt idx="7">
                  <c:v>100</c:v>
                </c:pt>
                <c:pt idx="8">
                  <c:v>59</c:v>
                </c:pt>
                <c:pt idx="9">
                  <c:v>51</c:v>
                </c:pt>
                <c:pt idx="10">
                  <c:v>77</c:v>
                </c:pt>
                <c:pt idx="11">
                  <c:v>49</c:v>
                </c:pt>
                <c:pt idx="12">
                  <c:v>48</c:v>
                </c:pt>
                <c:pt idx="1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26-4717-B156-44E9BC309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549048736"/>
        <c:axId val="1701873120"/>
      </c:barChart>
      <c:catAx>
        <c:axId val="154904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701873120"/>
        <c:crosses val="autoZero"/>
        <c:auto val="1"/>
        <c:lblAlgn val="ctr"/>
        <c:lblOffset val="100"/>
        <c:noMultiLvlLbl val="0"/>
      </c:catAx>
      <c:valAx>
        <c:axId val="1701873120"/>
        <c:scaling>
          <c:orientation val="minMax"/>
          <c:max val="26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4904873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723820294657265E-2"/>
          <c:y val="4.7827241505697678E-2"/>
          <c:w val="0.96492028970768329"/>
          <c:h val="0.850304781888559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Local banks</c:v>
                </c:pt>
              </c:strCache>
            </c:strRef>
          </c:tx>
          <c:spPr>
            <a:solidFill>
              <a:srgbClr val="38AC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Hoja1!$A$3:$A$16</c:f>
              <c:strCache>
                <c:ptCount val="14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Dec'21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  <c:pt idx="13">
                  <c:v>Dec'22</c:v>
                </c:pt>
              </c:strCache>
            </c:strRef>
          </c:cat>
          <c:val>
            <c:numRef>
              <c:f>Hoja1!$B$3:$B$16</c:f>
              <c:numCache>
                <c:formatCode>General</c:formatCode>
                <c:ptCount val="14"/>
                <c:pt idx="0">
                  <c:v>522</c:v>
                </c:pt>
                <c:pt idx="1">
                  <c:v>653</c:v>
                </c:pt>
                <c:pt idx="2">
                  <c:v>573</c:v>
                </c:pt>
                <c:pt idx="3">
                  <c:v>416</c:v>
                </c:pt>
                <c:pt idx="4">
                  <c:v>213</c:v>
                </c:pt>
                <c:pt idx="5">
                  <c:v>211</c:v>
                </c:pt>
                <c:pt idx="6">
                  <c:v>192</c:v>
                </c:pt>
                <c:pt idx="7">
                  <c:v>351</c:v>
                </c:pt>
                <c:pt idx="8">
                  <c:v>330</c:v>
                </c:pt>
                <c:pt idx="9">
                  <c:v>289</c:v>
                </c:pt>
                <c:pt idx="10">
                  <c:v>301</c:v>
                </c:pt>
                <c:pt idx="11">
                  <c:v>334</c:v>
                </c:pt>
                <c:pt idx="12">
                  <c:v>350</c:v>
                </c:pt>
                <c:pt idx="13">
                  <c:v>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9D-4E35-A77C-5AAC55E7024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Foreign banks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Hoja1!$A$3:$A$16</c:f>
              <c:strCache>
                <c:ptCount val="14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Dec'21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  <c:pt idx="13">
                  <c:v>Dec'22</c:v>
                </c:pt>
              </c:strCache>
            </c:strRef>
          </c:cat>
          <c:val>
            <c:numRef>
              <c:f>Hoja1!$C$3:$C$16</c:f>
              <c:numCache>
                <c:formatCode>General</c:formatCode>
                <c:ptCount val="14"/>
                <c:pt idx="0">
                  <c:v>120</c:v>
                </c:pt>
                <c:pt idx="1">
                  <c:v>121</c:v>
                </c:pt>
                <c:pt idx="2">
                  <c:v>130</c:v>
                </c:pt>
                <c:pt idx="3">
                  <c:v>129</c:v>
                </c:pt>
                <c:pt idx="4">
                  <c:v>115</c:v>
                </c:pt>
                <c:pt idx="5">
                  <c:v>106</c:v>
                </c:pt>
                <c:pt idx="6">
                  <c:v>111</c:v>
                </c:pt>
                <c:pt idx="7">
                  <c:v>93</c:v>
                </c:pt>
                <c:pt idx="8">
                  <c:v>88</c:v>
                </c:pt>
                <c:pt idx="9">
                  <c:v>79</c:v>
                </c:pt>
                <c:pt idx="10">
                  <c:v>76</c:v>
                </c:pt>
                <c:pt idx="11">
                  <c:v>62</c:v>
                </c:pt>
                <c:pt idx="12">
                  <c:v>71</c:v>
                </c:pt>
                <c:pt idx="13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9D-4E35-A77C-5AAC55E7024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CAT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Hoja1!$A$3:$A$16</c:f>
              <c:strCache>
                <c:ptCount val="14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Dec'21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  <c:pt idx="13">
                  <c:v>Dec'22</c:v>
                </c:pt>
              </c:strCache>
            </c:strRef>
          </c:cat>
          <c:val>
            <c:numRef>
              <c:f>Hoja1!$D$3:$D$16</c:f>
              <c:numCache>
                <c:formatCode>General</c:formatCode>
                <c:ptCount val="14"/>
                <c:pt idx="0">
                  <c:v>40</c:v>
                </c:pt>
                <c:pt idx="1">
                  <c:v>89</c:v>
                </c:pt>
                <c:pt idx="2">
                  <c:v>154</c:v>
                </c:pt>
                <c:pt idx="3">
                  <c:v>154</c:v>
                </c:pt>
                <c:pt idx="4">
                  <c:v>79</c:v>
                </c:pt>
                <c:pt idx="5">
                  <c:v>66</c:v>
                </c:pt>
                <c:pt idx="6">
                  <c:v>56</c:v>
                </c:pt>
                <c:pt idx="7">
                  <c:v>42</c:v>
                </c:pt>
                <c:pt idx="8">
                  <c:v>41</c:v>
                </c:pt>
                <c:pt idx="9">
                  <c:v>15</c:v>
                </c:pt>
                <c:pt idx="10">
                  <c:v>12</c:v>
                </c:pt>
                <c:pt idx="11">
                  <c:v>41</c:v>
                </c:pt>
                <c:pt idx="12">
                  <c:v>49</c:v>
                </c:pt>
                <c:pt idx="13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9D-4E35-A77C-5AAC55E70248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Capital Mkt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Hoja1!$A$3:$A$16</c:f>
              <c:strCache>
                <c:ptCount val="14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Dec'21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  <c:pt idx="13">
                  <c:v>Dec'22</c:v>
                </c:pt>
              </c:strCache>
            </c:strRef>
          </c:cat>
          <c:val>
            <c:numRef>
              <c:f>Hoja1!$E$3:$E$16</c:f>
              <c:numCache>
                <c:formatCode>General</c:formatCode>
                <c:ptCount val="14"/>
                <c:pt idx="4">
                  <c:v>89</c:v>
                </c:pt>
                <c:pt idx="5">
                  <c:v>89</c:v>
                </c:pt>
                <c:pt idx="6">
                  <c:v>89</c:v>
                </c:pt>
                <c:pt idx="7">
                  <c:v>89</c:v>
                </c:pt>
                <c:pt idx="8">
                  <c:v>89</c:v>
                </c:pt>
                <c:pt idx="9">
                  <c:v>89</c:v>
                </c:pt>
                <c:pt idx="10">
                  <c:v>89</c:v>
                </c:pt>
                <c:pt idx="11">
                  <c:v>90</c:v>
                </c:pt>
                <c:pt idx="12">
                  <c:v>90</c:v>
                </c:pt>
                <c:pt idx="1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9D-4E35-A77C-5AAC55E70248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IFRS16</c:v>
                </c:pt>
              </c:strCache>
            </c:strRef>
          </c:tx>
          <c:spPr>
            <a:pattFill prst="ltUp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Hoja1!$A$3:$A$16</c:f>
              <c:strCache>
                <c:ptCount val="14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Dec'21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  <c:pt idx="13">
                  <c:v>Dec'22</c:v>
                </c:pt>
              </c:strCache>
            </c:strRef>
          </c:cat>
          <c:val>
            <c:numRef>
              <c:f>Hoja1!$F$3:$F$16</c:f>
              <c:numCache>
                <c:formatCode>General</c:formatCode>
                <c:ptCount val="14"/>
                <c:pt idx="0">
                  <c:v>35</c:v>
                </c:pt>
                <c:pt idx="1">
                  <c:v>33</c:v>
                </c:pt>
                <c:pt idx="2">
                  <c:v>42</c:v>
                </c:pt>
                <c:pt idx="3">
                  <c:v>43</c:v>
                </c:pt>
                <c:pt idx="4">
                  <c:v>42</c:v>
                </c:pt>
                <c:pt idx="5">
                  <c:v>39</c:v>
                </c:pt>
                <c:pt idx="6">
                  <c:v>35</c:v>
                </c:pt>
                <c:pt idx="7">
                  <c:v>29</c:v>
                </c:pt>
                <c:pt idx="8">
                  <c:v>26</c:v>
                </c:pt>
                <c:pt idx="9">
                  <c:v>30</c:v>
                </c:pt>
                <c:pt idx="10">
                  <c:v>27</c:v>
                </c:pt>
                <c:pt idx="11">
                  <c:v>22</c:v>
                </c:pt>
                <c:pt idx="12">
                  <c:v>22</c:v>
                </c:pt>
                <c:pt idx="1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9D-4E35-A77C-5AAC55E702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549048736"/>
        <c:axId val="1701873120"/>
      </c:barChart>
      <c:catAx>
        <c:axId val="154904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701873120"/>
        <c:crosses val="autoZero"/>
        <c:auto val="1"/>
        <c:lblAlgn val="ctr"/>
        <c:lblOffset val="100"/>
        <c:noMultiLvlLbl val="0"/>
      </c:catAx>
      <c:valAx>
        <c:axId val="1701873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49048736"/>
        <c:crosses val="autoZero"/>
        <c:crossBetween val="between"/>
        <c:majorUnit val="1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56025721254078298"/>
          <c:y val="0.12731731550794306"/>
          <c:w val="0.41451785830995513"/>
          <c:h val="0.11009110259042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4929163514207E-2"/>
          <c:y val="7.5711001040631123E-2"/>
          <c:w val="0.79677781731716379"/>
          <c:h val="0.6835877234439341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Hoja1!$B$4</c:f>
              <c:strCache>
                <c:ptCount val="1"/>
                <c:pt idx="0">
                  <c:v>Financial expenses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Lbls>
            <c:dLbl>
              <c:idx val="3"/>
              <c:layout>
                <c:manualLayout>
                  <c:x val="0"/>
                  <c:y val="1.1769147711809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96-4BF0-8ED2-49348504E5B8}"/>
                </c:ext>
              </c:extLst>
            </c:dLbl>
            <c:dLbl>
              <c:idx val="4"/>
              <c:layout>
                <c:manualLayout>
                  <c:x val="0"/>
                  <c:y val="-1.5003037596432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96-4BF0-8ED2-49348504E5B8}"/>
                </c:ext>
              </c:extLst>
            </c:dLbl>
            <c:dLbl>
              <c:idx val="5"/>
              <c:layout>
                <c:manualLayout>
                  <c:x val="-6.4719553696675593E-3"/>
                  <c:y val="-4.6145304660748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3F-44E0-8837-364634685F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Hoja1!$U$2:$Y$2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Hoja1!$U$4:$Y$4</c:f>
              <c:numCache>
                <c:formatCode>General</c:formatCode>
                <c:ptCount val="5"/>
                <c:pt idx="0">
                  <c:v>73</c:v>
                </c:pt>
                <c:pt idx="1">
                  <c:v>95</c:v>
                </c:pt>
                <c:pt idx="2">
                  <c:v>95</c:v>
                </c:pt>
                <c:pt idx="3">
                  <c:v>50</c:v>
                </c:pt>
                <c:pt idx="4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96-4BF0-8ED2-49348504E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27305472"/>
        <c:axId val="56504256"/>
      </c:barChart>
      <c:lineChart>
        <c:grouping val="stack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As a % of sales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c:spPr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Hoja1!$U$2:$Y$2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Hoja1!$U$3:$Y$3</c:f>
              <c:numCache>
                <c:formatCode>0.00%</c:formatCode>
                <c:ptCount val="5"/>
                <c:pt idx="0">
                  <c:v>1.4E-2</c:v>
                </c:pt>
                <c:pt idx="1">
                  <c:v>1.6199999999999999E-2</c:v>
                </c:pt>
                <c:pt idx="2">
                  <c:v>1.9599999999999999E-2</c:v>
                </c:pt>
                <c:pt idx="3">
                  <c:v>8.0000000000000002E-3</c:v>
                </c:pt>
                <c:pt idx="4">
                  <c:v>8.0000000000000002E-3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F96-4BF0-8ED2-49348504E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307008"/>
        <c:axId val="56505408"/>
      </c:lineChart>
      <c:catAx>
        <c:axId val="22730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56504256"/>
        <c:crosses val="autoZero"/>
        <c:auto val="1"/>
        <c:lblAlgn val="ctr"/>
        <c:lblOffset val="100"/>
        <c:noMultiLvlLbl val="0"/>
      </c:catAx>
      <c:valAx>
        <c:axId val="56504256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 b="0">
                <a:solidFill>
                  <a:schemeClr val="bg1"/>
                </a:solidFill>
                <a:latin typeface="AvantGardeExtLitITCTT"/>
              </a:defRPr>
            </a:pPr>
            <a:endParaRPr lang="es-PE"/>
          </a:p>
        </c:txPr>
        <c:crossAx val="227305472"/>
        <c:crosses val="autoZero"/>
        <c:crossBetween val="between"/>
        <c:majorUnit val="10"/>
      </c:valAx>
      <c:valAx>
        <c:axId val="56505408"/>
        <c:scaling>
          <c:orientation val="minMax"/>
          <c:max val="8.0000000000000016E-2"/>
          <c:min val="0"/>
        </c:scaling>
        <c:delete val="0"/>
        <c:axPos val="r"/>
        <c:numFmt formatCode="0.0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es-PE"/>
          </a:p>
        </c:txPr>
        <c:crossAx val="227307008"/>
        <c:crosses val="max"/>
        <c:crossBetween val="between"/>
      </c:valAx>
      <c:catAx>
        <c:axId val="227307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505408"/>
        <c:crosses val="autoZero"/>
        <c:auto val="1"/>
        <c:lblAlgn val="ctr"/>
        <c:lblOffset val="100"/>
        <c:noMultiLvlLbl val="0"/>
      </c:catAx>
      <c:spPr>
        <a:noFill/>
        <a:ln w="15875">
          <a:noFill/>
        </a:ln>
      </c:spPr>
    </c:plotArea>
    <c:legend>
      <c:legendPos val="b"/>
      <c:layout>
        <c:manualLayout>
          <c:xMode val="edge"/>
          <c:yMode val="edge"/>
          <c:x val="8.3128463932369043E-2"/>
          <c:y val="0.88098774567790117"/>
          <c:w val="0.84739628394186739"/>
          <c:h val="0.10783526821192928"/>
        </c:manualLayout>
      </c:layout>
      <c:overlay val="0"/>
      <c:txPr>
        <a:bodyPr/>
        <a:lstStyle/>
        <a:p>
          <a:pPr>
            <a:defRPr sz="10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c:spPr>
          </c:marker>
          <c:dLbls>
            <c:dLbl>
              <c:idx val="3"/>
              <c:numFmt formatCode="0.00%" sourceLinked="0"/>
              <c:spPr/>
              <c:txPr>
                <a:bodyPr/>
                <a:lstStyle/>
                <a:p>
                  <a:pPr>
                    <a:defRPr sz="1000" b="0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FD3-4ABD-B1E9-9545294B59AA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Hoja1!$T$2:$X$2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Hoja1!$T$3:$X$3</c:f>
              <c:numCache>
                <c:formatCode>0.00%</c:formatCode>
                <c:ptCount val="5"/>
                <c:pt idx="0">
                  <c:v>3.4299999999999997E-2</c:v>
                </c:pt>
                <c:pt idx="1">
                  <c:v>3.6700000000000003E-2</c:v>
                </c:pt>
                <c:pt idx="2">
                  <c:v>3.5299999999999998E-2</c:v>
                </c:pt>
                <c:pt idx="3">
                  <c:v>2.7699999999999999E-2</c:v>
                </c:pt>
                <c:pt idx="4">
                  <c:v>3.1300000000000001E-2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2-4D23-BF0D-6FB1F56AF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385600"/>
        <c:axId val="213948608"/>
      </c:lineChart>
      <c:catAx>
        <c:axId val="23138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213948608"/>
        <c:crosses val="autoZero"/>
        <c:auto val="1"/>
        <c:lblAlgn val="ctr"/>
        <c:lblOffset val="100"/>
        <c:noMultiLvlLbl val="0"/>
      </c:catAx>
      <c:valAx>
        <c:axId val="213948608"/>
        <c:scaling>
          <c:orientation val="minMax"/>
          <c:min val="2.0000000000000004E-2"/>
        </c:scaling>
        <c:delete val="1"/>
        <c:axPos val="l"/>
        <c:numFmt formatCode="0.00%" sourceLinked="1"/>
        <c:majorTickMark val="out"/>
        <c:minorTickMark val="none"/>
        <c:tickLblPos val="nextTo"/>
        <c:crossAx val="231385600"/>
        <c:crosses val="autoZero"/>
        <c:crossBetween val="between"/>
        <c:majorUnit val="1.0000000000000002E-2"/>
      </c:valAx>
      <c:spPr>
        <a:noFill/>
        <a:ln w="15875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Hoja1!$A$4</c:f>
              <c:strCache>
                <c:ptCount val="1"/>
                <c:pt idx="0">
                  <c:v>Machinery and equimpent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1.2480873307342979E-2"/>
                  <c:y val="-4.638747494345841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7D-4567-BE83-40E7CF74F11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Hoja1!$C$3:$G$3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Hoja1!$C$4:$G$4</c:f>
              <c:numCache>
                <c:formatCode>General</c:formatCode>
                <c:ptCount val="5"/>
                <c:pt idx="0">
                  <c:v>897</c:v>
                </c:pt>
                <c:pt idx="1">
                  <c:v>1105</c:v>
                </c:pt>
                <c:pt idx="2">
                  <c:v>860</c:v>
                </c:pt>
                <c:pt idx="3">
                  <c:v>845</c:v>
                </c:pt>
                <c:pt idx="4">
                  <c:v>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BF-4A99-B944-4318BFD2658C}"/>
            </c:ext>
          </c:extLst>
        </c:ser>
        <c:ser>
          <c:idx val="1"/>
          <c:order val="1"/>
          <c:tx>
            <c:strRef>
              <c:f>Hoja1!$A$5</c:f>
              <c:strCache>
                <c:ptCount val="1"/>
                <c:pt idx="0">
                  <c:v>Parts and serv. in process</c:v>
                </c:pt>
              </c:strCache>
            </c:strRef>
          </c:tx>
          <c:spPr>
            <a:solidFill>
              <a:srgbClr val="7CCA81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0"/>
                  <c:y val="4.252136082111485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6-42BD-B45B-0AB3933109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Hoja1!$C$3:$G$3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Hoja1!$C$5:$G$5</c:f>
              <c:numCache>
                <c:formatCode>General</c:formatCode>
                <c:ptCount val="5"/>
                <c:pt idx="0">
                  <c:v>788</c:v>
                </c:pt>
                <c:pt idx="1">
                  <c:v>754</c:v>
                </c:pt>
                <c:pt idx="2">
                  <c:v>710</c:v>
                </c:pt>
                <c:pt idx="3">
                  <c:v>1106</c:v>
                </c:pt>
                <c:pt idx="4">
                  <c:v>1157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BF-4A99-B944-4318BFD2658C}"/>
            </c:ext>
          </c:extLst>
        </c:ser>
        <c:ser>
          <c:idx val="2"/>
          <c:order val="2"/>
          <c:tx>
            <c:strRef>
              <c:f>Hoja1!$A$6</c:f>
              <c:strCache>
                <c:ptCount val="1"/>
                <c:pt idx="0">
                  <c:v>Consumables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Hoja1!$C$3:$G$3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Hoja1!$C$6:$G$6</c:f>
              <c:numCache>
                <c:formatCode>General</c:formatCode>
                <c:ptCount val="5"/>
                <c:pt idx="0">
                  <c:v>87</c:v>
                </c:pt>
                <c:pt idx="1">
                  <c:v>85</c:v>
                </c:pt>
                <c:pt idx="2">
                  <c:v>114</c:v>
                </c:pt>
                <c:pt idx="3">
                  <c:v>131</c:v>
                </c:pt>
                <c:pt idx="4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BF-4A99-B944-4318BFD2658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31384576"/>
        <c:axId val="309575680"/>
      </c:barChart>
      <c:catAx>
        <c:axId val="23138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09575680"/>
        <c:crosses val="autoZero"/>
        <c:auto val="1"/>
        <c:lblAlgn val="ctr"/>
        <c:lblOffset val="100"/>
        <c:noMultiLvlLbl val="0"/>
      </c:catAx>
      <c:valAx>
        <c:axId val="309575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13845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4.9999950862703507E-2"/>
          <c:y val="0.85018854499658125"/>
          <c:w val="0.899999901725407"/>
          <c:h val="8.9507737576922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115201434494348E-2"/>
          <c:y val="0.16848567116407179"/>
          <c:w val="0.82388713805224634"/>
          <c:h val="0.627044511351615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Short Term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632-43AA-93D9-2A2C81DC4F3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632-43AA-93D9-2A2C81DC4F3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632-43AA-93D9-2A2C81DC4F3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632-43AA-93D9-2A2C81DC4F37}"/>
              </c:ext>
            </c:extLst>
          </c:dPt>
          <c:dLbls>
            <c:dLbl>
              <c:idx val="5"/>
              <c:layout>
                <c:manualLayout>
                  <c:x val="4.5112119601819827E-3"/>
                  <c:y val="-3.374572199902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27-4D76-AE17-36CA9B9BA8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Hoja1!$A$3:$A$7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Hoja1!$B$3:$B$7</c:f>
              <c:numCache>
                <c:formatCode>#,##0</c:formatCode>
                <c:ptCount val="5"/>
                <c:pt idx="0">
                  <c:v>1195</c:v>
                </c:pt>
                <c:pt idx="1">
                  <c:v>1115</c:v>
                </c:pt>
                <c:pt idx="2">
                  <c:v>975</c:v>
                </c:pt>
                <c:pt idx="3">
                  <c:v>1015</c:v>
                </c:pt>
                <c:pt idx="4">
                  <c:v>1292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32-43AA-93D9-2A2C81DC4F3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Long Term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Hoja1!$A$3:$A$7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Hoja1!$C$3:$C$7</c:f>
              <c:numCache>
                <c:formatCode>#,##0</c:formatCode>
                <c:ptCount val="5"/>
                <c:pt idx="0">
                  <c:v>26</c:v>
                </c:pt>
                <c:pt idx="1">
                  <c:v>32</c:v>
                </c:pt>
                <c:pt idx="2">
                  <c:v>61</c:v>
                </c:pt>
                <c:pt idx="3">
                  <c:v>40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632-43AA-93D9-2A2C81DC4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32109056"/>
        <c:axId val="309578560"/>
      </c:barChart>
      <c:catAx>
        <c:axId val="23210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309578560"/>
        <c:crosses val="autoZero"/>
        <c:auto val="1"/>
        <c:lblAlgn val="ctr"/>
        <c:lblOffset val="100"/>
        <c:noMultiLvlLbl val="0"/>
      </c:catAx>
      <c:valAx>
        <c:axId val="309578560"/>
        <c:scaling>
          <c:orientation val="minMax"/>
          <c:max val="160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2321090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715489583718154"/>
          <c:y val="0.86964092122404735"/>
          <c:w val="0.33484607243156961"/>
          <c:h val="8.6971721014749939E-2"/>
        </c:manualLayout>
      </c:layout>
      <c:overlay val="0"/>
      <c:txPr>
        <a:bodyPr/>
        <a:lstStyle/>
        <a:p>
          <a:pPr>
            <a:defRPr sz="9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6169165468572658E-2"/>
          <c:y val="1.6848064320190509E-2"/>
          <c:w val="0.92781867780888483"/>
          <c:h val="0.790216064137872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Infrastructure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Hoja1!$B$3:$B$8</c:f>
              <c:numCache>
                <c:formatCode>General</c:formatCode>
                <c:ptCount val="6"/>
                <c:pt idx="0">
                  <c:v>28</c:v>
                </c:pt>
                <c:pt idx="1">
                  <c:v>8</c:v>
                </c:pt>
                <c:pt idx="2">
                  <c:v>11</c:v>
                </c:pt>
                <c:pt idx="3">
                  <c:v>9</c:v>
                </c:pt>
                <c:pt idx="4">
                  <c:v>18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30-447A-B00D-A345EC94096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Machinery and equipment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3.2515443097718695E-3"/>
                  <c:y val="-1.576279280237390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30-447A-B00D-A345EC9409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Hoja1!$C$3:$C$8</c:f>
              <c:numCache>
                <c:formatCode>General</c:formatCode>
                <c:ptCount val="6"/>
                <c:pt idx="0">
                  <c:v>6</c:v>
                </c:pt>
                <c:pt idx="1">
                  <c:v>4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30-447A-B00D-A345EC94096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Rental Fleet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Hoja1!$D$3:$D$8</c:f>
              <c:numCache>
                <c:formatCode>General</c:formatCode>
                <c:ptCount val="6"/>
                <c:pt idx="0">
                  <c:v>12</c:v>
                </c:pt>
                <c:pt idx="1">
                  <c:v>17</c:v>
                </c:pt>
                <c:pt idx="2">
                  <c:v>34</c:v>
                </c:pt>
                <c:pt idx="3">
                  <c:v>10</c:v>
                </c:pt>
                <c:pt idx="4">
                  <c:v>49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30-447A-B00D-A345EC940960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Vehicles, furniture and equipment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Hoja1!$E$3:$E$8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30-447A-B00D-A345EC940960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Sale of fixed assets</c:v>
                </c:pt>
              </c:strCache>
            </c:strRef>
          </c:tx>
          <c:spPr>
            <a:pattFill prst="pct70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Hoja1!$F$3:$F$8</c:f>
              <c:numCache>
                <c:formatCode>General</c:formatCode>
                <c:ptCount val="6"/>
                <c:pt idx="0">
                  <c:v>-21</c:v>
                </c:pt>
                <c:pt idx="1">
                  <c:v>-7</c:v>
                </c:pt>
                <c:pt idx="2">
                  <c:v>-14</c:v>
                </c:pt>
                <c:pt idx="3">
                  <c:v>-14</c:v>
                </c:pt>
                <c:pt idx="4">
                  <c:v>-38</c:v>
                </c:pt>
                <c:pt idx="5">
                  <c:v>-65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530-447A-B00D-A345EC9409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57721280"/>
        <c:axId val="1457729184"/>
      </c:barChart>
      <c:catAx>
        <c:axId val="145772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1457729184"/>
        <c:crosses val="autoZero"/>
        <c:auto val="1"/>
        <c:lblAlgn val="ctr"/>
        <c:lblOffset val="100"/>
        <c:noMultiLvlLbl val="0"/>
      </c:catAx>
      <c:valAx>
        <c:axId val="14577291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5772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652195016451675"/>
          <c:w val="1"/>
          <c:h val="0.10347817371426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240368981522749"/>
          <c:y val="0.17067999957310462"/>
          <c:w val="0.7664352008724884"/>
          <c:h val="0.627044511351615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Total Assets Q4'21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792-4717-A049-4BEB513EE507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2-1792-4717-A049-4BEB513EE507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4-1792-4717-A049-4BEB513EE507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6-1792-4717-A049-4BEB513EE50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8-1792-4717-A049-4BEB513EE507}"/>
              </c:ext>
            </c:extLst>
          </c:dPt>
          <c:dPt>
            <c:idx val="5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A-1792-4717-A049-4BEB513EE507}"/>
              </c:ext>
            </c:extLst>
          </c:dPt>
          <c:dLbls>
            <c:dLbl>
              <c:idx val="0"/>
              <c:layout>
                <c:manualLayout>
                  <c:x val="0"/>
                  <c:y val="-0.34540655415219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92-4717-A049-4BEB513EE5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Hoja1!$B$1:$G$1</c:f>
              <c:strCache>
                <c:ptCount val="6"/>
                <c:pt idx="0">
                  <c:v>Total Assets - Dec21</c:v>
                </c:pt>
                <c:pt idx="1">
                  <c:v>Δ Cash</c:v>
                </c:pt>
                <c:pt idx="2">
                  <c:v>Δ Inventory</c:v>
                </c:pt>
                <c:pt idx="3">
                  <c:v>Δ Accounts receivables</c:v>
                </c:pt>
                <c:pt idx="4">
                  <c:v>Δ  Other </c:v>
                </c:pt>
                <c:pt idx="5">
                  <c:v>Total Assets - Dec22</c:v>
                </c:pt>
              </c:strCache>
            </c:strRef>
          </c:cat>
          <c:val>
            <c:numRef>
              <c:f>Hoja1!$B$2:$G$2</c:f>
              <c:numCache>
                <c:formatCode>_ * #,##0_ ;_ * \-#,##0_ ;_ * "-"??_ ;_ @_ </c:formatCode>
                <c:ptCount val="6"/>
                <c:pt idx="0">
                  <c:v>5987</c:v>
                </c:pt>
                <c:pt idx="1">
                  <c:v>5963</c:v>
                </c:pt>
                <c:pt idx="2">
                  <c:v>5963</c:v>
                </c:pt>
                <c:pt idx="3">
                  <c:v>6089</c:v>
                </c:pt>
                <c:pt idx="4">
                  <c:v>6207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792-4717-A049-4BEB513EE507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Total Assets Q4'22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C-1792-4717-A049-4BEB513EE50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792-4717-A049-4BEB513EE50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1792-4717-A049-4BEB513EE507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10-1792-4717-A049-4BEB513EE50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1792-4717-A049-4BEB513EE507}"/>
              </c:ext>
            </c:extLst>
          </c:dPt>
          <c:dLbls>
            <c:dLbl>
              <c:idx val="1"/>
              <c:layout>
                <c:manualLayout>
                  <c:x val="-4.2426893151850359E-17"/>
                  <c:y val="-3.9282552128642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792-4717-A049-4BEB513EE507}"/>
                </c:ext>
              </c:extLst>
            </c:dLbl>
            <c:dLbl>
              <c:idx val="2"/>
              <c:layout>
                <c:manualLayout>
                  <c:x val="-8.4853786303700717E-17"/>
                  <c:y val="-4.4192871144722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792-4717-A049-4BEB513EE507}"/>
                </c:ext>
              </c:extLst>
            </c:dLbl>
            <c:dLbl>
              <c:idx val="3"/>
              <c:layout>
                <c:manualLayout>
                  <c:x val="-2.4876642288440146E-3"/>
                  <c:y val="-4.3265576493316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792-4717-A049-4BEB513EE507}"/>
                </c:ext>
              </c:extLst>
            </c:dLbl>
            <c:dLbl>
              <c:idx val="4"/>
              <c:layout>
                <c:manualLayout>
                  <c:x val="-2.3142556578177793E-3"/>
                  <c:y val="-3.8910136114212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792-4717-A049-4BEB513EE507}"/>
                </c:ext>
              </c:extLst>
            </c:dLbl>
            <c:dLbl>
              <c:idx val="5"/>
              <c:layout>
                <c:manualLayout>
                  <c:x val="-1.9552319620999067E-3"/>
                  <c:y val="-0.337082438660471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792-4717-A049-4BEB513EE507}"/>
                </c:ext>
              </c:extLst>
            </c:dLbl>
            <c:dLbl>
              <c:idx val="6"/>
              <c:layout>
                <c:manualLayout>
                  <c:x val="0"/>
                  <c:y val="-0.336662084426822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792-4717-A049-4BEB513EE50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Hoja1!$B$1:$G$1</c:f>
              <c:strCache>
                <c:ptCount val="6"/>
                <c:pt idx="0">
                  <c:v>Total Assets - Dec21</c:v>
                </c:pt>
                <c:pt idx="1">
                  <c:v>Δ Cash</c:v>
                </c:pt>
                <c:pt idx="2">
                  <c:v>Δ Inventory</c:v>
                </c:pt>
                <c:pt idx="3">
                  <c:v>Δ Accounts receivables</c:v>
                </c:pt>
                <c:pt idx="4">
                  <c:v>Δ  Other </c:v>
                </c:pt>
                <c:pt idx="5">
                  <c:v>Total Assets - Dec22</c:v>
                </c:pt>
              </c:strCache>
            </c:strRef>
          </c:cat>
          <c:val>
            <c:numRef>
              <c:f>Hoja1!$B$3:$G$3</c:f>
              <c:numCache>
                <c:formatCode>General</c:formatCode>
                <c:ptCount val="6"/>
                <c:pt idx="1">
                  <c:v>24</c:v>
                </c:pt>
                <c:pt idx="2">
                  <c:v>126</c:v>
                </c:pt>
                <c:pt idx="3">
                  <c:v>278</c:v>
                </c:pt>
                <c:pt idx="4">
                  <c:v>118</c:v>
                </c:pt>
                <c:pt idx="5" formatCode="0">
                  <c:v>6249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792-4717-A049-4BEB513EE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96113152"/>
        <c:axId val="258368640"/>
      </c:barChart>
      <c:lineChart>
        <c:grouping val="stacked"/>
        <c:varyColors val="0"/>
        <c:ser>
          <c:idx val="2"/>
          <c:order val="2"/>
          <c:tx>
            <c:strRef>
              <c:f>Hoja1!$A$4</c:f>
              <c:strCache>
                <c:ptCount val="1"/>
                <c:pt idx="0">
                  <c:v>Assets turnover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9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marker>
          <c:dPt>
            <c:idx val="1"/>
            <c:marker>
              <c:symbol val="none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5-1792-4717-A049-4BEB513EE507}"/>
              </c:ext>
            </c:extLst>
          </c:dPt>
          <c:dPt>
            <c:idx val="2"/>
            <c:marker>
              <c:symbol val="none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7-1792-4717-A049-4BEB513EE507}"/>
              </c:ext>
            </c:extLst>
          </c:dPt>
          <c:dPt>
            <c:idx val="3"/>
            <c:marker>
              <c:symbol val="none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9-1792-4717-A049-4BEB513EE507}"/>
              </c:ext>
            </c:extLst>
          </c:dPt>
          <c:dPt>
            <c:idx val="4"/>
            <c:marker>
              <c:spPr>
                <a:noFill/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B-1792-4717-A049-4BEB513EE507}"/>
              </c:ext>
            </c:extLst>
          </c:dPt>
          <c:dPt>
            <c:idx val="5"/>
            <c:marker>
              <c:symbol val="diamond"/>
              <c:size val="8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D-1792-4717-A049-4BEB513EE507}"/>
              </c:ext>
            </c:extLst>
          </c:dPt>
          <c:dPt>
            <c:idx val="6"/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F-1792-4717-A049-4BEB513EE507}"/>
              </c:ext>
            </c:extLst>
          </c:dPt>
          <c:dLbls>
            <c:dLbl>
              <c:idx val="0"/>
              <c:layout>
                <c:manualLayout>
                  <c:x val="-4.1059871204098042E-2"/>
                  <c:y val="-6.99557578029760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792-4717-A049-4BEB513EE507}"/>
                </c:ext>
              </c:extLst>
            </c:dLbl>
            <c:dLbl>
              <c:idx val="5"/>
              <c:layout>
                <c:manualLayout>
                  <c:x val="-3.5194175317798324E-2"/>
                  <c:y val="-6.55835229402900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792-4717-A049-4BEB513EE507}"/>
                </c:ext>
              </c:extLst>
            </c:dLbl>
            <c:dLbl>
              <c:idx val="6"/>
              <c:layout>
                <c:manualLayout>
                  <c:x val="-3.4216559336748519E-2"/>
                  <c:y val="-6.99557578029761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294499039550021E-2"/>
                      <c:h val="6.8425475601035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F-1792-4717-A049-4BEB513EE5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Hoja1!$B$1:$G$1</c:f>
              <c:strCache>
                <c:ptCount val="6"/>
                <c:pt idx="0">
                  <c:v>Total Assets - Dec21</c:v>
                </c:pt>
                <c:pt idx="1">
                  <c:v>Δ Cash</c:v>
                </c:pt>
                <c:pt idx="2">
                  <c:v>Δ Inventory</c:v>
                </c:pt>
                <c:pt idx="3">
                  <c:v>Δ Accounts receivables</c:v>
                </c:pt>
                <c:pt idx="4">
                  <c:v>Δ  Other </c:v>
                </c:pt>
                <c:pt idx="5">
                  <c:v>Total Assets - Dec22</c:v>
                </c:pt>
              </c:strCache>
            </c:strRef>
          </c:cat>
          <c:val>
            <c:numRef>
              <c:f>Hoja1!$B$4:$G$4</c:f>
              <c:numCache>
                <c:formatCode>General</c:formatCode>
                <c:ptCount val="6"/>
                <c:pt idx="0">
                  <c:v>1.05</c:v>
                </c:pt>
                <c:pt idx="5">
                  <c:v>1.08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1792-4717-A049-4BEB513EE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5565824"/>
        <c:axId val="258369216"/>
      </c:lineChart>
      <c:catAx>
        <c:axId val="29611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vantGardeExtLitITCTT"/>
                <a:cs typeface="Arial" panose="020B0604020202020204" pitchFamily="34" charset="0"/>
              </a:defRPr>
            </a:pPr>
            <a:endParaRPr lang="es-PE"/>
          </a:p>
        </c:txPr>
        <c:crossAx val="258368640"/>
        <c:crosses val="autoZero"/>
        <c:auto val="1"/>
        <c:lblAlgn val="ctr"/>
        <c:lblOffset val="100"/>
        <c:noMultiLvlLbl val="0"/>
      </c:catAx>
      <c:valAx>
        <c:axId val="258368640"/>
        <c:scaling>
          <c:orientation val="minMax"/>
          <c:max val="6500"/>
          <c:min val="0"/>
        </c:scaling>
        <c:delete val="0"/>
        <c:axPos val="l"/>
        <c:numFmt formatCode="_ * #,##0_ ;_ * \-#,##0_ ;_ * &quot;-&quot;??_ ;_ @_ 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s-PE"/>
          </a:p>
        </c:txPr>
        <c:crossAx val="296113152"/>
        <c:crosses val="autoZero"/>
        <c:crossBetween val="between"/>
      </c:valAx>
      <c:valAx>
        <c:axId val="258369216"/>
        <c:scaling>
          <c:orientation val="minMax"/>
          <c:max val="3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es-PE"/>
          </a:p>
        </c:txPr>
        <c:crossAx val="295565824"/>
        <c:crosses val="max"/>
        <c:crossBetween val="between"/>
      </c:valAx>
      <c:catAx>
        <c:axId val="295565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8369216"/>
        <c:crosses val="autoZero"/>
        <c:auto val="1"/>
        <c:lblAlgn val="ctr"/>
        <c:lblOffset val="100"/>
        <c:noMultiLvlLbl val="0"/>
      </c:catAx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28674477433467077"/>
          <c:y val="0.91665108842827792"/>
          <c:w val="0.21930651463275586"/>
          <c:h val="7.4604441846350025E-2"/>
        </c:manualLayout>
      </c:layout>
      <c:overlay val="0"/>
      <c:txPr>
        <a:bodyPr/>
        <a:lstStyle/>
        <a:p>
          <a:pPr>
            <a:defRPr sz="1000">
              <a:latin typeface="AvantGardeExtLitITCTT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  <c:userShapes r:id="rId3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56117123401065"/>
          <c:y val="3.5867160615749565E-2"/>
          <c:w val="0.68576117145785953"/>
          <c:h val="0.71200030737565978"/>
        </c:manualLayout>
      </c:layou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Collection days</c:v>
                </c:pt>
              </c:strCache>
            </c:strRef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2700">
                <a:solidFill>
                  <a:srgbClr val="C00000"/>
                </a:solidFill>
              </a:ln>
              <a:effectLst/>
            </c:spPr>
          </c:marker>
          <c:dLbls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CD-4D2A-8860-BBE6E2105F39}"/>
                </c:ext>
              </c:extLst>
            </c:dLbl>
            <c:dLbl>
              <c:idx val="1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CD-4D2A-8860-BBE6E2105F39}"/>
                </c:ext>
              </c:extLst>
            </c:dLbl>
            <c:dLbl>
              <c:idx val="1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CD-4D2A-8860-BBE6E2105F3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00000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Hoja1!$A$2:$A$17</c:f>
              <c:strCache>
                <c:ptCount val="16"/>
                <c:pt idx="0">
                  <c:v>Q1'19</c:v>
                </c:pt>
                <c:pt idx="1">
                  <c:v>Q2'19</c:v>
                </c:pt>
                <c:pt idx="2">
                  <c:v>Q3'19</c:v>
                </c:pt>
                <c:pt idx="3">
                  <c:v>Q4'19</c:v>
                </c:pt>
                <c:pt idx="4">
                  <c:v>Q1'20</c:v>
                </c:pt>
                <c:pt idx="5">
                  <c:v>Q2'20</c:v>
                </c:pt>
                <c:pt idx="6">
                  <c:v>Q3'20</c:v>
                </c:pt>
                <c:pt idx="7">
                  <c:v>Q4'20</c:v>
                </c:pt>
                <c:pt idx="8">
                  <c:v>Q1'21</c:v>
                </c:pt>
                <c:pt idx="9">
                  <c:v>Q2'21</c:v>
                </c:pt>
                <c:pt idx="10">
                  <c:v>Q3'21</c:v>
                </c:pt>
                <c:pt idx="11">
                  <c:v>Q4'21</c:v>
                </c:pt>
                <c:pt idx="12">
                  <c:v>Q1'22</c:v>
                </c:pt>
                <c:pt idx="13">
                  <c:v>Q2'22</c:v>
                </c:pt>
                <c:pt idx="14">
                  <c:v>Q3'22</c:v>
                </c:pt>
                <c:pt idx="15">
                  <c:v>Q4'22</c:v>
                </c:pt>
              </c:strCache>
            </c:strRef>
          </c:cat>
          <c:val>
            <c:numRef>
              <c:f>Hoja1!$C$2:$C$17</c:f>
              <c:numCache>
                <c:formatCode>General</c:formatCode>
                <c:ptCount val="16"/>
                <c:pt idx="0">
                  <c:v>67</c:v>
                </c:pt>
                <c:pt idx="1">
                  <c:v>63</c:v>
                </c:pt>
                <c:pt idx="2">
                  <c:v>64</c:v>
                </c:pt>
                <c:pt idx="3">
                  <c:v>62</c:v>
                </c:pt>
                <c:pt idx="4">
                  <c:v>56</c:v>
                </c:pt>
                <c:pt idx="5">
                  <c:v>64</c:v>
                </c:pt>
                <c:pt idx="6">
                  <c:v>76</c:v>
                </c:pt>
                <c:pt idx="7">
                  <c:v>69</c:v>
                </c:pt>
                <c:pt idx="8">
                  <c:v>62</c:v>
                </c:pt>
                <c:pt idx="9">
                  <c:v>57</c:v>
                </c:pt>
                <c:pt idx="10">
                  <c:v>57</c:v>
                </c:pt>
                <c:pt idx="11">
                  <c:v>52</c:v>
                </c:pt>
                <c:pt idx="12">
                  <c:v>45</c:v>
                </c:pt>
                <c:pt idx="13">
                  <c:v>50</c:v>
                </c:pt>
                <c:pt idx="14">
                  <c:v>56</c:v>
                </c:pt>
                <c:pt idx="15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6CD-4D2A-8860-BBE6E2105F3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Payable days</c:v>
                </c:pt>
              </c:strCache>
            </c:strRef>
          </c:tx>
          <c:spPr>
            <a:ln w="127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Lbls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CD-4D2A-8860-BBE6E2105F39}"/>
                </c:ext>
              </c:extLst>
            </c:dLbl>
            <c:dLbl>
              <c:idx val="1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CD-4D2A-8860-BBE6E2105F39}"/>
                </c:ext>
              </c:extLst>
            </c:dLbl>
            <c:dLbl>
              <c:idx val="1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CD-4D2A-8860-BBE6E2105F3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Hoja1!$A$2:$A$17</c:f>
              <c:strCache>
                <c:ptCount val="16"/>
                <c:pt idx="0">
                  <c:v>Q1'19</c:v>
                </c:pt>
                <c:pt idx="1">
                  <c:v>Q2'19</c:v>
                </c:pt>
                <c:pt idx="2">
                  <c:v>Q3'19</c:v>
                </c:pt>
                <c:pt idx="3">
                  <c:v>Q4'19</c:v>
                </c:pt>
                <c:pt idx="4">
                  <c:v>Q1'20</c:v>
                </c:pt>
                <c:pt idx="5">
                  <c:v>Q2'20</c:v>
                </c:pt>
                <c:pt idx="6">
                  <c:v>Q3'20</c:v>
                </c:pt>
                <c:pt idx="7">
                  <c:v>Q4'20</c:v>
                </c:pt>
                <c:pt idx="8">
                  <c:v>Q1'21</c:v>
                </c:pt>
                <c:pt idx="9">
                  <c:v>Q2'21</c:v>
                </c:pt>
                <c:pt idx="10">
                  <c:v>Q3'21</c:v>
                </c:pt>
                <c:pt idx="11">
                  <c:v>Q4'21</c:v>
                </c:pt>
                <c:pt idx="12">
                  <c:v>Q1'22</c:v>
                </c:pt>
                <c:pt idx="13">
                  <c:v>Q2'22</c:v>
                </c:pt>
                <c:pt idx="14">
                  <c:v>Q3'22</c:v>
                </c:pt>
                <c:pt idx="15">
                  <c:v>Q4'22</c:v>
                </c:pt>
              </c:strCache>
            </c:strRef>
          </c:cat>
          <c:val>
            <c:numRef>
              <c:f>Hoja1!$D$2:$D$17</c:f>
              <c:numCache>
                <c:formatCode>General</c:formatCode>
                <c:ptCount val="16"/>
                <c:pt idx="0">
                  <c:v>53</c:v>
                </c:pt>
                <c:pt idx="1">
                  <c:v>55</c:v>
                </c:pt>
                <c:pt idx="2">
                  <c:v>52</c:v>
                </c:pt>
                <c:pt idx="3">
                  <c:v>48</c:v>
                </c:pt>
                <c:pt idx="4">
                  <c:v>47</c:v>
                </c:pt>
                <c:pt idx="5">
                  <c:v>52</c:v>
                </c:pt>
                <c:pt idx="6">
                  <c:v>58</c:v>
                </c:pt>
                <c:pt idx="7">
                  <c:v>55</c:v>
                </c:pt>
                <c:pt idx="8">
                  <c:v>59</c:v>
                </c:pt>
                <c:pt idx="9">
                  <c:v>48</c:v>
                </c:pt>
                <c:pt idx="10">
                  <c:v>54</c:v>
                </c:pt>
                <c:pt idx="11">
                  <c:v>52</c:v>
                </c:pt>
                <c:pt idx="12">
                  <c:v>50</c:v>
                </c:pt>
                <c:pt idx="13">
                  <c:v>49</c:v>
                </c:pt>
                <c:pt idx="14">
                  <c:v>61</c:v>
                </c:pt>
                <c:pt idx="15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6CD-4D2A-8860-BBE6E2105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64543"/>
        <c:axId val="23673279"/>
      </c:lineChar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Cash cycle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6CD-4D2A-8860-BBE6E2105F39}"/>
                </c:ext>
              </c:extLst>
            </c:dLbl>
            <c:dLbl>
              <c:idx val="1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6CD-4D2A-8860-BBE6E2105F39}"/>
                </c:ext>
              </c:extLst>
            </c:dLbl>
            <c:dLbl>
              <c:idx val="1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6CD-4D2A-8860-BBE6E2105F39}"/>
                </c:ext>
              </c:extLst>
            </c:dLbl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Hoja1!$A$2:$A$17</c:f>
              <c:strCache>
                <c:ptCount val="16"/>
                <c:pt idx="0">
                  <c:v>Q1'19</c:v>
                </c:pt>
                <c:pt idx="1">
                  <c:v>Q2'19</c:v>
                </c:pt>
                <c:pt idx="2">
                  <c:v>Q3'19</c:v>
                </c:pt>
                <c:pt idx="3">
                  <c:v>Q4'19</c:v>
                </c:pt>
                <c:pt idx="4">
                  <c:v>Q1'20</c:v>
                </c:pt>
                <c:pt idx="5">
                  <c:v>Q2'20</c:v>
                </c:pt>
                <c:pt idx="6">
                  <c:v>Q3'20</c:v>
                </c:pt>
                <c:pt idx="7">
                  <c:v>Q4'20</c:v>
                </c:pt>
                <c:pt idx="8">
                  <c:v>Q1'21</c:v>
                </c:pt>
                <c:pt idx="9">
                  <c:v>Q2'21</c:v>
                </c:pt>
                <c:pt idx="10">
                  <c:v>Q3'21</c:v>
                </c:pt>
                <c:pt idx="11">
                  <c:v>Q4'21</c:v>
                </c:pt>
                <c:pt idx="12">
                  <c:v>Q1'22</c:v>
                </c:pt>
                <c:pt idx="13">
                  <c:v>Q2'22</c:v>
                </c:pt>
                <c:pt idx="14">
                  <c:v>Q3'22</c:v>
                </c:pt>
                <c:pt idx="15">
                  <c:v>Q4'22</c:v>
                </c:pt>
              </c:strCache>
            </c:strRef>
          </c:cat>
          <c:val>
            <c:numRef>
              <c:f>Hoja1!$B$2:$B$17</c:f>
              <c:numCache>
                <c:formatCode>General</c:formatCode>
                <c:ptCount val="16"/>
                <c:pt idx="0">
                  <c:v>163</c:v>
                </c:pt>
                <c:pt idx="1">
                  <c:v>163</c:v>
                </c:pt>
                <c:pt idx="2">
                  <c:v>161</c:v>
                </c:pt>
                <c:pt idx="3">
                  <c:v>165</c:v>
                </c:pt>
                <c:pt idx="4">
                  <c:v>169</c:v>
                </c:pt>
                <c:pt idx="5">
                  <c:v>198</c:v>
                </c:pt>
                <c:pt idx="6">
                  <c:v>210</c:v>
                </c:pt>
                <c:pt idx="7">
                  <c:v>193</c:v>
                </c:pt>
                <c:pt idx="8">
                  <c:v>203</c:v>
                </c:pt>
                <c:pt idx="9">
                  <c:v>198</c:v>
                </c:pt>
                <c:pt idx="10">
                  <c:v>176</c:v>
                </c:pt>
                <c:pt idx="11">
                  <c:v>153</c:v>
                </c:pt>
                <c:pt idx="12">
                  <c:v>150</c:v>
                </c:pt>
                <c:pt idx="13">
                  <c:v>157</c:v>
                </c:pt>
                <c:pt idx="14">
                  <c:v>165</c:v>
                </c:pt>
                <c:pt idx="15">
                  <c:v>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6CD-4D2A-8860-BBE6E2105F39}"/>
            </c:ext>
          </c:extLst>
        </c:ser>
        <c:ser>
          <c:idx val="3"/>
          <c:order val="3"/>
          <c:tx>
            <c:strRef>
              <c:f>Hoja1!$F$1</c:f>
              <c:strCache>
                <c:ptCount val="1"/>
                <c:pt idx="0">
                  <c:v>Inventory days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6CD-4D2A-8860-BBE6E2105F39}"/>
                </c:ext>
              </c:extLst>
            </c:dLbl>
            <c:dLbl>
              <c:idx val="1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6CD-4D2A-8860-BBE6E2105F39}"/>
                </c:ext>
              </c:extLst>
            </c:dLbl>
            <c:dLbl>
              <c:idx val="1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6CD-4D2A-8860-BBE6E2105F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3AB03A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Hoja1!$A$2:$A$17</c:f>
              <c:strCache>
                <c:ptCount val="16"/>
                <c:pt idx="0">
                  <c:v>Q1'19</c:v>
                </c:pt>
                <c:pt idx="1">
                  <c:v>Q2'19</c:v>
                </c:pt>
                <c:pt idx="2">
                  <c:v>Q3'19</c:v>
                </c:pt>
                <c:pt idx="3">
                  <c:v>Q4'19</c:v>
                </c:pt>
                <c:pt idx="4">
                  <c:v>Q1'20</c:v>
                </c:pt>
                <c:pt idx="5">
                  <c:v>Q2'20</c:v>
                </c:pt>
                <c:pt idx="6">
                  <c:v>Q3'20</c:v>
                </c:pt>
                <c:pt idx="7">
                  <c:v>Q4'20</c:v>
                </c:pt>
                <c:pt idx="8">
                  <c:v>Q1'21</c:v>
                </c:pt>
                <c:pt idx="9">
                  <c:v>Q2'21</c:v>
                </c:pt>
                <c:pt idx="10">
                  <c:v>Q3'21</c:v>
                </c:pt>
                <c:pt idx="11">
                  <c:v>Q4'21</c:v>
                </c:pt>
                <c:pt idx="12">
                  <c:v>Q1'22</c:v>
                </c:pt>
                <c:pt idx="13">
                  <c:v>Q2'22</c:v>
                </c:pt>
                <c:pt idx="14">
                  <c:v>Q3'22</c:v>
                </c:pt>
                <c:pt idx="15">
                  <c:v>Q4'22</c:v>
                </c:pt>
              </c:strCache>
            </c:strRef>
          </c:cat>
          <c:val>
            <c:numRef>
              <c:f>Hoja1!$F$2:$F$17</c:f>
              <c:numCache>
                <c:formatCode>0</c:formatCode>
                <c:ptCount val="16"/>
                <c:pt idx="0">
                  <c:v>149</c:v>
                </c:pt>
                <c:pt idx="1">
                  <c:v>155</c:v>
                </c:pt>
                <c:pt idx="2">
                  <c:v>149</c:v>
                </c:pt>
                <c:pt idx="3">
                  <c:v>150</c:v>
                </c:pt>
                <c:pt idx="4">
                  <c:v>159</c:v>
                </c:pt>
                <c:pt idx="5">
                  <c:v>187</c:v>
                </c:pt>
                <c:pt idx="6">
                  <c:v>193</c:v>
                </c:pt>
                <c:pt idx="7">
                  <c:v>180</c:v>
                </c:pt>
                <c:pt idx="8">
                  <c:v>200</c:v>
                </c:pt>
                <c:pt idx="9">
                  <c:v>189</c:v>
                </c:pt>
                <c:pt idx="10">
                  <c:v>173</c:v>
                </c:pt>
                <c:pt idx="11">
                  <c:v>152</c:v>
                </c:pt>
                <c:pt idx="12">
                  <c:v>155</c:v>
                </c:pt>
                <c:pt idx="13">
                  <c:v>156</c:v>
                </c:pt>
                <c:pt idx="14">
                  <c:v>170</c:v>
                </c:pt>
                <c:pt idx="15">
                  <c:v>158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6CD-4D2A-8860-BBE6E2105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085679"/>
        <c:axId val="134090255"/>
      </c:lineChart>
      <c:valAx>
        <c:axId val="23673279"/>
        <c:scaling>
          <c:orientation val="minMax"/>
          <c:max val="250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23664543"/>
        <c:crosses val="max"/>
        <c:crossBetween val="between"/>
        <c:majorUnit val="50"/>
        <c:minorUnit val="10"/>
      </c:valAx>
      <c:catAx>
        <c:axId val="236645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3673279"/>
        <c:crosses val="autoZero"/>
        <c:auto val="1"/>
        <c:lblAlgn val="ctr"/>
        <c:lblOffset val="100"/>
        <c:noMultiLvlLbl val="0"/>
      </c:catAx>
      <c:valAx>
        <c:axId val="134090255"/>
        <c:scaling>
          <c:orientation val="minMax"/>
          <c:max val="250"/>
        </c:scaling>
        <c:delete val="1"/>
        <c:axPos val="l"/>
        <c:numFmt formatCode="General" sourceLinked="1"/>
        <c:majorTickMark val="out"/>
        <c:minorTickMark val="none"/>
        <c:tickLblPos val="nextTo"/>
        <c:crossAx val="134085679"/>
        <c:crosses val="autoZero"/>
        <c:crossBetween val="between"/>
      </c:valAx>
      <c:catAx>
        <c:axId val="1340856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09025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936200482613321E-2"/>
          <c:y val="0.9021023591081887"/>
          <c:w val="0.74422823071173183"/>
          <c:h val="7.61328959119273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433156943458936"/>
          <c:y val="0.24991905111869872"/>
          <c:w val="0.36094150199527386"/>
          <c:h val="0.6297951514572022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Minería tajo abierto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59F-40DC-9F08-CCDC5CD72E9E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59F-40DC-9F08-CCDC5CD72E9E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059F-40DC-9F08-CCDC5CD72E9E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59F-40DC-9F08-CCDC5CD72E9E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059F-40DC-9F08-CCDC5CD72E9E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059F-40DC-9F08-CCDC5CD72E9E}"/>
              </c:ext>
            </c:extLst>
          </c:dPt>
          <c:dPt>
            <c:idx val="6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059F-40DC-9F08-CCDC5CD72E9E}"/>
              </c:ext>
            </c:extLst>
          </c:dPt>
          <c:dLbls>
            <c:dLbl>
              <c:idx val="1"/>
              <c:layout>
                <c:manualLayout>
                  <c:x val="-2.2799828931237866E-2"/>
                  <c:y val="5.93595587943362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9F-40DC-9F08-CCDC5CD72E9E}"/>
                </c:ext>
              </c:extLst>
            </c:dLbl>
            <c:dLbl>
              <c:idx val="2"/>
              <c:layout>
                <c:manualLayout>
                  <c:x val="4.4127740505533836E-2"/>
                  <c:y val="-4.313016361136076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9F-40DC-9F08-CCDC5CD72E9E}"/>
                </c:ext>
              </c:extLst>
            </c:dLbl>
            <c:dLbl>
              <c:idx val="3"/>
              <c:layout>
                <c:manualLayout>
                  <c:x val="-0.11230633116947224"/>
                  <c:y val="5.317686115497286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59F-40DC-9F08-CCDC5CD72E9E}"/>
                </c:ext>
              </c:extLst>
            </c:dLbl>
            <c:dLbl>
              <c:idx val="4"/>
              <c:layout>
                <c:manualLayout>
                  <c:x val="2.7725192518437733E-2"/>
                  <c:y val="-3.285293024229496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59F-40DC-9F08-CCDC5CD72E9E}"/>
                </c:ext>
              </c:extLst>
            </c:dLbl>
            <c:dLbl>
              <c:idx val="5"/>
              <c:layout>
                <c:manualLayout>
                  <c:x val="0.10934832281951198"/>
                  <c:y val="-7.85861495204990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59F-40DC-9F08-CCDC5CD72E9E}"/>
                </c:ext>
              </c:extLst>
            </c:dLbl>
            <c:dLbl>
              <c:idx val="6"/>
              <c:layout>
                <c:manualLayout>
                  <c:x val="7.3090018716376923E-2"/>
                  <c:y val="-4.19960401332147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59F-40DC-9F08-CCDC5CD72E9E}"/>
                </c:ext>
              </c:extLst>
            </c:dLbl>
            <c:dLbl>
              <c:idx val="7"/>
              <c:layout>
                <c:manualLayout>
                  <c:x val="0.11963595350591684"/>
                  <c:y val="-1.207126353511304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59F-40DC-9F08-CCDC5CD72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+mj-lt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CATERPILLAR</c:v>
                </c:pt>
                <c:pt idx="1">
                  <c:v>KOMATSU</c:v>
                </c:pt>
                <c:pt idx="2">
                  <c:v>EPIROC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0.71</c:v>
                </c:pt>
                <c:pt idx="1">
                  <c:v>0.26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59F-40DC-9F08-CCDC5CD72E9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731950108440994E-2"/>
          <c:y val="2.5014073643630536E-2"/>
          <c:w val="0.93030633437116828"/>
          <c:h val="0.739187296749053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Hoja3!$B$2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Hoja3!$A$3:$A$5</c:f>
              <c:strCache>
                <c:ptCount val="3"/>
                <c:pt idx="0">
                  <c:v>Governance &amp; Economic Dimension</c:v>
                </c:pt>
                <c:pt idx="1">
                  <c:v>Enviromental Dimension</c:v>
                </c:pt>
                <c:pt idx="2">
                  <c:v>Social Dimension</c:v>
                </c:pt>
              </c:strCache>
            </c:strRef>
          </c:cat>
          <c:val>
            <c:numRef>
              <c:f>Hoja3!$B$3:$B$5</c:f>
              <c:numCache>
                <c:formatCode>General</c:formatCode>
                <c:ptCount val="3"/>
                <c:pt idx="0">
                  <c:v>38</c:v>
                </c:pt>
                <c:pt idx="1">
                  <c:v>7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1-472A-AEDF-FCC25FEE3941}"/>
            </c:ext>
          </c:extLst>
        </c:ser>
        <c:ser>
          <c:idx val="1"/>
          <c:order val="1"/>
          <c:tx>
            <c:strRef>
              <c:f>Hoja3!$C$2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Hoja3!$A$3:$A$5</c:f>
              <c:strCache>
                <c:ptCount val="3"/>
                <c:pt idx="0">
                  <c:v>Governance &amp; Economic Dimension</c:v>
                </c:pt>
                <c:pt idx="1">
                  <c:v>Enviromental Dimension</c:v>
                </c:pt>
                <c:pt idx="2">
                  <c:v>Social Dimension</c:v>
                </c:pt>
              </c:strCache>
            </c:strRef>
          </c:cat>
          <c:val>
            <c:numRef>
              <c:f>Hoja3!$C$3:$C$5</c:f>
              <c:numCache>
                <c:formatCode>General</c:formatCode>
                <c:ptCount val="3"/>
                <c:pt idx="0">
                  <c:v>44</c:v>
                </c:pt>
                <c:pt idx="1">
                  <c:v>30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51-472A-AEDF-FCC25FEE3941}"/>
            </c:ext>
          </c:extLst>
        </c:ser>
        <c:ser>
          <c:idx val="2"/>
          <c:order val="2"/>
          <c:tx>
            <c:strRef>
              <c:f>Hoja3!$D$2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Hoja3!$A$3:$A$5</c:f>
              <c:strCache>
                <c:ptCount val="3"/>
                <c:pt idx="0">
                  <c:v>Governance &amp; Economic Dimension</c:v>
                </c:pt>
                <c:pt idx="1">
                  <c:v>Enviromental Dimension</c:v>
                </c:pt>
                <c:pt idx="2">
                  <c:v>Social Dimension</c:v>
                </c:pt>
              </c:strCache>
            </c:strRef>
          </c:cat>
          <c:val>
            <c:numRef>
              <c:f>Hoja3!$D$3:$D$5</c:f>
              <c:numCache>
                <c:formatCode>General</c:formatCode>
                <c:ptCount val="3"/>
                <c:pt idx="0">
                  <c:v>44</c:v>
                </c:pt>
                <c:pt idx="1">
                  <c:v>36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51-472A-AEDF-FCC25FEE3941}"/>
            </c:ext>
          </c:extLst>
        </c:ser>
        <c:ser>
          <c:idx val="3"/>
          <c:order val="3"/>
          <c:tx>
            <c:strRef>
              <c:f>Hoja3!$E$2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Hoja3!$A$3:$A$5</c:f>
              <c:strCache>
                <c:ptCount val="3"/>
                <c:pt idx="0">
                  <c:v>Governance &amp; Economic Dimension</c:v>
                </c:pt>
                <c:pt idx="1">
                  <c:v>Enviromental Dimension</c:v>
                </c:pt>
                <c:pt idx="2">
                  <c:v>Social Dimension</c:v>
                </c:pt>
              </c:strCache>
            </c:strRef>
          </c:cat>
          <c:val>
            <c:numRef>
              <c:f>Hoja3!$E$3:$E$5</c:f>
              <c:numCache>
                <c:formatCode>General</c:formatCode>
                <c:ptCount val="3"/>
                <c:pt idx="0">
                  <c:v>41</c:v>
                </c:pt>
                <c:pt idx="1">
                  <c:v>56</c:v>
                </c:pt>
                <c:pt idx="2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51-472A-AEDF-FCC25FEE3941}"/>
            </c:ext>
          </c:extLst>
        </c:ser>
        <c:ser>
          <c:idx val="4"/>
          <c:order val="4"/>
          <c:tx>
            <c:strRef>
              <c:f>Hoja3!$F$2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Hoja3!$A$3:$A$5</c:f>
              <c:strCache>
                <c:ptCount val="3"/>
                <c:pt idx="0">
                  <c:v>Governance &amp; Economic Dimension</c:v>
                </c:pt>
                <c:pt idx="1">
                  <c:v>Enviromental Dimension</c:v>
                </c:pt>
                <c:pt idx="2">
                  <c:v>Social Dimension</c:v>
                </c:pt>
              </c:strCache>
            </c:strRef>
          </c:cat>
          <c:val>
            <c:numRef>
              <c:f>Hoja3!$F$3:$F$5</c:f>
              <c:numCache>
                <c:formatCode>General</c:formatCode>
                <c:ptCount val="3"/>
                <c:pt idx="0">
                  <c:v>61</c:v>
                </c:pt>
                <c:pt idx="1">
                  <c:v>72</c:v>
                </c:pt>
                <c:pt idx="2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51-472A-AEDF-FCC25FEE3941}"/>
            </c:ext>
          </c:extLst>
        </c:ser>
        <c:ser>
          <c:idx val="5"/>
          <c:order val="5"/>
          <c:tx>
            <c:strRef>
              <c:f>Hoja3!$G$2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3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Hoja3!$A$3:$A$5</c:f>
              <c:strCache>
                <c:ptCount val="3"/>
                <c:pt idx="0">
                  <c:v>Governance &amp; Economic Dimension</c:v>
                </c:pt>
                <c:pt idx="1">
                  <c:v>Enviromental Dimension</c:v>
                </c:pt>
                <c:pt idx="2">
                  <c:v>Social Dimension</c:v>
                </c:pt>
              </c:strCache>
            </c:strRef>
          </c:cat>
          <c:val>
            <c:numRef>
              <c:f>Hoja3!$G$3:$G$5</c:f>
              <c:numCache>
                <c:formatCode>General</c:formatCode>
                <c:ptCount val="3"/>
                <c:pt idx="0">
                  <c:v>54</c:v>
                </c:pt>
                <c:pt idx="1">
                  <c:v>70</c:v>
                </c:pt>
                <c:pt idx="2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E51-472A-AEDF-FCC25FEE3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0081808"/>
        <c:axId val="480082224"/>
      </c:barChart>
      <c:catAx>
        <c:axId val="48008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80082224"/>
        <c:crosses val="autoZero"/>
        <c:auto val="1"/>
        <c:lblAlgn val="ctr"/>
        <c:lblOffset val="100"/>
        <c:noMultiLvlLbl val="0"/>
      </c:catAx>
      <c:valAx>
        <c:axId val="480082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8008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P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85622070939045"/>
          <c:y val="0.10283433276364812"/>
          <c:w val="0.6139304632325171"/>
          <c:h val="0.68341144174025925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CONSTRUCCION PESADA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B0E-49B7-957F-FA0614BCE48F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B0E-49B7-957F-FA0614BCE48F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B0E-49B7-957F-FA0614BCE48F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AB0E-49B7-957F-FA0614BCE48F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AB0E-49B7-957F-FA0614BCE48F}"/>
              </c:ext>
            </c:extLst>
          </c:dPt>
          <c:dPt>
            <c:idx val="5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AB0E-49B7-957F-FA0614BCE48F}"/>
              </c:ext>
            </c:extLst>
          </c:dPt>
          <c:dPt>
            <c:idx val="6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AB0E-49B7-957F-FA0614BCE48F}"/>
              </c:ext>
            </c:extLst>
          </c:dPt>
          <c:dPt>
            <c:idx val="8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AB0E-49B7-957F-FA0614BCE48F}"/>
              </c:ext>
            </c:extLst>
          </c:dPt>
          <c:dPt>
            <c:idx val="9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AB0E-49B7-957F-FA0614BCE48F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AB0E-49B7-957F-FA0614BCE48F}"/>
              </c:ext>
            </c:extLst>
          </c:dPt>
          <c:dLbls>
            <c:dLbl>
              <c:idx val="0"/>
              <c:layout>
                <c:manualLayout>
                  <c:x val="-0.21534238892325847"/>
                  <c:y val="1.694734978705173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0E-49B7-957F-FA0614BCE48F}"/>
                </c:ext>
              </c:extLst>
            </c:dLbl>
            <c:dLbl>
              <c:idx val="1"/>
              <c:layout>
                <c:manualLayout>
                  <c:x val="4.2447320970557867E-2"/>
                  <c:y val="1.37691173692298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0E-49B7-957F-FA0614BCE48F}"/>
                </c:ext>
              </c:extLst>
            </c:dLbl>
            <c:dLbl>
              <c:idx val="2"/>
              <c:layout>
                <c:manualLayout>
                  <c:x val="-1.9559931133631154E-2"/>
                  <c:y val="3.114452069160955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0E-49B7-957F-FA0614BCE48F}"/>
                </c:ext>
              </c:extLst>
            </c:dLbl>
            <c:dLbl>
              <c:idx val="3"/>
              <c:layout>
                <c:manualLayout>
                  <c:x val="-1.0817061598853402E-2"/>
                  <c:y val="-2.090061571280025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658035987521273"/>
                      <c:h val="0.169818990254809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B0E-49B7-957F-FA0614BCE48F}"/>
                </c:ext>
              </c:extLst>
            </c:dLbl>
            <c:dLbl>
              <c:idx val="4"/>
              <c:layout>
                <c:manualLayout>
                  <c:x val="-5.7620543665637049E-2"/>
                  <c:y val="-5.578716479056988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B0E-49B7-957F-FA0614BCE48F}"/>
                </c:ext>
              </c:extLst>
            </c:dLbl>
            <c:dLbl>
              <c:idx val="5"/>
              <c:layout>
                <c:manualLayout>
                  <c:x val="-5.7985735767140084E-2"/>
                  <c:y val="6.007997274738221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B0E-49B7-957F-FA0614BCE48F}"/>
                </c:ext>
              </c:extLst>
            </c:dLbl>
            <c:dLbl>
              <c:idx val="6"/>
              <c:layout>
                <c:manualLayout>
                  <c:x val="-0.20488762979453326"/>
                  <c:y val="2.27973307137292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B0E-49B7-957F-FA0614BCE48F}"/>
                </c:ext>
              </c:extLst>
            </c:dLbl>
            <c:dLbl>
              <c:idx val="7"/>
              <c:layout>
                <c:manualLayout>
                  <c:x val="-9.3457400043347391E-2"/>
                  <c:y val="-6.237171797689122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B0E-49B7-957F-FA0614BCE48F}"/>
                </c:ext>
              </c:extLst>
            </c:dLbl>
            <c:dLbl>
              <c:idx val="8"/>
              <c:layout>
                <c:manualLayout>
                  <c:x val="-7.8817658145151556E-2"/>
                  <c:y val="-4.314677175761674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B0E-49B7-957F-FA0614BCE48F}"/>
                </c:ext>
              </c:extLst>
            </c:dLbl>
            <c:dLbl>
              <c:idx val="9"/>
              <c:layout>
                <c:manualLayout>
                  <c:x val="3.2897184364752648E-2"/>
                  <c:y val="-3.88741323083762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B0E-49B7-957F-FA0614BCE48F}"/>
                </c:ext>
              </c:extLst>
            </c:dLbl>
            <c:dLbl>
              <c:idx val="10"/>
              <c:layout>
                <c:manualLayout>
                  <c:x val="-4.2803776389489082E-2"/>
                  <c:y val="4.923858537156522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B0E-49B7-957F-FA0614BCE48F}"/>
                </c:ext>
              </c:extLst>
            </c:dLbl>
            <c:dLbl>
              <c:idx val="11"/>
              <c:layout>
                <c:manualLayout>
                  <c:x val="4.5490861440399627E-2"/>
                  <c:y val="0.1111241886950825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B0E-49B7-957F-FA0614BCE4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s-P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6"/>
                <c:pt idx="0">
                  <c:v>CATERPILLAR</c:v>
                </c:pt>
                <c:pt idx="1">
                  <c:v>JOHN DEERE</c:v>
                </c:pt>
                <c:pt idx="2">
                  <c:v>KOMATSU</c:v>
                </c:pt>
                <c:pt idx="3">
                  <c:v>BOBCAT</c:v>
                </c:pt>
                <c:pt idx="4">
                  <c:v>JCB</c:v>
                </c:pt>
                <c:pt idx="5">
                  <c:v>OTROS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0.51</c:v>
                </c:pt>
                <c:pt idx="1">
                  <c:v>0.14000000000000001</c:v>
                </c:pt>
                <c:pt idx="2">
                  <c:v>0.05</c:v>
                </c:pt>
                <c:pt idx="3">
                  <c:v>0.04</c:v>
                </c:pt>
                <c:pt idx="4">
                  <c:v>0.04</c:v>
                </c:pt>
                <c:pt idx="5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B0E-49B7-957F-FA0614BCE48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Units of trucks and shovels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Hoja1!$A$4:$A$31</c:f>
              <c:numCache>
                <c:formatCode>General</c:formatCod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numCache>
            </c:numRef>
          </c:cat>
          <c:val>
            <c:numRef>
              <c:f>Hoja1!$B$4:$B$31</c:f>
              <c:numCache>
                <c:formatCode>General</c:formatCode>
                <c:ptCount val="28"/>
                <c:pt idx="0">
                  <c:v>7</c:v>
                </c:pt>
                <c:pt idx="1">
                  <c:v>16</c:v>
                </c:pt>
                <c:pt idx="2">
                  <c:v>16</c:v>
                </c:pt>
                <c:pt idx="3">
                  <c:v>57</c:v>
                </c:pt>
                <c:pt idx="4">
                  <c:v>98</c:v>
                </c:pt>
                <c:pt idx="5">
                  <c:v>131</c:v>
                </c:pt>
                <c:pt idx="6">
                  <c:v>165</c:v>
                </c:pt>
                <c:pt idx="7">
                  <c:v>166</c:v>
                </c:pt>
                <c:pt idx="8">
                  <c:v>173</c:v>
                </c:pt>
                <c:pt idx="9">
                  <c:v>192</c:v>
                </c:pt>
                <c:pt idx="10">
                  <c:v>215</c:v>
                </c:pt>
                <c:pt idx="11">
                  <c:v>234</c:v>
                </c:pt>
                <c:pt idx="12">
                  <c:v>249</c:v>
                </c:pt>
                <c:pt idx="13">
                  <c:v>281</c:v>
                </c:pt>
                <c:pt idx="14">
                  <c:v>323</c:v>
                </c:pt>
                <c:pt idx="15">
                  <c:v>366</c:v>
                </c:pt>
                <c:pt idx="16">
                  <c:v>404</c:v>
                </c:pt>
                <c:pt idx="17">
                  <c:v>453</c:v>
                </c:pt>
                <c:pt idx="18">
                  <c:v>517</c:v>
                </c:pt>
                <c:pt idx="19">
                  <c:v>543</c:v>
                </c:pt>
                <c:pt idx="20">
                  <c:v>592</c:v>
                </c:pt>
                <c:pt idx="21">
                  <c:v>619</c:v>
                </c:pt>
                <c:pt idx="22">
                  <c:v>642</c:v>
                </c:pt>
                <c:pt idx="23">
                  <c:v>660</c:v>
                </c:pt>
                <c:pt idx="24">
                  <c:v>702</c:v>
                </c:pt>
                <c:pt idx="25">
                  <c:v>725</c:v>
                </c:pt>
                <c:pt idx="26">
                  <c:v>746</c:v>
                </c:pt>
                <c:pt idx="27">
                  <c:v>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1A-4C19-8360-4752E03A7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8749184"/>
        <c:axId val="210215488"/>
      </c:barChart>
      <c:lineChart>
        <c:grouping val="standard"/>
        <c:varyColors val="0"/>
        <c:ser>
          <c:idx val="1"/>
          <c:order val="1"/>
          <c:tx>
            <c:strRef>
              <c:f>Hoja1!$C$3</c:f>
              <c:strCache>
                <c:ptCount val="1"/>
                <c:pt idx="0">
                  <c:v>Mining Investment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Hoja1!$A$4:$A$31</c:f>
              <c:numCache>
                <c:formatCode>General</c:formatCod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numCache>
            </c:numRef>
          </c:cat>
          <c:val>
            <c:numRef>
              <c:f>Hoja1!$C$4:$C$31</c:f>
              <c:numCache>
                <c:formatCode>General</c:formatCode>
                <c:ptCount val="28"/>
                <c:pt idx="0">
                  <c:v>0.45700000000000002</c:v>
                </c:pt>
                <c:pt idx="1">
                  <c:v>0.746</c:v>
                </c:pt>
                <c:pt idx="2">
                  <c:v>1.1020000000000001</c:v>
                </c:pt>
                <c:pt idx="3">
                  <c:v>1.1399999999999999</c:v>
                </c:pt>
                <c:pt idx="4">
                  <c:v>1.2529999999999999</c:v>
                </c:pt>
                <c:pt idx="5">
                  <c:v>1.5</c:v>
                </c:pt>
                <c:pt idx="6">
                  <c:v>1.52</c:v>
                </c:pt>
                <c:pt idx="7">
                  <c:v>0.61099999999999999</c:v>
                </c:pt>
                <c:pt idx="8">
                  <c:v>0.5</c:v>
                </c:pt>
                <c:pt idx="9">
                  <c:v>0.82799999999999996</c:v>
                </c:pt>
                <c:pt idx="10">
                  <c:v>1.0857330000000001</c:v>
                </c:pt>
                <c:pt idx="11">
                  <c:v>1.609915</c:v>
                </c:pt>
                <c:pt idx="12">
                  <c:v>1.2488159999999999</c:v>
                </c:pt>
                <c:pt idx="13">
                  <c:v>1.708059</c:v>
                </c:pt>
                <c:pt idx="14">
                  <c:v>2.821596</c:v>
                </c:pt>
                <c:pt idx="15">
                  <c:v>4.069445</c:v>
                </c:pt>
                <c:pt idx="16">
                  <c:v>7.2433680000000003</c:v>
                </c:pt>
                <c:pt idx="17">
                  <c:v>8.5035790000000002</c:v>
                </c:pt>
                <c:pt idx="18">
                  <c:v>9.9242340000000002</c:v>
                </c:pt>
                <c:pt idx="19">
                  <c:v>8.8728060000000006</c:v>
                </c:pt>
                <c:pt idx="20">
                  <c:v>7.5252660000000002</c:v>
                </c:pt>
                <c:pt idx="21">
                  <c:v>4.2513889999999996</c:v>
                </c:pt>
                <c:pt idx="22">
                  <c:v>4.6420000000000003</c:v>
                </c:pt>
                <c:pt idx="23">
                  <c:v>4.9470000000000001</c:v>
                </c:pt>
                <c:pt idx="24">
                  <c:v>6.157</c:v>
                </c:pt>
                <c:pt idx="25">
                  <c:v>4.3339999999999996</c:v>
                </c:pt>
                <c:pt idx="26">
                  <c:v>5.2380000000000004</c:v>
                </c:pt>
                <c:pt idx="27">
                  <c:v>5.3639999999999999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1A-4C19-8360-4752E03A7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748160"/>
        <c:axId val="210214912"/>
      </c:lineChart>
      <c:catAx>
        <c:axId val="43874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210214912"/>
        <c:crossesAt val="-4"/>
        <c:auto val="1"/>
        <c:lblAlgn val="ctr"/>
        <c:lblOffset val="100"/>
        <c:noMultiLvlLbl val="0"/>
      </c:catAx>
      <c:valAx>
        <c:axId val="210214912"/>
        <c:scaling>
          <c:orientation val="minMax"/>
          <c:min val="-4"/>
        </c:scaling>
        <c:delete val="0"/>
        <c:axPos val="l"/>
        <c:numFmt formatCode="[$$-45C]#,##0" sourceLinked="0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50000"/>
                <a:lumOff val="50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438748160"/>
        <c:crosses val="autoZero"/>
        <c:crossBetween val="between"/>
      </c:valAx>
      <c:valAx>
        <c:axId val="210215488"/>
        <c:scaling>
          <c:orientation val="minMax"/>
          <c:max val="80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50000"/>
                <a:lumOff val="50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438749184"/>
        <c:crosses val="max"/>
        <c:crossBetween val="between"/>
      </c:valAx>
      <c:catAx>
        <c:axId val="438749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2154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/>
      </a:pPr>
      <a:endParaRPr lang="es-PE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Spare Parts and Services Sales (Open Pit Mining)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Hoja1!$A$9:$A$21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Hoja1!$B$9:$B$21</c:f>
              <c:numCache>
                <c:formatCode>General</c:formatCode>
                <c:ptCount val="13"/>
                <c:pt idx="0">
                  <c:v>198</c:v>
                </c:pt>
                <c:pt idx="1">
                  <c:v>229</c:v>
                </c:pt>
                <c:pt idx="2">
                  <c:v>268</c:v>
                </c:pt>
                <c:pt idx="3">
                  <c:v>325</c:v>
                </c:pt>
                <c:pt idx="4">
                  <c:v>325</c:v>
                </c:pt>
                <c:pt idx="5">
                  <c:v>361</c:v>
                </c:pt>
                <c:pt idx="6">
                  <c:v>354</c:v>
                </c:pt>
                <c:pt idx="7">
                  <c:v>407</c:v>
                </c:pt>
                <c:pt idx="8">
                  <c:v>500</c:v>
                </c:pt>
                <c:pt idx="9">
                  <c:v>528</c:v>
                </c:pt>
                <c:pt idx="10">
                  <c:v>401</c:v>
                </c:pt>
                <c:pt idx="11">
                  <c:v>490</c:v>
                </c:pt>
                <c:pt idx="12">
                  <c:v>572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A2C-43F6-B67D-773453322F55}"/>
            </c:ext>
          </c:extLst>
        </c:ser>
        <c:ser>
          <c:idx val="1"/>
          <c:order val="1"/>
          <c:tx>
            <c:strRef>
              <c:f>Hoja1!$D$1</c:f>
              <c:strCache>
                <c:ptCount val="1"/>
                <c:pt idx="0">
                  <c:v>Open Pit Mining Machinery Sales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Hoja1!$A$9:$A$21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Hoja1!$D$9:$D$21</c:f>
              <c:numCache>
                <c:formatCode>General</c:formatCode>
                <c:ptCount val="13"/>
                <c:pt idx="0">
                  <c:v>137</c:v>
                </c:pt>
                <c:pt idx="1">
                  <c:v>205</c:v>
                </c:pt>
                <c:pt idx="2">
                  <c:v>314</c:v>
                </c:pt>
                <c:pt idx="3">
                  <c:v>343</c:v>
                </c:pt>
                <c:pt idx="4">
                  <c:v>136</c:v>
                </c:pt>
                <c:pt idx="5">
                  <c:v>179</c:v>
                </c:pt>
                <c:pt idx="6">
                  <c:v>160</c:v>
                </c:pt>
                <c:pt idx="7">
                  <c:v>119</c:v>
                </c:pt>
                <c:pt idx="8">
                  <c:v>87</c:v>
                </c:pt>
                <c:pt idx="9">
                  <c:v>150</c:v>
                </c:pt>
                <c:pt idx="10">
                  <c:v>143</c:v>
                </c:pt>
                <c:pt idx="11">
                  <c:v>161</c:v>
                </c:pt>
                <c:pt idx="12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A2C-43F6-B67D-773453322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613056"/>
        <c:axId val="355539712"/>
      </c:barChart>
      <c:lineChart>
        <c:grouping val="standard"/>
        <c:varyColors val="0"/>
        <c:ser>
          <c:idx val="2"/>
          <c:order val="2"/>
          <c:tx>
            <c:strRef>
              <c:f>Hoja1!$F$1</c:f>
              <c:strCache>
                <c:ptCount val="1"/>
                <c:pt idx="0">
                  <c:v>Mining Investment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Hoja1!$F$9:$F$21</c:f>
              <c:numCache>
                <c:formatCode>General</c:formatCode>
                <c:ptCount val="13"/>
                <c:pt idx="0">
                  <c:v>4069</c:v>
                </c:pt>
                <c:pt idx="1">
                  <c:v>7243</c:v>
                </c:pt>
                <c:pt idx="2">
                  <c:v>8504</c:v>
                </c:pt>
                <c:pt idx="3">
                  <c:v>9924</c:v>
                </c:pt>
                <c:pt idx="4">
                  <c:v>8873</c:v>
                </c:pt>
                <c:pt idx="5">
                  <c:v>7525</c:v>
                </c:pt>
                <c:pt idx="6">
                  <c:v>4251</c:v>
                </c:pt>
                <c:pt idx="7">
                  <c:v>4642</c:v>
                </c:pt>
                <c:pt idx="8">
                  <c:v>4947</c:v>
                </c:pt>
                <c:pt idx="9">
                  <c:v>6157</c:v>
                </c:pt>
                <c:pt idx="10">
                  <c:v>4334</c:v>
                </c:pt>
                <c:pt idx="11">
                  <c:v>5238</c:v>
                </c:pt>
                <c:pt idx="12">
                  <c:v>5364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5A2C-43F6-B67D-773453322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630976"/>
        <c:axId val="182486720"/>
      </c:lineChart>
      <c:catAx>
        <c:axId val="21361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55539712"/>
        <c:crosses val="autoZero"/>
        <c:auto val="1"/>
        <c:lblAlgn val="ctr"/>
        <c:lblOffset val="100"/>
        <c:noMultiLvlLbl val="0"/>
      </c:catAx>
      <c:valAx>
        <c:axId val="35553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13613056"/>
        <c:crosses val="autoZero"/>
        <c:crossBetween val="between"/>
      </c:valAx>
      <c:valAx>
        <c:axId val="18248672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13630976"/>
        <c:crosses val="max"/>
        <c:crossBetween val="between"/>
      </c:valAx>
      <c:catAx>
        <c:axId val="213630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2486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4597131570236781"/>
          <c:w val="0.82855790872253032"/>
          <c:h val="4.6594969049579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9580213564517"/>
          <c:y val="0.12009080107665238"/>
          <c:w val="0.83112728547614434"/>
          <c:h val="0.695472732783240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Hoja1!$B$23</c:f>
              <c:strCache>
                <c:ptCount val="1"/>
                <c:pt idx="0">
                  <c:v>Repuestos y Servicios</c:v>
                </c:pt>
              </c:strCache>
            </c:strRef>
          </c:tx>
          <c:spPr>
            <a:solidFill>
              <a:srgbClr val="309729"/>
            </a:solidFill>
          </c:spPr>
          <c:invertIfNegative val="0"/>
          <c:cat>
            <c:numRef>
              <c:f>(Hoja1!$A$26:$A$34,Hoja1!$A$41,Hoja1!$A$47:$A$51)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(Hoja1!$B$26:$B$34,Hoja1!$B$41,Hoja1!$B$47:$B$51)</c:f>
              <c:numCache>
                <c:formatCode>_ * #,##0_ ;_ * \-#,##0_ ;_ * "-"??_ ;_ @_ </c:formatCode>
                <c:ptCount val="15"/>
                <c:pt idx="0">
                  <c:v>261459.68289000538</c:v>
                </c:pt>
                <c:pt idx="1">
                  <c:v>279232.88180610887</c:v>
                </c:pt>
                <c:pt idx="2">
                  <c:v>376896.00262790319</c:v>
                </c:pt>
                <c:pt idx="3">
                  <c:v>454554.99092558987</c:v>
                </c:pt>
                <c:pt idx="4">
                  <c:v>537896.21212121204</c:v>
                </c:pt>
                <c:pt idx="5">
                  <c:v>599300.45454545459</c:v>
                </c:pt>
                <c:pt idx="6">
                  <c:v>681338.02816901414</c:v>
                </c:pt>
                <c:pt idx="7">
                  <c:v>691264</c:v>
                </c:pt>
                <c:pt idx="8">
                  <c:v>665814</c:v>
                </c:pt>
                <c:pt idx="9">
                  <c:v>696970</c:v>
                </c:pt>
                <c:pt idx="10">
                  <c:v>826193.12652068131</c:v>
                </c:pt>
                <c:pt idx="11">
                  <c:v>877500</c:v>
                </c:pt>
                <c:pt idx="12" formatCode="_ * #,##0.00_ ;_ * \-#,##0.00_ ;_ * &quot;-&quot;??_ ;_ @_ ">
                  <c:v>604643.28899637249</c:v>
                </c:pt>
                <c:pt idx="13" formatCode="_ * #,##0.00_ ;_ * \-#,##0.00_ ;_ * &quot;-&quot;??_ ;_ @_ ">
                  <c:v>784672</c:v>
                </c:pt>
                <c:pt idx="14" formatCode="_ * #,##0.00_ ;_ * \-#,##0.00_ ;_ * &quot;-&quot;??_ ;_ @_ ">
                  <c:v>882894.17951595294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82-4CF5-8871-FA234DAA3A99}"/>
            </c:ext>
          </c:extLst>
        </c:ser>
        <c:ser>
          <c:idx val="0"/>
          <c:order val="1"/>
          <c:tx>
            <c:strRef>
              <c:f>Hoja1!$C$23</c:f>
              <c:strCache>
                <c:ptCount val="1"/>
                <c:pt idx="0">
                  <c:v>Maquinaria</c:v>
                </c:pt>
              </c:strCache>
            </c:strRef>
          </c:tx>
          <c:spPr>
            <a:solidFill>
              <a:srgbClr val="7CCA81"/>
            </a:solidFill>
          </c:spPr>
          <c:invertIfNegative val="0"/>
          <c:cat>
            <c:numRef>
              <c:f>(Hoja1!$A$26:$A$34,Hoja1!$A$41,Hoja1!$A$47:$A$51)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(Hoja1!$C$26:$C$34,Hoja1!$C$41,Hoja1!$C$47:$C$51)</c:f>
              <c:numCache>
                <c:formatCode>_ * #,##0_ ;_ * \-#,##0_ ;_ * "-"??_ ;_ @_ </c:formatCode>
                <c:ptCount val="15"/>
                <c:pt idx="0">
                  <c:v>411090.22430296027</c:v>
                </c:pt>
                <c:pt idx="1">
                  <c:v>337283.92828685255</c:v>
                </c:pt>
                <c:pt idx="2">
                  <c:v>481299.32745557721</c:v>
                </c:pt>
                <c:pt idx="3">
                  <c:v>727018.51179673336</c:v>
                </c:pt>
                <c:pt idx="4">
                  <c:v>945889.39393939392</c:v>
                </c:pt>
                <c:pt idx="5">
                  <c:v>985945.90909090906</c:v>
                </c:pt>
                <c:pt idx="6">
                  <c:v>719014.08450704243</c:v>
                </c:pt>
                <c:pt idx="7">
                  <c:v>717334</c:v>
                </c:pt>
                <c:pt idx="8">
                  <c:v>535167</c:v>
                </c:pt>
                <c:pt idx="9">
                  <c:v>476366</c:v>
                </c:pt>
                <c:pt idx="10">
                  <c:v>496912.71289537713</c:v>
                </c:pt>
                <c:pt idx="11">
                  <c:v>596700</c:v>
                </c:pt>
                <c:pt idx="12" formatCode="_ * #,##0.00_ ;_ * \-#,##0.00_ ;_ * &quot;-&quot;??_ ;_ @_ ">
                  <c:v>583648.73035066505</c:v>
                </c:pt>
                <c:pt idx="13" formatCode="_ * #,##0.00_ ;_ * \-#,##0.00_ ;_ * &quot;-&quot;??_ ;_ @_ ">
                  <c:v>536298</c:v>
                </c:pt>
                <c:pt idx="14" formatCode="_ * #,##0.00_ ;_ * \-#,##0.00_ ;_ * &quot;-&quot;??_ ;_ @_ ">
                  <c:v>554600.19029970595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82-4CF5-8871-FA234DAA3A99}"/>
            </c:ext>
          </c:extLst>
        </c:ser>
        <c:ser>
          <c:idx val="2"/>
          <c:order val="2"/>
          <c:tx>
            <c:strRef>
              <c:f>Hoja1!$D$23</c:f>
              <c:strCache>
                <c:ptCount val="1"/>
                <c:pt idx="0">
                  <c:v>Alquiler y usados</c:v>
                </c:pt>
              </c:strCache>
            </c:strRef>
          </c:tx>
          <c:spPr>
            <a:solidFill>
              <a:srgbClr val="C5EFD0"/>
            </a:solidFill>
          </c:spPr>
          <c:invertIfNegative val="0"/>
          <c:cat>
            <c:numRef>
              <c:f>(Hoja1!$A$26:$A$34,Hoja1!$A$41,Hoja1!$A$47:$A$51)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(Hoja1!$D$26:$D$34,Hoja1!$D$41,Hoja1!$D$47:$D$51)</c:f>
              <c:numCache>
                <c:formatCode>_ * #,##0_ ;_ * \-#,##0_ ;_ * "-"??_ ;_ @_ </c:formatCode>
                <c:ptCount val="15"/>
                <c:pt idx="0">
                  <c:v>47251.749919880487</c:v>
                </c:pt>
                <c:pt idx="1">
                  <c:v>50702.812749003977</c:v>
                </c:pt>
                <c:pt idx="2">
                  <c:v>85610.7263586927</c:v>
                </c:pt>
                <c:pt idx="3">
                  <c:v>101936.84210526316</c:v>
                </c:pt>
                <c:pt idx="4">
                  <c:v>130442.04545454544</c:v>
                </c:pt>
                <c:pt idx="5">
                  <c:v>193322.72727272729</c:v>
                </c:pt>
                <c:pt idx="6">
                  <c:v>183098.59154929579</c:v>
                </c:pt>
                <c:pt idx="7">
                  <c:v>146110</c:v>
                </c:pt>
                <c:pt idx="8">
                  <c:v>106474</c:v>
                </c:pt>
                <c:pt idx="9">
                  <c:v>129686</c:v>
                </c:pt>
                <c:pt idx="10">
                  <c:v>142197.38442822386</c:v>
                </c:pt>
                <c:pt idx="11">
                  <c:v>157950</c:v>
                </c:pt>
                <c:pt idx="12" formatCode="_ * #,##0.00_ ;_ * \-#,##0.00_ ;_ * &quot;-&quot;??_ ;_ @_ ">
                  <c:v>97414.752116082222</c:v>
                </c:pt>
                <c:pt idx="13" formatCode="_ * #,##0.00_ ;_ * \-#,##0.00_ ;_ * &quot;-&quot;??_ ;_ @_ ">
                  <c:v>110740</c:v>
                </c:pt>
                <c:pt idx="14" formatCode="_ * #,##0.00_ ;_ * \-#,##0.00_ ;_ * &quot;-&quot;??_ ;_ @_ ">
                  <c:v>120799.724510139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82-4CF5-8871-FA234DAA3A99}"/>
            </c:ext>
          </c:extLst>
        </c:ser>
        <c:ser>
          <c:idx val="4"/>
          <c:order val="3"/>
          <c:tx>
            <c:strRef>
              <c:f>Hoja1!$E$23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rgbClr val="C9C9C9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E082-4CF5-8871-FA234DAA3A99}"/>
              </c:ext>
            </c:extLst>
          </c:dPt>
          <c:cat>
            <c:numRef>
              <c:f>(Hoja1!$A$26:$A$34,Hoja1!$A$41,Hoja1!$A$47:$A$51)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(Hoja1!$E$26:$E$34,Hoja1!$E$41,Hoja1!$E$47:$E$51)</c:f>
              <c:numCache>
                <c:formatCode>_ * #,##0_ ;_ * \-#,##0_ ;_ * "-"??_ ;_ @_ </c:formatCode>
                <c:ptCount val="15"/>
                <c:pt idx="0">
                  <c:v>68515.037383826697</c:v>
                </c:pt>
                <c:pt idx="1">
                  <c:v>67603.750332005307</c:v>
                </c:pt>
                <c:pt idx="2">
                  <c:v>100227.19183456706</c:v>
                </c:pt>
                <c:pt idx="3">
                  <c:v>105827.94918330309</c:v>
                </c:pt>
                <c:pt idx="4">
                  <c:v>140574.62121212122</c:v>
                </c:pt>
                <c:pt idx="5">
                  <c:v>152724.95454545456</c:v>
                </c:pt>
                <c:pt idx="6">
                  <c:v>135211.26760563382</c:v>
                </c:pt>
                <c:pt idx="7">
                  <c:v>118501</c:v>
                </c:pt>
                <c:pt idx="8">
                  <c:v>131442</c:v>
                </c:pt>
                <c:pt idx="9">
                  <c:v>131223</c:v>
                </c:pt>
                <c:pt idx="10">
                  <c:v>119688.56447688566</c:v>
                </c:pt>
                <c:pt idx="11">
                  <c:v>122850.00000000001</c:v>
                </c:pt>
                <c:pt idx="12" formatCode="_ * #,##0.00_ ;_ * \-#,##0.00_ ;_ * &quot;-&quot;??_ ;_ @_ ">
                  <c:v>103293.22853688028</c:v>
                </c:pt>
                <c:pt idx="13" formatCode="_ * #,##0.00_ ;_ * \-#,##0.00_ ;_ * &quot;-&quot;??_ ;_ @_ ">
                  <c:v>150290</c:v>
                </c:pt>
                <c:pt idx="14" formatCode="_ * #,##0.00_ ;_ * \-#,##0.00_ ;_ * &quot;-&quot;??_ ;_ @_ ">
                  <c:v>159128.35732947299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82-4CF5-8871-FA234DAA3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14884352"/>
        <c:axId val="182490752"/>
      </c:barChart>
      <c:catAx>
        <c:axId val="21488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182490752"/>
        <c:crosses val="autoZero"/>
        <c:auto val="1"/>
        <c:lblAlgn val="ctr"/>
        <c:lblOffset val="100"/>
        <c:noMultiLvlLbl val="0"/>
      </c:catAx>
      <c:valAx>
        <c:axId val="182490752"/>
        <c:scaling>
          <c:orientation val="minMax"/>
          <c:max val="2100000"/>
          <c:min val="0"/>
        </c:scaling>
        <c:delete val="0"/>
        <c:axPos val="l"/>
        <c:numFmt formatCode="_ * #,##0_ ;_ * \-#,##0_ ;_ * &quot;-&quot;??_ ;_ @_ " sourceLinked="1"/>
        <c:majorTickMark val="none"/>
        <c:minorTickMark val="none"/>
        <c:tickLblPos val="nextTo"/>
        <c:txPr>
          <a:bodyPr/>
          <a:lstStyle/>
          <a:p>
            <a:pPr>
              <a:defRPr sz="8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214884352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23761405623032"/>
          <c:y val="2.2749222501560997E-2"/>
          <c:w val="0.57759183374687173"/>
          <c:h val="0.75614175102980175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1039-4D05-B5D7-265F036E2136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1039-4D05-B5D7-265F036E2136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1039-4D05-B5D7-265F036E2136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1039-4D05-B5D7-265F036E2136}"/>
              </c:ext>
            </c:extLst>
          </c:dPt>
          <c:dLbls>
            <c:dLbl>
              <c:idx val="0"/>
              <c:layout>
                <c:manualLayout>
                  <c:x val="-0.12522528187237011"/>
                  <c:y val="-9.3462766678682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39-4D05-B5D7-265F036E2136}"/>
                </c:ext>
              </c:extLst>
            </c:dLbl>
            <c:dLbl>
              <c:idx val="1"/>
              <c:layout>
                <c:manualLayout>
                  <c:x val="0.11361034259817893"/>
                  <c:y val="-8.5760327187301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39-4D05-B5D7-265F036E2136}"/>
                </c:ext>
              </c:extLst>
            </c:dLbl>
            <c:dLbl>
              <c:idx val="2"/>
              <c:layout>
                <c:manualLayout>
                  <c:x val="5.9206120569006461E-2"/>
                  <c:y val="0.102548890721306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39-4D05-B5D7-265F036E2136}"/>
                </c:ext>
              </c:extLst>
            </c:dLbl>
            <c:dLbl>
              <c:idx val="3"/>
              <c:layout>
                <c:manualLayout>
                  <c:x val="3.6703971904572981E-2"/>
                  <c:y val="0.11709572869248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39-4D05-B5D7-265F036E2136}"/>
                </c:ext>
              </c:extLst>
            </c:dLbl>
            <c:dLbl>
              <c:idx val="5"/>
              <c:layout>
                <c:manualLayout>
                  <c:x val="5.2089151357198542E-2"/>
                  <c:y val="6.2322484974971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039-4D05-B5D7-265F036E2136}"/>
                </c:ext>
              </c:extLst>
            </c:dLbl>
            <c:dLbl>
              <c:idx val="6"/>
              <c:layout>
                <c:manualLayout>
                  <c:x val="5.7101140088367558E-2"/>
                  <c:y val="8.957310088345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39-4D05-B5D7-265F036E21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AvantGardeExtLitITCTT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Parts and Services</c:v>
                </c:pt>
                <c:pt idx="2">
                  <c:v>Rental and used equipment</c:v>
                </c:pt>
                <c:pt idx="3">
                  <c:v>Others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0.52200000000000002</c:v>
                </c:pt>
                <c:pt idx="1">
                  <c:v>0.33300000000000002</c:v>
                </c:pt>
                <c:pt idx="2">
                  <c:v>5.8999999999999997E-2</c:v>
                </c:pt>
                <c:pt idx="3">
                  <c:v>8.5999999999999993E-2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039-4D05-B5D7-265F036E2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54341706469144"/>
          <c:y val="8.2736308173306738E-2"/>
          <c:w val="0.5719662393926942"/>
          <c:h val="0.80860312510248544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24D1-47F6-BD60-DF7E1F57DC0A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24D1-47F6-BD60-DF7E1F57DC0A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24D1-47F6-BD60-DF7E1F57DC0A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24D1-47F6-BD60-DF7E1F57DC0A}"/>
              </c:ext>
            </c:extLst>
          </c:dPt>
          <c:dLbls>
            <c:dLbl>
              <c:idx val="0"/>
              <c:layout>
                <c:manualLayout>
                  <c:x val="-0.100742602049471"/>
                  <c:y val="0.11426250385017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D1-47F6-BD60-DF7E1F57DC0A}"/>
                </c:ext>
              </c:extLst>
            </c:dLbl>
            <c:dLbl>
              <c:idx val="1"/>
              <c:layout>
                <c:manualLayout>
                  <c:x val="8.0532731599430682E-2"/>
                  <c:y val="-0.1445145532261348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D1-47F6-BD60-DF7E1F57DC0A}"/>
                </c:ext>
              </c:extLst>
            </c:dLbl>
            <c:dLbl>
              <c:idx val="2"/>
              <c:layout>
                <c:manualLayout>
                  <c:x val="9.288460711051319E-2"/>
                  <c:y val="0.112851025098920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D1-47F6-BD60-DF7E1F57DC0A}"/>
                </c:ext>
              </c:extLst>
            </c:dLbl>
            <c:dLbl>
              <c:idx val="3"/>
              <c:layout>
                <c:manualLayout>
                  <c:x val="4.5578517556958777E-2"/>
                  <c:y val="0.1117959046873237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D1-47F6-BD60-DF7E1F57DC0A}"/>
                </c:ext>
              </c:extLst>
            </c:dLbl>
            <c:dLbl>
              <c:idx val="4"/>
              <c:layout>
                <c:manualLayout>
                  <c:x val="5.5182086350790714E-2"/>
                  <c:y val="7.407604491469287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4D1-47F6-BD60-DF7E1F57DC0A}"/>
                </c:ext>
              </c:extLst>
            </c:dLbl>
            <c:dLbl>
              <c:idx val="5"/>
              <c:layout>
                <c:manualLayout>
                  <c:x val="5.1844212620693865E-2"/>
                  <c:y val="6.109333824690373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D1-47F6-BD60-DF7E1F57DC0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Spare parts and services</c:v>
                </c:pt>
                <c:pt idx="2">
                  <c:v>Rental and used</c:v>
                </c:pt>
                <c:pt idx="3">
                  <c:v>Other lines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0.34</c:v>
                </c:pt>
                <c:pt idx="1">
                  <c:v>0.5</c:v>
                </c:pt>
                <c:pt idx="2">
                  <c:v>7.0000000000000007E-2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4D1-47F6-BD60-DF7E1F57DC0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100" b="0">
          <a:latin typeface="AvantGardeExtLitITCTT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3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0.54377</cdr:x>
      <cdr:y>0.30487</cdr:y>
    </cdr:from>
    <cdr:to>
      <cdr:x>0.59746</cdr:x>
      <cdr:y>0.40258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4895651" y="791044"/>
          <a:ext cx="483379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i="1" kern="1200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rPr>
            <a:t>576</a:t>
          </a:r>
          <a:endParaRPr lang="es-PE" i="1" kern="1200" dirty="0">
            <a:solidFill>
              <a:schemeClr val="bg1">
                <a:lumMod val="50000"/>
              </a:schemeClr>
            </a:solidFill>
            <a:latin typeface="AvantGardeExtLitITCTT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0.51552</cdr:x>
      <cdr:y>0.26364</cdr:y>
    </cdr:from>
    <cdr:to>
      <cdr:x>0.56922</cdr:x>
      <cdr:y>0.36135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4641282" y="684043"/>
          <a:ext cx="483469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kern="1200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rPr>
            <a:t>605</a:t>
          </a:r>
          <a:endParaRPr lang="es-PE" b="1" kern="1200" dirty="0">
            <a:solidFill>
              <a:prstClr val="black"/>
            </a:solidFill>
            <a:latin typeface="AvantGardeExtLitITCTT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0.61299</cdr:x>
      <cdr:y>0.34136</cdr:y>
    </cdr:from>
    <cdr:to>
      <cdr:x>0.66668</cdr:x>
      <cdr:y>0.43907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5518878" y="885721"/>
          <a:ext cx="483379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i="1" kern="1200" dirty="0" smtClean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rPr>
            <a:t>548</a:t>
          </a:r>
          <a:endParaRPr lang="es-PE" i="1" kern="1200" dirty="0">
            <a:solidFill>
              <a:schemeClr val="bg1">
                <a:lumMod val="50000"/>
              </a:schemeClr>
            </a:solidFill>
            <a:latin typeface="AvantGardeExtLitITCTT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0.58204</cdr:x>
      <cdr:y>0.29395</cdr:y>
    </cdr:from>
    <cdr:to>
      <cdr:x>0.63573</cdr:x>
      <cdr:y>0.39166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5240189" y="762699"/>
          <a:ext cx="483378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kern="1200" dirty="0" smtClean="0">
              <a:solidFill>
                <a:prstClr val="black"/>
              </a:solidFill>
              <a:latin typeface="AvantGardeExtLitITCTT"/>
              <a:cs typeface="Arial" panose="020B0604020202020204" pitchFamily="34" charset="0"/>
            </a:rPr>
            <a:t>574</a:t>
          </a:r>
          <a:endParaRPr lang="es-PE" b="1" kern="1200" dirty="0">
            <a:solidFill>
              <a:prstClr val="black"/>
            </a:solidFill>
            <a:latin typeface="AvantGardeExtLitITCTT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0.65066</cdr:x>
      <cdr:y>0.35548</cdr:y>
    </cdr:from>
    <cdr:to>
      <cdr:x>0.70435</cdr:x>
      <cdr:y>0.4532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5857966" y="922345"/>
          <a:ext cx="483379" cy="253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kern="1200" dirty="0" smtClean="0">
              <a:solidFill>
                <a:prstClr val="black"/>
              </a:solidFill>
              <a:latin typeface="AvantGardeExtLitITCTT"/>
              <a:cs typeface="Arial" panose="020B0604020202020204" pitchFamily="34" charset="0"/>
            </a:rPr>
            <a:t>502</a:t>
          </a:r>
          <a:endParaRPr lang="es-PE" b="1" kern="1200" dirty="0">
            <a:solidFill>
              <a:prstClr val="black"/>
            </a:solidFill>
            <a:latin typeface="AvantGardeExtLitITCTT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0.74899</cdr:x>
      <cdr:y>0.38964</cdr:y>
    </cdr:from>
    <cdr:to>
      <cdr:x>0.80268</cdr:x>
      <cdr:y>0.48735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6743297" y="1010978"/>
          <a:ext cx="483379" cy="253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i="1" kern="1200" dirty="0" smtClean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rPr>
            <a:t>478</a:t>
          </a:r>
          <a:endParaRPr lang="es-PE" i="1" kern="1200" dirty="0">
            <a:solidFill>
              <a:schemeClr val="bg1">
                <a:lumMod val="50000"/>
              </a:schemeClr>
            </a:solidFill>
            <a:latin typeface="AvantGardeExtLitITCTT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0.05664</cdr:x>
      <cdr:y>0.13159</cdr:y>
    </cdr:from>
    <cdr:to>
      <cdr:x>0.1405</cdr:x>
      <cdr:y>0.86841</cdr:y>
    </cdr:to>
    <cdr:sp macro="" textlink="">
      <cdr:nvSpPr>
        <cdr:cNvPr id="3" name="1 Rectángulo"/>
        <cdr:cNvSpPr/>
      </cdr:nvSpPr>
      <cdr:spPr>
        <a:xfrm xmlns:a="http://schemas.openxmlformats.org/drawingml/2006/main">
          <a:off x="367878" y="382228"/>
          <a:ext cx="544704" cy="214023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PE"/>
        </a:p>
      </cdr:txBody>
    </cdr:sp>
  </cdr:relSizeAnchor>
  <cdr:relSizeAnchor xmlns:cdr="http://schemas.openxmlformats.org/drawingml/2006/chartDrawing">
    <cdr:from>
      <cdr:x>0.88983</cdr:x>
      <cdr:y>0.12333</cdr:y>
    </cdr:from>
    <cdr:to>
      <cdr:x>0.98053</cdr:x>
      <cdr:y>0.8501</cdr:y>
    </cdr:to>
    <cdr:sp macro="" textlink="">
      <cdr:nvSpPr>
        <cdr:cNvPr id="4" name="1 Rectángulo">
          <a:extLst xmlns:a="http://schemas.openxmlformats.org/drawingml/2006/main">
            <a:ext uri="{FF2B5EF4-FFF2-40B4-BE49-F238E27FC236}">
              <a16:creationId xmlns:a16="http://schemas.microsoft.com/office/drawing/2014/main" id="{1E2FD730-B7B9-4CF7-A6D9-7F34C278B2DD}"/>
            </a:ext>
          </a:extLst>
        </cdr:cNvPr>
        <cdr:cNvSpPr/>
      </cdr:nvSpPr>
      <cdr:spPr>
        <a:xfrm xmlns:a="http://schemas.openxmlformats.org/drawingml/2006/main">
          <a:off x="5379756" y="352266"/>
          <a:ext cx="548357" cy="2075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PE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F7AD6-0E77-46E1-9D18-EC6021B3E469}" type="datetimeFigureOut">
              <a:rPr lang="es-ES" smtClean="0"/>
              <a:t>28/02/2023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143000"/>
            <a:ext cx="4848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7D828-1C40-457F-B704-E5A9F1DD7C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4915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20338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40654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260978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681316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01628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521970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942271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362613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2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4948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D828-1C40-457F-B704-E5A9F1DD7C5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1857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813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356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F8B4C-4F66-4649-B527-3255203CF010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68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851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85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041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24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560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p27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818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32537-7739-49F7-B833-273D7F0124F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496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p28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7327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32537-7739-49F7-B833-273D7F0124F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971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32537-7739-49F7-B833-273D7F0124F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946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32537-7739-49F7-B833-273D7F0124F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615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32537-7739-49F7-B833-273D7F0124F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633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8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491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774380cfb9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6" name="Google Shape;576;g774380cfb9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143000"/>
            <a:ext cx="4848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901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7D828-1C40-457F-B704-E5A9F1DD7C5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82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39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7:notes"/>
          <p:cNvSpPr txBox="1">
            <a:spLocks noGrp="1"/>
          </p:cNvSpPr>
          <p:nvPr>
            <p:ph type="body" idx="1"/>
          </p:nvPr>
        </p:nvSpPr>
        <p:spPr>
          <a:xfrm>
            <a:off x="671831" y="4681220"/>
            <a:ext cx="5374639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20" name="Google Shape;18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739775"/>
            <a:ext cx="5807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2494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952204031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7D828-1C40-457F-B704-E5A9F1DD7C5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905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D828-1C40-457F-B704-E5A9F1DD7C5D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21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2"/>
            <a:ext cx="8909447" cy="1825171"/>
          </a:xfrm>
        </p:spPr>
        <p:txBody>
          <a:bodyPr/>
          <a:lstStyle>
            <a:lvl1pPr marL="0" indent="0" algn="ctr">
              <a:buNone/>
              <a:defRPr sz="2300"/>
            </a:lvl1pPr>
            <a:lvl2pPr marL="409535" indent="0" algn="ctr">
              <a:buNone/>
              <a:defRPr sz="1900"/>
            </a:lvl2pPr>
            <a:lvl3pPr marL="819047" indent="0" algn="ctr">
              <a:buNone/>
              <a:defRPr sz="1700"/>
            </a:lvl3pPr>
            <a:lvl4pPr marL="1228572" indent="0" algn="ctr">
              <a:buNone/>
              <a:defRPr sz="1600"/>
            </a:lvl4pPr>
            <a:lvl5pPr marL="1638087" indent="0" algn="ctr">
              <a:buNone/>
              <a:defRPr sz="1600"/>
            </a:lvl5pPr>
            <a:lvl6pPr marL="2047632" indent="0" algn="ctr">
              <a:buNone/>
              <a:defRPr sz="1600"/>
            </a:lvl6pPr>
            <a:lvl7pPr marL="2457157" indent="0" algn="ctr">
              <a:buNone/>
              <a:defRPr sz="1600"/>
            </a:lvl7pPr>
            <a:lvl8pPr marL="2866671" indent="0" algn="ctr">
              <a:buNone/>
              <a:defRPr sz="1600"/>
            </a:lvl8pPr>
            <a:lvl9pPr marL="3276204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7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617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5" y="1088457"/>
            <a:ext cx="6013877" cy="5372269"/>
          </a:xfrm>
        </p:spPr>
        <p:txBody>
          <a:bodyPr anchor="t"/>
          <a:lstStyle>
            <a:lvl1pPr marL="0" indent="0">
              <a:buNone/>
              <a:defRPr sz="2756"/>
            </a:lvl1pPr>
            <a:lvl2pPr marL="393743" indent="0">
              <a:buNone/>
              <a:defRPr sz="2411"/>
            </a:lvl2pPr>
            <a:lvl3pPr marL="787485" indent="0">
              <a:buNone/>
              <a:defRPr sz="2067"/>
            </a:lvl3pPr>
            <a:lvl4pPr marL="1181228" indent="0">
              <a:buNone/>
              <a:defRPr sz="1723"/>
            </a:lvl4pPr>
            <a:lvl5pPr marL="1574970" indent="0">
              <a:buNone/>
              <a:defRPr sz="1723"/>
            </a:lvl5pPr>
            <a:lvl6pPr marL="1968712" indent="0">
              <a:buNone/>
              <a:defRPr sz="1723"/>
            </a:lvl6pPr>
            <a:lvl7pPr marL="2362454" indent="0">
              <a:buNone/>
              <a:defRPr sz="1723"/>
            </a:lvl7pPr>
            <a:lvl8pPr marL="2756197" indent="0">
              <a:buNone/>
              <a:defRPr sz="1723"/>
            </a:lvl8pPr>
            <a:lvl9pPr marL="3149939" indent="0">
              <a:buNone/>
              <a:defRPr sz="172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43" indent="0">
              <a:buNone/>
              <a:defRPr sz="1206"/>
            </a:lvl2pPr>
            <a:lvl3pPr marL="787485" indent="0">
              <a:buNone/>
              <a:defRPr sz="1033"/>
            </a:lvl3pPr>
            <a:lvl4pPr marL="1181228" indent="0">
              <a:buNone/>
              <a:defRPr sz="861"/>
            </a:lvl4pPr>
            <a:lvl5pPr marL="1574970" indent="0">
              <a:buNone/>
              <a:defRPr sz="861"/>
            </a:lvl5pPr>
            <a:lvl6pPr marL="1968712" indent="0">
              <a:buNone/>
              <a:defRPr sz="861"/>
            </a:lvl6pPr>
            <a:lvl7pPr marL="2362454" indent="0">
              <a:buNone/>
              <a:defRPr sz="861"/>
            </a:lvl7pPr>
            <a:lvl8pPr marL="2756197" indent="0">
              <a:buNone/>
              <a:defRPr sz="861"/>
            </a:lvl8pPr>
            <a:lvl9pPr marL="3149939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49164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38814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9" y="402486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1" y="402486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750647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11056048" y="7192988"/>
            <a:ext cx="770967" cy="24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674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350E-2989-4E78-84DF-173E431CA5E4}" type="slidenum">
              <a:rPr kumimoji="0" lang="es-PE" sz="102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674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02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979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074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622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0624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532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7581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59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5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306" y="402485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16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6219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9887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6531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3569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0945" y="2348414"/>
            <a:ext cx="10097374" cy="1620430"/>
          </a:xfrm>
        </p:spPr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81890" y="4283818"/>
            <a:ext cx="8315484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7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0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4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1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64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8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1F64-DA53-449B-A8A6-417FEB5EBC84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467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FCCB-3DFF-43BB-A707-6329B76EDA02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175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8380" y="4858152"/>
            <a:ext cx="10097374" cy="1501435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38380" y="3204216"/>
            <a:ext cx="10097374" cy="1653678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2354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470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706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941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6176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1412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6647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1883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B496-96A8-48E4-87C0-8C514C3F6864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338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93963" y="1805935"/>
            <a:ext cx="5246674" cy="510978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38626" y="1805935"/>
            <a:ext cx="5246674" cy="510978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48EB-FF30-449B-A9D0-B8607BF01948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942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963" y="302737"/>
            <a:ext cx="10691337" cy="1259946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963" y="1692179"/>
            <a:ext cx="5248738" cy="70521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3547" indent="0">
              <a:buNone/>
              <a:defRPr sz="2400" b="1"/>
            </a:lvl2pPr>
            <a:lvl3pPr marL="1047077" indent="0">
              <a:buNone/>
              <a:defRPr sz="2200" b="1"/>
            </a:lvl3pPr>
            <a:lvl4pPr marL="1570622" indent="0">
              <a:buNone/>
              <a:defRPr sz="1900" b="1"/>
            </a:lvl4pPr>
            <a:lvl5pPr marL="2094148" indent="0">
              <a:buNone/>
              <a:defRPr sz="1900" b="1"/>
            </a:lvl5pPr>
            <a:lvl6pPr marL="2617696" indent="0">
              <a:buNone/>
              <a:defRPr sz="1900" b="1"/>
            </a:lvl6pPr>
            <a:lvl7pPr marL="3141238" indent="0">
              <a:buNone/>
              <a:defRPr sz="1900" b="1"/>
            </a:lvl7pPr>
            <a:lvl8pPr marL="3664762" indent="0">
              <a:buNone/>
              <a:defRPr sz="1900" b="1"/>
            </a:lvl8pPr>
            <a:lvl9pPr marL="4188311" indent="0">
              <a:buNone/>
              <a:defRPr sz="1900" b="1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93963" y="2397397"/>
            <a:ext cx="5248738" cy="43555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034937" y="1692179"/>
            <a:ext cx="5250799" cy="70521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3547" indent="0">
              <a:buNone/>
              <a:defRPr sz="2400" b="1"/>
            </a:lvl2pPr>
            <a:lvl3pPr marL="1047077" indent="0">
              <a:buNone/>
              <a:defRPr sz="2200" b="1"/>
            </a:lvl3pPr>
            <a:lvl4pPr marL="1570622" indent="0">
              <a:buNone/>
              <a:defRPr sz="1900" b="1"/>
            </a:lvl4pPr>
            <a:lvl5pPr marL="2094148" indent="0">
              <a:buNone/>
              <a:defRPr sz="1900" b="1"/>
            </a:lvl5pPr>
            <a:lvl6pPr marL="2617696" indent="0">
              <a:buNone/>
              <a:defRPr sz="1900" b="1"/>
            </a:lvl6pPr>
            <a:lvl7pPr marL="3141238" indent="0">
              <a:buNone/>
              <a:defRPr sz="1900" b="1"/>
            </a:lvl7pPr>
            <a:lvl8pPr marL="3664762" indent="0">
              <a:buNone/>
              <a:defRPr sz="1900" b="1"/>
            </a:lvl8pPr>
            <a:lvl9pPr marL="4188311" indent="0">
              <a:buNone/>
              <a:defRPr sz="1900" b="1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4937" y="2397397"/>
            <a:ext cx="5250799" cy="43555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9EC6-6A9E-4B10-8E5F-17DA56A6A06D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932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1C67-9823-496B-9866-7529AE92F29E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47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9" y="1237199"/>
            <a:ext cx="8909447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9" y="3970582"/>
            <a:ext cx="8909447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54" indent="0" algn="ctr">
              <a:buNone/>
              <a:defRPr sz="1653"/>
            </a:lvl2pPr>
            <a:lvl3pPr marL="755909" indent="0" algn="ctr">
              <a:buNone/>
              <a:defRPr sz="1488"/>
            </a:lvl3pPr>
            <a:lvl4pPr marL="1133863" indent="0" algn="ctr">
              <a:buNone/>
              <a:defRPr sz="1323"/>
            </a:lvl4pPr>
            <a:lvl5pPr marL="1511819" indent="0" algn="ctr">
              <a:buNone/>
              <a:defRPr sz="1323"/>
            </a:lvl5pPr>
            <a:lvl6pPr marL="1889773" indent="0" algn="ctr">
              <a:buNone/>
              <a:defRPr sz="1323"/>
            </a:lvl6pPr>
            <a:lvl7pPr marL="2267728" indent="0" algn="ctr">
              <a:buNone/>
              <a:defRPr sz="1323"/>
            </a:lvl7pPr>
            <a:lvl8pPr marL="2645682" indent="0" algn="ctr">
              <a:buNone/>
              <a:defRPr sz="1323"/>
            </a:lvl8pPr>
            <a:lvl9pPr marL="3023636" indent="0" algn="ctr">
              <a:buNone/>
              <a:defRPr sz="1323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925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596E-BA7D-4C7A-A0D2-14C994144E97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260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988" y="301008"/>
            <a:ext cx="3908196" cy="128094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44462" y="301448"/>
            <a:ext cx="6640838" cy="645197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93988" y="1581937"/>
            <a:ext cx="3908196" cy="5171028"/>
          </a:xfrm>
        </p:spPr>
        <p:txBody>
          <a:bodyPr/>
          <a:lstStyle>
            <a:lvl1pPr marL="0" indent="0">
              <a:buNone/>
              <a:defRPr sz="1700"/>
            </a:lvl1pPr>
            <a:lvl2pPr marL="523547" indent="0">
              <a:buNone/>
              <a:defRPr sz="1500"/>
            </a:lvl2pPr>
            <a:lvl3pPr marL="1047077" indent="0">
              <a:buNone/>
              <a:defRPr sz="1200"/>
            </a:lvl3pPr>
            <a:lvl4pPr marL="1570622" indent="0">
              <a:buNone/>
              <a:defRPr sz="1100"/>
            </a:lvl4pPr>
            <a:lvl5pPr marL="2094148" indent="0">
              <a:buNone/>
              <a:defRPr sz="1100"/>
            </a:lvl5pPr>
            <a:lvl6pPr marL="2617696" indent="0">
              <a:buNone/>
              <a:defRPr sz="1100"/>
            </a:lvl6pPr>
            <a:lvl7pPr marL="3141238" indent="0">
              <a:buNone/>
              <a:defRPr sz="1100"/>
            </a:lvl7pPr>
            <a:lvl8pPr marL="3664762" indent="0">
              <a:buNone/>
              <a:defRPr sz="1100"/>
            </a:lvl8pPr>
            <a:lvl9pPr marL="4188311" indent="0">
              <a:buNone/>
              <a:defRPr sz="11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2EC-F096-4F6E-8C9E-7333303BC47C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156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419" y="5291772"/>
            <a:ext cx="7127558" cy="624724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28419" y="675471"/>
            <a:ext cx="7127558" cy="4535805"/>
          </a:xfrm>
        </p:spPr>
        <p:txBody>
          <a:bodyPr/>
          <a:lstStyle>
            <a:lvl1pPr marL="0" indent="0">
              <a:buNone/>
              <a:defRPr sz="3900"/>
            </a:lvl1pPr>
            <a:lvl2pPr marL="523547" indent="0">
              <a:buNone/>
              <a:defRPr sz="3400"/>
            </a:lvl2pPr>
            <a:lvl3pPr marL="1047077" indent="0">
              <a:buNone/>
              <a:defRPr sz="2900"/>
            </a:lvl3pPr>
            <a:lvl4pPr marL="1570622" indent="0">
              <a:buNone/>
              <a:defRPr sz="2400"/>
            </a:lvl4pPr>
            <a:lvl5pPr marL="2094148" indent="0">
              <a:buNone/>
              <a:defRPr sz="2400"/>
            </a:lvl5pPr>
            <a:lvl6pPr marL="2617696" indent="0">
              <a:buNone/>
              <a:defRPr sz="2400"/>
            </a:lvl6pPr>
            <a:lvl7pPr marL="3141238" indent="0">
              <a:buNone/>
              <a:defRPr sz="2400"/>
            </a:lvl7pPr>
            <a:lvl8pPr marL="3664762" indent="0">
              <a:buNone/>
              <a:defRPr sz="2400"/>
            </a:lvl8pPr>
            <a:lvl9pPr marL="4188311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28419" y="5916496"/>
            <a:ext cx="7127558" cy="887211"/>
          </a:xfrm>
        </p:spPr>
        <p:txBody>
          <a:bodyPr/>
          <a:lstStyle>
            <a:lvl1pPr marL="0" indent="0">
              <a:buNone/>
              <a:defRPr sz="1700"/>
            </a:lvl1pPr>
            <a:lvl2pPr marL="523547" indent="0">
              <a:buNone/>
              <a:defRPr sz="1500"/>
            </a:lvl2pPr>
            <a:lvl3pPr marL="1047077" indent="0">
              <a:buNone/>
              <a:defRPr sz="1200"/>
            </a:lvl3pPr>
            <a:lvl4pPr marL="1570622" indent="0">
              <a:buNone/>
              <a:defRPr sz="1100"/>
            </a:lvl4pPr>
            <a:lvl5pPr marL="2094148" indent="0">
              <a:buNone/>
              <a:defRPr sz="1100"/>
            </a:lvl5pPr>
            <a:lvl6pPr marL="2617696" indent="0">
              <a:buNone/>
              <a:defRPr sz="1100"/>
            </a:lvl6pPr>
            <a:lvl7pPr marL="3141238" indent="0">
              <a:buNone/>
              <a:defRPr sz="1100"/>
            </a:lvl7pPr>
            <a:lvl8pPr marL="3664762" indent="0">
              <a:buNone/>
              <a:defRPr sz="1100"/>
            </a:lvl8pPr>
            <a:lvl9pPr marL="4188311" indent="0">
              <a:buNone/>
              <a:defRPr sz="11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E384-C4C2-4D93-9A53-5379F81B71F5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806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39E6-921E-4DA0-8A9A-5F7F3E4DAFAB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85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12466" y="309754"/>
            <a:ext cx="2672834" cy="6605965"/>
          </a:xfrm>
        </p:spPr>
        <p:txBody>
          <a:bodyPr vert="eaVert"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93963" y="309754"/>
            <a:ext cx="7820515" cy="6605965"/>
          </a:xfrm>
        </p:spPr>
        <p:txBody>
          <a:bodyPr vert="eaVert"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6B13-B591-436D-B72C-98E5E2316246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89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43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5"/>
            <a:ext cx="10245864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54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0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86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1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77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72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68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6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33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1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8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20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54" indent="0">
              <a:buNone/>
              <a:defRPr sz="1653" b="1"/>
            </a:lvl2pPr>
            <a:lvl3pPr marL="755909" indent="0">
              <a:buNone/>
              <a:defRPr sz="1488" b="1"/>
            </a:lvl3pPr>
            <a:lvl4pPr marL="1133863" indent="0">
              <a:buNone/>
              <a:defRPr sz="1323" b="1"/>
            </a:lvl4pPr>
            <a:lvl5pPr marL="1511819" indent="0">
              <a:buNone/>
              <a:defRPr sz="1323" b="1"/>
            </a:lvl5pPr>
            <a:lvl6pPr marL="1889773" indent="0">
              <a:buNone/>
              <a:defRPr sz="1323" b="1"/>
            </a:lvl6pPr>
            <a:lvl7pPr marL="2267728" indent="0">
              <a:buNone/>
              <a:defRPr sz="1323" b="1"/>
            </a:lvl7pPr>
            <a:lvl8pPr marL="2645682" indent="0">
              <a:buNone/>
              <a:defRPr sz="1323" b="1"/>
            </a:lvl8pPr>
            <a:lvl9pPr marL="3023636" indent="0">
              <a:buNone/>
              <a:defRPr sz="132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6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1853171"/>
            <a:ext cx="5050234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54" indent="0">
              <a:buNone/>
              <a:defRPr sz="1653" b="1"/>
            </a:lvl2pPr>
            <a:lvl3pPr marL="755909" indent="0">
              <a:buNone/>
              <a:defRPr sz="1488" b="1"/>
            </a:lvl3pPr>
            <a:lvl4pPr marL="1133863" indent="0">
              <a:buNone/>
              <a:defRPr sz="1323" b="1"/>
            </a:lvl4pPr>
            <a:lvl5pPr marL="1511819" indent="0">
              <a:buNone/>
              <a:defRPr sz="1323" b="1"/>
            </a:lvl5pPr>
            <a:lvl6pPr marL="1889773" indent="0">
              <a:buNone/>
              <a:defRPr sz="1323" b="1"/>
            </a:lvl6pPr>
            <a:lvl7pPr marL="2267728" indent="0">
              <a:buNone/>
              <a:defRPr sz="1323" b="1"/>
            </a:lvl7pPr>
            <a:lvl8pPr marL="2645682" indent="0">
              <a:buNone/>
              <a:defRPr sz="1323" b="1"/>
            </a:lvl8pPr>
            <a:lvl9pPr marL="3023636" indent="0">
              <a:buNone/>
              <a:defRPr sz="132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69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6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64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5" y="1088457"/>
            <a:ext cx="6013877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54" indent="0">
              <a:buNone/>
              <a:defRPr sz="1157"/>
            </a:lvl2pPr>
            <a:lvl3pPr marL="755909" indent="0">
              <a:buNone/>
              <a:defRPr sz="992"/>
            </a:lvl3pPr>
            <a:lvl4pPr marL="1133863" indent="0">
              <a:buNone/>
              <a:defRPr sz="827"/>
            </a:lvl4pPr>
            <a:lvl5pPr marL="1511819" indent="0">
              <a:buNone/>
              <a:defRPr sz="827"/>
            </a:lvl5pPr>
            <a:lvl6pPr marL="1889773" indent="0">
              <a:buNone/>
              <a:defRPr sz="827"/>
            </a:lvl6pPr>
            <a:lvl7pPr marL="2267728" indent="0">
              <a:buNone/>
              <a:defRPr sz="827"/>
            </a:lvl7pPr>
            <a:lvl8pPr marL="2645682" indent="0">
              <a:buNone/>
              <a:defRPr sz="827"/>
            </a:lvl8pPr>
            <a:lvl9pPr marL="3023636" indent="0">
              <a:buNone/>
              <a:defRPr sz="82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3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42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5" y="1088457"/>
            <a:ext cx="6013877" cy="5372269"/>
          </a:xfrm>
        </p:spPr>
        <p:txBody>
          <a:bodyPr anchor="t"/>
          <a:lstStyle>
            <a:lvl1pPr marL="0" indent="0">
              <a:buNone/>
              <a:defRPr sz="2646"/>
            </a:lvl1pPr>
            <a:lvl2pPr marL="377954" indent="0">
              <a:buNone/>
              <a:defRPr sz="2315"/>
            </a:lvl2pPr>
            <a:lvl3pPr marL="755909" indent="0">
              <a:buNone/>
              <a:defRPr sz="1984"/>
            </a:lvl3pPr>
            <a:lvl4pPr marL="1133863" indent="0">
              <a:buNone/>
              <a:defRPr sz="1653"/>
            </a:lvl4pPr>
            <a:lvl5pPr marL="1511819" indent="0">
              <a:buNone/>
              <a:defRPr sz="1653"/>
            </a:lvl5pPr>
            <a:lvl6pPr marL="1889773" indent="0">
              <a:buNone/>
              <a:defRPr sz="1653"/>
            </a:lvl6pPr>
            <a:lvl7pPr marL="2267728" indent="0">
              <a:buNone/>
              <a:defRPr sz="1653"/>
            </a:lvl7pPr>
            <a:lvl8pPr marL="2645682" indent="0">
              <a:buNone/>
              <a:defRPr sz="1653"/>
            </a:lvl8pPr>
            <a:lvl9pPr marL="3023636" indent="0">
              <a:buNone/>
              <a:defRPr sz="1653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54" indent="0">
              <a:buNone/>
              <a:defRPr sz="1157"/>
            </a:lvl2pPr>
            <a:lvl3pPr marL="755909" indent="0">
              <a:buNone/>
              <a:defRPr sz="992"/>
            </a:lvl3pPr>
            <a:lvl4pPr marL="1133863" indent="0">
              <a:buNone/>
              <a:defRPr sz="827"/>
            </a:lvl4pPr>
            <a:lvl5pPr marL="1511819" indent="0">
              <a:buNone/>
              <a:defRPr sz="827"/>
            </a:lvl5pPr>
            <a:lvl6pPr marL="1889773" indent="0">
              <a:buNone/>
              <a:defRPr sz="827"/>
            </a:lvl6pPr>
            <a:lvl7pPr marL="2267728" indent="0">
              <a:buNone/>
              <a:defRPr sz="827"/>
            </a:lvl7pPr>
            <a:lvl8pPr marL="2645682" indent="0">
              <a:buNone/>
              <a:defRPr sz="827"/>
            </a:lvl8pPr>
            <a:lvl9pPr marL="3023636" indent="0">
              <a:buNone/>
              <a:defRPr sz="82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86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98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100" y="402485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2" y="402485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37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593963" y="302737"/>
            <a:ext cx="10691337" cy="12599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593963" y="1763924"/>
            <a:ext cx="5246674" cy="24096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6038626" y="1763924"/>
            <a:ext cx="5246674" cy="24096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593963" y="4341565"/>
            <a:ext cx="5246674" cy="2411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8626" y="4341565"/>
            <a:ext cx="5246674" cy="2411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39812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593963" y="302738"/>
            <a:ext cx="10691337" cy="64502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643581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8"/>
            <a:ext cx="8909447" cy="2631887"/>
          </a:xfrm>
        </p:spPr>
        <p:txBody>
          <a:bodyPr anchor="b"/>
          <a:lstStyle>
            <a:lvl1pPr algn="ctr">
              <a:defRPr sz="58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1"/>
            <a:ext cx="8909447" cy="1825171"/>
          </a:xfrm>
        </p:spPr>
        <p:txBody>
          <a:bodyPr/>
          <a:lstStyle>
            <a:lvl1pPr marL="0" indent="0" algn="ctr">
              <a:buNone/>
              <a:defRPr sz="2339"/>
            </a:lvl1pPr>
            <a:lvl2pPr marL="445461" indent="0" algn="ctr">
              <a:buNone/>
              <a:defRPr sz="1949"/>
            </a:lvl2pPr>
            <a:lvl3pPr marL="890921" indent="0" algn="ctr">
              <a:buNone/>
              <a:defRPr sz="1754"/>
            </a:lvl3pPr>
            <a:lvl4pPr marL="1336382" indent="0" algn="ctr">
              <a:buNone/>
              <a:defRPr sz="1559"/>
            </a:lvl4pPr>
            <a:lvl5pPr marL="1781842" indent="0" algn="ctr">
              <a:buNone/>
              <a:defRPr sz="1559"/>
            </a:lvl5pPr>
            <a:lvl6pPr marL="2227302" indent="0" algn="ctr">
              <a:buNone/>
              <a:defRPr sz="1559"/>
            </a:lvl6pPr>
            <a:lvl7pPr marL="2672762" indent="0" algn="ctr">
              <a:buNone/>
              <a:defRPr sz="1559"/>
            </a:lvl7pPr>
            <a:lvl8pPr marL="3118223" indent="0" algn="ctr">
              <a:buNone/>
              <a:defRPr sz="1559"/>
            </a:lvl8pPr>
            <a:lvl9pPr marL="3563683" indent="0" algn="ctr">
              <a:buNone/>
              <a:defRPr sz="1559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79969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5811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58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4"/>
            <a:ext cx="10245864" cy="1653678"/>
          </a:xfrm>
        </p:spPr>
        <p:txBody>
          <a:bodyPr/>
          <a:lstStyle>
            <a:lvl1pPr marL="0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1pPr>
            <a:lvl2pPr marL="445461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21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8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4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30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6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22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8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4237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0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9217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461" indent="0">
              <a:buNone/>
              <a:defRPr sz="1949" b="1"/>
            </a:lvl2pPr>
            <a:lvl3pPr marL="890921" indent="0">
              <a:buNone/>
              <a:defRPr sz="1754" b="1"/>
            </a:lvl3pPr>
            <a:lvl4pPr marL="1336382" indent="0">
              <a:buNone/>
              <a:defRPr sz="1559" b="1"/>
            </a:lvl4pPr>
            <a:lvl5pPr marL="1781842" indent="0">
              <a:buNone/>
              <a:defRPr sz="1559" b="1"/>
            </a:lvl5pPr>
            <a:lvl6pPr marL="2227302" indent="0">
              <a:buNone/>
              <a:defRPr sz="1559" b="1"/>
            </a:lvl6pPr>
            <a:lvl7pPr marL="2672762" indent="0">
              <a:buNone/>
              <a:defRPr sz="1559" b="1"/>
            </a:lvl7pPr>
            <a:lvl8pPr marL="3118223" indent="0">
              <a:buNone/>
              <a:defRPr sz="1559" b="1"/>
            </a:lvl8pPr>
            <a:lvl9pPr marL="3563683" indent="0">
              <a:buNone/>
              <a:defRPr sz="1559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461" indent="0">
              <a:buNone/>
              <a:defRPr sz="1949" b="1"/>
            </a:lvl2pPr>
            <a:lvl3pPr marL="890921" indent="0">
              <a:buNone/>
              <a:defRPr sz="1754" b="1"/>
            </a:lvl3pPr>
            <a:lvl4pPr marL="1336382" indent="0">
              <a:buNone/>
              <a:defRPr sz="1559" b="1"/>
            </a:lvl4pPr>
            <a:lvl5pPr marL="1781842" indent="0">
              <a:buNone/>
              <a:defRPr sz="1559" b="1"/>
            </a:lvl5pPr>
            <a:lvl6pPr marL="2227302" indent="0">
              <a:buNone/>
              <a:defRPr sz="1559" b="1"/>
            </a:lvl6pPr>
            <a:lvl7pPr marL="2672762" indent="0">
              <a:buNone/>
              <a:defRPr sz="1559" b="1"/>
            </a:lvl7pPr>
            <a:lvl8pPr marL="3118223" indent="0">
              <a:buNone/>
              <a:defRPr sz="1559" b="1"/>
            </a:lvl8pPr>
            <a:lvl9pPr marL="3563683" indent="0">
              <a:buNone/>
              <a:defRPr sz="1559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409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7"/>
            <a:ext cx="10245864" cy="1653678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095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190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28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638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0476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4571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2866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2762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48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961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3561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455"/>
            <a:ext cx="6013877" cy="5372269"/>
          </a:xfrm>
        </p:spPr>
        <p:txBody>
          <a:bodyPr/>
          <a:lstStyle>
            <a:lvl1pPr>
              <a:defRPr sz="3118"/>
            </a:lvl1pPr>
            <a:lvl2pPr>
              <a:defRPr sz="2728"/>
            </a:lvl2pPr>
            <a:lvl3pPr>
              <a:defRPr sz="2339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61" indent="0">
              <a:buNone/>
              <a:defRPr sz="1364"/>
            </a:lvl2pPr>
            <a:lvl3pPr marL="890921" indent="0">
              <a:buNone/>
              <a:defRPr sz="1169"/>
            </a:lvl3pPr>
            <a:lvl4pPr marL="1336382" indent="0">
              <a:buNone/>
              <a:defRPr sz="974"/>
            </a:lvl4pPr>
            <a:lvl5pPr marL="1781842" indent="0">
              <a:buNone/>
              <a:defRPr sz="974"/>
            </a:lvl5pPr>
            <a:lvl6pPr marL="2227302" indent="0">
              <a:buNone/>
              <a:defRPr sz="974"/>
            </a:lvl6pPr>
            <a:lvl7pPr marL="2672762" indent="0">
              <a:buNone/>
              <a:defRPr sz="974"/>
            </a:lvl7pPr>
            <a:lvl8pPr marL="3118223" indent="0">
              <a:buNone/>
              <a:defRPr sz="974"/>
            </a:lvl8pPr>
            <a:lvl9pPr marL="3563683" indent="0">
              <a:buNone/>
              <a:defRPr sz="974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87847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455"/>
            <a:ext cx="6013877" cy="5372269"/>
          </a:xfrm>
        </p:spPr>
        <p:txBody>
          <a:bodyPr anchor="t"/>
          <a:lstStyle>
            <a:lvl1pPr marL="0" indent="0">
              <a:buNone/>
              <a:defRPr sz="3118"/>
            </a:lvl1pPr>
            <a:lvl2pPr marL="445461" indent="0">
              <a:buNone/>
              <a:defRPr sz="2728"/>
            </a:lvl2pPr>
            <a:lvl3pPr marL="890921" indent="0">
              <a:buNone/>
              <a:defRPr sz="2339"/>
            </a:lvl3pPr>
            <a:lvl4pPr marL="1336382" indent="0">
              <a:buNone/>
              <a:defRPr sz="1949"/>
            </a:lvl4pPr>
            <a:lvl5pPr marL="1781842" indent="0">
              <a:buNone/>
              <a:defRPr sz="1949"/>
            </a:lvl5pPr>
            <a:lvl6pPr marL="2227302" indent="0">
              <a:buNone/>
              <a:defRPr sz="1949"/>
            </a:lvl6pPr>
            <a:lvl7pPr marL="2672762" indent="0">
              <a:buNone/>
              <a:defRPr sz="1949"/>
            </a:lvl7pPr>
            <a:lvl8pPr marL="3118223" indent="0">
              <a:buNone/>
              <a:defRPr sz="1949"/>
            </a:lvl8pPr>
            <a:lvl9pPr marL="3563683" indent="0">
              <a:buNone/>
              <a:defRPr sz="1949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61" indent="0">
              <a:buNone/>
              <a:defRPr sz="1364"/>
            </a:lvl2pPr>
            <a:lvl3pPr marL="890921" indent="0">
              <a:buNone/>
              <a:defRPr sz="1169"/>
            </a:lvl3pPr>
            <a:lvl4pPr marL="1336382" indent="0">
              <a:buNone/>
              <a:defRPr sz="974"/>
            </a:lvl4pPr>
            <a:lvl5pPr marL="1781842" indent="0">
              <a:buNone/>
              <a:defRPr sz="974"/>
            </a:lvl5pPr>
            <a:lvl6pPr marL="2227302" indent="0">
              <a:buNone/>
              <a:defRPr sz="974"/>
            </a:lvl6pPr>
            <a:lvl7pPr marL="2672762" indent="0">
              <a:buNone/>
              <a:defRPr sz="974"/>
            </a:lvl7pPr>
            <a:lvl8pPr marL="3118223" indent="0">
              <a:buNone/>
              <a:defRPr sz="974"/>
            </a:lvl8pPr>
            <a:lvl9pPr marL="3563683" indent="0">
              <a:buNone/>
              <a:defRPr sz="974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0442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7691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4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02484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4226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1"/>
            <a:ext cx="8909447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82" indent="0" algn="ctr">
              <a:buNone/>
              <a:defRPr sz="1653"/>
            </a:lvl2pPr>
            <a:lvl3pPr marL="755962" indent="0" algn="ctr">
              <a:buNone/>
              <a:defRPr sz="1488"/>
            </a:lvl3pPr>
            <a:lvl4pPr marL="1133944" indent="0" algn="ctr">
              <a:buNone/>
              <a:defRPr sz="1323"/>
            </a:lvl4pPr>
            <a:lvl5pPr marL="1511925" indent="0" algn="ctr">
              <a:buNone/>
              <a:defRPr sz="1323"/>
            </a:lvl5pPr>
            <a:lvl6pPr marL="1889905" indent="0" algn="ctr">
              <a:buNone/>
              <a:defRPr sz="1323"/>
            </a:lvl6pPr>
            <a:lvl7pPr marL="2267886" indent="0" algn="ctr">
              <a:buNone/>
              <a:defRPr sz="1323"/>
            </a:lvl7pPr>
            <a:lvl8pPr marL="2645868" indent="0" algn="ctr">
              <a:buNone/>
              <a:defRPr sz="1323"/>
            </a:lvl8pPr>
            <a:lvl9pPr marL="3023849" indent="0" algn="ctr">
              <a:buNone/>
              <a:defRPr sz="1323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487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64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5"/>
            <a:ext cx="10245864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82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62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4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2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0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8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6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4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19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7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6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8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677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82" indent="0">
              <a:buNone/>
              <a:defRPr sz="1653" b="1"/>
            </a:lvl2pPr>
            <a:lvl3pPr marL="755962" indent="0">
              <a:buNone/>
              <a:defRPr sz="1488" b="1"/>
            </a:lvl3pPr>
            <a:lvl4pPr marL="1133944" indent="0">
              <a:buNone/>
              <a:defRPr sz="1323" b="1"/>
            </a:lvl4pPr>
            <a:lvl5pPr marL="1511925" indent="0">
              <a:buNone/>
              <a:defRPr sz="1323" b="1"/>
            </a:lvl5pPr>
            <a:lvl6pPr marL="1889905" indent="0">
              <a:buNone/>
              <a:defRPr sz="1323" b="1"/>
            </a:lvl6pPr>
            <a:lvl7pPr marL="2267886" indent="0">
              <a:buNone/>
              <a:defRPr sz="1323" b="1"/>
            </a:lvl7pPr>
            <a:lvl8pPr marL="2645868" indent="0">
              <a:buNone/>
              <a:defRPr sz="1323" b="1"/>
            </a:lvl8pPr>
            <a:lvl9pPr marL="3023849" indent="0">
              <a:buNone/>
              <a:defRPr sz="132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1853171"/>
            <a:ext cx="5050234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82" indent="0">
              <a:buNone/>
              <a:defRPr sz="1653" b="1"/>
            </a:lvl2pPr>
            <a:lvl3pPr marL="755962" indent="0">
              <a:buNone/>
              <a:defRPr sz="1488" b="1"/>
            </a:lvl3pPr>
            <a:lvl4pPr marL="1133944" indent="0">
              <a:buNone/>
              <a:defRPr sz="1323" b="1"/>
            </a:lvl4pPr>
            <a:lvl5pPr marL="1511925" indent="0">
              <a:buNone/>
              <a:defRPr sz="1323" b="1"/>
            </a:lvl5pPr>
            <a:lvl6pPr marL="1889905" indent="0">
              <a:buNone/>
              <a:defRPr sz="1323" b="1"/>
            </a:lvl6pPr>
            <a:lvl7pPr marL="2267886" indent="0">
              <a:buNone/>
              <a:defRPr sz="1323" b="1"/>
            </a:lvl7pPr>
            <a:lvl8pPr marL="2645868" indent="0">
              <a:buNone/>
              <a:defRPr sz="1323" b="1"/>
            </a:lvl8pPr>
            <a:lvl9pPr marL="3023849" indent="0">
              <a:buNone/>
              <a:defRPr sz="132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08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460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75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455"/>
            <a:ext cx="6013877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82" indent="0">
              <a:buNone/>
              <a:defRPr sz="1157"/>
            </a:lvl2pPr>
            <a:lvl3pPr marL="755962" indent="0">
              <a:buNone/>
              <a:defRPr sz="992"/>
            </a:lvl3pPr>
            <a:lvl4pPr marL="1133944" indent="0">
              <a:buNone/>
              <a:defRPr sz="827"/>
            </a:lvl4pPr>
            <a:lvl5pPr marL="1511925" indent="0">
              <a:buNone/>
              <a:defRPr sz="827"/>
            </a:lvl5pPr>
            <a:lvl6pPr marL="1889905" indent="0">
              <a:buNone/>
              <a:defRPr sz="827"/>
            </a:lvl6pPr>
            <a:lvl7pPr marL="2267886" indent="0">
              <a:buNone/>
              <a:defRPr sz="827"/>
            </a:lvl7pPr>
            <a:lvl8pPr marL="2645868" indent="0">
              <a:buNone/>
              <a:defRPr sz="827"/>
            </a:lvl8pPr>
            <a:lvl9pPr marL="3023849" indent="0">
              <a:buNone/>
              <a:defRPr sz="827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88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455"/>
            <a:ext cx="6013877" cy="5372269"/>
          </a:xfrm>
        </p:spPr>
        <p:txBody>
          <a:bodyPr anchor="t"/>
          <a:lstStyle>
            <a:lvl1pPr marL="0" indent="0">
              <a:buNone/>
              <a:defRPr sz="2646"/>
            </a:lvl1pPr>
            <a:lvl2pPr marL="377982" indent="0">
              <a:buNone/>
              <a:defRPr sz="2315"/>
            </a:lvl2pPr>
            <a:lvl3pPr marL="755962" indent="0">
              <a:buNone/>
              <a:defRPr sz="1984"/>
            </a:lvl3pPr>
            <a:lvl4pPr marL="1133944" indent="0">
              <a:buNone/>
              <a:defRPr sz="1653"/>
            </a:lvl4pPr>
            <a:lvl5pPr marL="1511925" indent="0">
              <a:buNone/>
              <a:defRPr sz="1653"/>
            </a:lvl5pPr>
            <a:lvl6pPr marL="1889905" indent="0">
              <a:buNone/>
              <a:defRPr sz="1653"/>
            </a:lvl6pPr>
            <a:lvl7pPr marL="2267886" indent="0">
              <a:buNone/>
              <a:defRPr sz="1653"/>
            </a:lvl7pPr>
            <a:lvl8pPr marL="2645868" indent="0">
              <a:buNone/>
              <a:defRPr sz="1653"/>
            </a:lvl8pPr>
            <a:lvl9pPr marL="3023849" indent="0">
              <a:buNone/>
              <a:defRPr sz="165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82" indent="0">
              <a:buNone/>
              <a:defRPr sz="1157"/>
            </a:lvl2pPr>
            <a:lvl3pPr marL="755962" indent="0">
              <a:buNone/>
              <a:defRPr sz="992"/>
            </a:lvl3pPr>
            <a:lvl4pPr marL="1133944" indent="0">
              <a:buNone/>
              <a:defRPr sz="827"/>
            </a:lvl4pPr>
            <a:lvl5pPr marL="1511925" indent="0">
              <a:buNone/>
              <a:defRPr sz="827"/>
            </a:lvl5pPr>
            <a:lvl6pPr marL="1889905" indent="0">
              <a:buNone/>
              <a:defRPr sz="827"/>
            </a:lvl6pPr>
            <a:lvl7pPr marL="2267886" indent="0">
              <a:buNone/>
              <a:defRPr sz="827"/>
            </a:lvl7pPr>
            <a:lvl8pPr marL="2645868" indent="0">
              <a:buNone/>
              <a:defRPr sz="827"/>
            </a:lvl8pPr>
            <a:lvl9pPr marL="3023849" indent="0">
              <a:buNone/>
              <a:defRPr sz="827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85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97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4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2" y="402484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41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58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0"/>
            <a:ext cx="8909447" cy="1825171"/>
          </a:xfrm>
        </p:spPr>
        <p:txBody>
          <a:bodyPr/>
          <a:lstStyle>
            <a:lvl1pPr marL="0" indent="0" algn="ctr">
              <a:buNone/>
              <a:defRPr sz="2338"/>
            </a:lvl1pPr>
            <a:lvl2pPr marL="445450" indent="0" algn="ctr">
              <a:buNone/>
              <a:defRPr sz="1949"/>
            </a:lvl2pPr>
            <a:lvl3pPr marL="890900" indent="0" algn="ctr">
              <a:buNone/>
              <a:defRPr sz="1754"/>
            </a:lvl3pPr>
            <a:lvl4pPr marL="1336350" indent="0" algn="ctr">
              <a:buNone/>
              <a:defRPr sz="1559"/>
            </a:lvl4pPr>
            <a:lvl5pPr marL="1781800" indent="0" algn="ctr">
              <a:buNone/>
              <a:defRPr sz="1559"/>
            </a:lvl5pPr>
            <a:lvl6pPr marL="2227250" indent="0" algn="ctr">
              <a:buNone/>
              <a:defRPr sz="1559"/>
            </a:lvl6pPr>
            <a:lvl7pPr marL="2672700" indent="0" algn="ctr">
              <a:buNone/>
              <a:defRPr sz="1559"/>
            </a:lvl7pPr>
            <a:lvl8pPr marL="3118150" indent="0" algn="ctr">
              <a:buNone/>
              <a:defRPr sz="1559"/>
            </a:lvl8pPr>
            <a:lvl9pPr marL="3563600" indent="0" algn="ctr">
              <a:buNone/>
              <a:defRPr sz="1559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F675-AB78-674C-8512-C1784B7885D0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55396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A3F7-5F59-4749-92C4-35E450C7C556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4309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58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4"/>
            <a:ext cx="10245864" cy="1653678"/>
          </a:xfrm>
        </p:spPr>
        <p:txBody>
          <a:bodyPr/>
          <a:lstStyle>
            <a:lvl1pPr marL="0" indent="0">
              <a:buNone/>
              <a:defRPr sz="2338">
                <a:solidFill>
                  <a:schemeClr val="tx1">
                    <a:tint val="75000"/>
                  </a:schemeClr>
                </a:solidFill>
              </a:defRPr>
            </a:lvl1pPr>
            <a:lvl2pPr marL="44545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0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2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1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AE2-DCCD-6944-971F-02C1333CE099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1536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7" y="1853171"/>
            <a:ext cx="5025486" cy="90821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9535" indent="0">
              <a:buNone/>
              <a:defRPr sz="1900" b="1"/>
            </a:lvl2pPr>
            <a:lvl3pPr marL="819047" indent="0">
              <a:buNone/>
              <a:defRPr sz="1700" b="1"/>
            </a:lvl3pPr>
            <a:lvl4pPr marL="1228572" indent="0">
              <a:buNone/>
              <a:defRPr sz="1600" b="1"/>
            </a:lvl4pPr>
            <a:lvl5pPr marL="1638087" indent="0">
              <a:buNone/>
              <a:defRPr sz="1600" b="1"/>
            </a:lvl5pPr>
            <a:lvl6pPr marL="2047632" indent="0">
              <a:buNone/>
              <a:defRPr sz="1600" b="1"/>
            </a:lvl6pPr>
            <a:lvl7pPr marL="2457157" indent="0">
              <a:buNone/>
              <a:defRPr sz="1600" b="1"/>
            </a:lvl7pPr>
            <a:lvl8pPr marL="2866671" indent="0">
              <a:buNone/>
              <a:defRPr sz="1600" b="1"/>
            </a:lvl8pPr>
            <a:lvl9pPr marL="3276204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7" y="2761381"/>
            <a:ext cx="5025486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80" y="1853171"/>
            <a:ext cx="5050234" cy="90821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9535" indent="0">
              <a:buNone/>
              <a:defRPr sz="1900" b="1"/>
            </a:lvl2pPr>
            <a:lvl3pPr marL="819047" indent="0">
              <a:buNone/>
              <a:defRPr sz="1700" b="1"/>
            </a:lvl3pPr>
            <a:lvl4pPr marL="1228572" indent="0">
              <a:buNone/>
              <a:defRPr sz="1600" b="1"/>
            </a:lvl4pPr>
            <a:lvl5pPr marL="1638087" indent="0">
              <a:buNone/>
              <a:defRPr sz="1600" b="1"/>
            </a:lvl5pPr>
            <a:lvl6pPr marL="2047632" indent="0">
              <a:buNone/>
              <a:defRPr sz="1600" b="1"/>
            </a:lvl6pPr>
            <a:lvl7pPr marL="2457157" indent="0">
              <a:buNone/>
              <a:defRPr sz="1600" b="1"/>
            </a:lvl7pPr>
            <a:lvl8pPr marL="2866671" indent="0">
              <a:buNone/>
              <a:defRPr sz="1600" b="1"/>
            </a:lvl8pPr>
            <a:lvl9pPr marL="3276204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80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725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F49-FC68-A74B-AF64-6AC358F4F6F6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7788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7" y="1853171"/>
            <a:ext cx="5025485" cy="908210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7" y="2761381"/>
            <a:ext cx="5025485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49E-69B7-1A40-99E6-A6D068730DE0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93655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D1CD-9580-E740-9BC0-72A5703E5B98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2001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1AE9-083B-5145-A695-CEFABF89FFA7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83962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454"/>
            <a:ext cx="6013877" cy="5372269"/>
          </a:xfrm>
        </p:spPr>
        <p:txBody>
          <a:bodyPr/>
          <a:lstStyle>
            <a:lvl1pPr>
              <a:defRPr sz="3118"/>
            </a:lvl1pPr>
            <a:lvl2pPr>
              <a:defRPr sz="2728"/>
            </a:lvl2pPr>
            <a:lvl3pPr>
              <a:defRPr sz="2338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D925-CBBF-0844-B1B3-CB4E63CB264D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31526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454"/>
            <a:ext cx="6013877" cy="5372269"/>
          </a:xfrm>
        </p:spPr>
        <p:txBody>
          <a:bodyPr anchor="t"/>
          <a:lstStyle>
            <a:lvl1pPr marL="0" indent="0">
              <a:buNone/>
              <a:defRPr sz="3118"/>
            </a:lvl1pPr>
            <a:lvl2pPr marL="445450" indent="0">
              <a:buNone/>
              <a:defRPr sz="2728"/>
            </a:lvl2pPr>
            <a:lvl3pPr marL="890900" indent="0">
              <a:buNone/>
              <a:defRPr sz="2338"/>
            </a:lvl3pPr>
            <a:lvl4pPr marL="1336350" indent="0">
              <a:buNone/>
              <a:defRPr sz="1949"/>
            </a:lvl4pPr>
            <a:lvl5pPr marL="1781800" indent="0">
              <a:buNone/>
              <a:defRPr sz="1949"/>
            </a:lvl5pPr>
            <a:lvl6pPr marL="2227250" indent="0">
              <a:buNone/>
              <a:defRPr sz="1949"/>
            </a:lvl6pPr>
            <a:lvl7pPr marL="2672700" indent="0">
              <a:buNone/>
              <a:defRPr sz="1949"/>
            </a:lvl7pPr>
            <a:lvl8pPr marL="3118150" indent="0">
              <a:buNone/>
              <a:defRPr sz="1949"/>
            </a:lvl8pPr>
            <a:lvl9pPr marL="3563600" indent="0">
              <a:buNone/>
              <a:defRPr sz="1949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D3FD-C976-B043-B4E9-707AA335ED3F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5078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7528-713C-6249-B576-95F94ABC7E47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8449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3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02483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51A90-B12A-B147-9B99-3E7FA855E780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3542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9" y="1237198"/>
            <a:ext cx="8909447" cy="2631887"/>
          </a:xfrm>
        </p:spPr>
        <p:txBody>
          <a:bodyPr anchor="b"/>
          <a:lstStyle>
            <a:lvl1pPr algn="ctr"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9" y="3970582"/>
            <a:ext cx="8909447" cy="1825171"/>
          </a:xfrm>
        </p:spPr>
        <p:txBody>
          <a:bodyPr/>
          <a:lstStyle>
            <a:lvl1pPr marL="0" indent="0" algn="ctr">
              <a:buNone/>
              <a:defRPr sz="2067"/>
            </a:lvl1pPr>
            <a:lvl2pPr marL="393736" indent="0" algn="ctr">
              <a:buNone/>
              <a:defRPr sz="1723"/>
            </a:lvl2pPr>
            <a:lvl3pPr marL="787472" indent="0" algn="ctr">
              <a:buNone/>
              <a:defRPr sz="1550"/>
            </a:lvl3pPr>
            <a:lvl4pPr marL="1181208" indent="0" algn="ctr">
              <a:buNone/>
              <a:defRPr sz="1378"/>
            </a:lvl4pPr>
            <a:lvl5pPr marL="1574943" indent="0" algn="ctr">
              <a:buNone/>
              <a:defRPr sz="1378"/>
            </a:lvl5pPr>
            <a:lvl6pPr marL="1968678" indent="0" algn="ctr">
              <a:buNone/>
              <a:defRPr sz="1378"/>
            </a:lvl6pPr>
            <a:lvl7pPr marL="2362414" indent="0" algn="ctr">
              <a:buNone/>
              <a:defRPr sz="1378"/>
            </a:lvl7pPr>
            <a:lvl8pPr marL="2756151" indent="0" algn="ctr">
              <a:buNone/>
              <a:defRPr sz="1378"/>
            </a:lvl8pPr>
            <a:lvl9pPr marL="3149886" indent="0" algn="ctr">
              <a:buNone/>
              <a:defRPr sz="1378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632942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03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724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5"/>
            <a:ext cx="10245864" cy="1653678"/>
          </a:xfrm>
        </p:spPr>
        <p:txBody>
          <a:bodyPr/>
          <a:lstStyle>
            <a:lvl1pPr marL="0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1pPr>
            <a:lvl2pPr marL="393736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2pPr>
            <a:lvl3pPr marL="78747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3pPr>
            <a:lvl4pPr marL="1181208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4pPr>
            <a:lvl5pPr marL="1574943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5pPr>
            <a:lvl6pPr marL="1968678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6pPr>
            <a:lvl7pPr marL="2362414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7pPr>
            <a:lvl8pPr marL="2756151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8pPr>
            <a:lvl9pPr marL="3149886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78539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1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1328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36" indent="0">
              <a:buNone/>
              <a:defRPr sz="1723" b="1"/>
            </a:lvl2pPr>
            <a:lvl3pPr marL="787472" indent="0">
              <a:buNone/>
              <a:defRPr sz="1550" b="1"/>
            </a:lvl3pPr>
            <a:lvl4pPr marL="1181208" indent="0">
              <a:buNone/>
              <a:defRPr sz="1378" b="1"/>
            </a:lvl4pPr>
            <a:lvl5pPr marL="1574943" indent="0">
              <a:buNone/>
              <a:defRPr sz="1378" b="1"/>
            </a:lvl5pPr>
            <a:lvl6pPr marL="1968678" indent="0">
              <a:buNone/>
              <a:defRPr sz="1378" b="1"/>
            </a:lvl6pPr>
            <a:lvl7pPr marL="2362414" indent="0">
              <a:buNone/>
              <a:defRPr sz="1378" b="1"/>
            </a:lvl7pPr>
            <a:lvl8pPr marL="2756151" indent="0">
              <a:buNone/>
              <a:defRPr sz="1378" b="1"/>
            </a:lvl8pPr>
            <a:lvl9pPr marL="3149886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36" indent="0">
              <a:buNone/>
              <a:defRPr sz="1723" b="1"/>
            </a:lvl2pPr>
            <a:lvl3pPr marL="787472" indent="0">
              <a:buNone/>
              <a:defRPr sz="1550" b="1"/>
            </a:lvl3pPr>
            <a:lvl4pPr marL="1181208" indent="0">
              <a:buNone/>
              <a:defRPr sz="1378" b="1"/>
            </a:lvl4pPr>
            <a:lvl5pPr marL="1574943" indent="0">
              <a:buNone/>
              <a:defRPr sz="1378" b="1"/>
            </a:lvl5pPr>
            <a:lvl6pPr marL="1968678" indent="0">
              <a:buNone/>
              <a:defRPr sz="1378" b="1"/>
            </a:lvl6pPr>
            <a:lvl7pPr marL="2362414" indent="0">
              <a:buNone/>
              <a:defRPr sz="1378" b="1"/>
            </a:lvl7pPr>
            <a:lvl8pPr marL="2756151" indent="0">
              <a:buNone/>
              <a:defRPr sz="1378" b="1"/>
            </a:lvl8pPr>
            <a:lvl9pPr marL="3149886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141940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41114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2962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5" y="1088456"/>
            <a:ext cx="6013877" cy="5372269"/>
          </a:xfrm>
        </p:spPr>
        <p:txBody>
          <a:bodyPr/>
          <a:lstStyle>
            <a:lvl1pPr>
              <a:defRPr sz="2756"/>
            </a:lvl1pPr>
            <a:lvl2pPr>
              <a:defRPr sz="2411"/>
            </a:lvl2pPr>
            <a:lvl3pPr>
              <a:defRPr sz="2067"/>
            </a:lvl3pPr>
            <a:lvl4pPr>
              <a:defRPr sz="1723"/>
            </a:lvl4pPr>
            <a:lvl5pPr>
              <a:defRPr sz="1723"/>
            </a:lvl5pPr>
            <a:lvl6pPr>
              <a:defRPr sz="1723"/>
            </a:lvl6pPr>
            <a:lvl7pPr>
              <a:defRPr sz="1723"/>
            </a:lvl7pPr>
            <a:lvl8pPr>
              <a:defRPr sz="1723"/>
            </a:lvl8pPr>
            <a:lvl9pPr>
              <a:defRPr sz="172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36" indent="0">
              <a:buNone/>
              <a:defRPr sz="1205"/>
            </a:lvl2pPr>
            <a:lvl3pPr marL="787472" indent="0">
              <a:buNone/>
              <a:defRPr sz="1034"/>
            </a:lvl3pPr>
            <a:lvl4pPr marL="1181208" indent="0">
              <a:buNone/>
              <a:defRPr sz="861"/>
            </a:lvl4pPr>
            <a:lvl5pPr marL="1574943" indent="0">
              <a:buNone/>
              <a:defRPr sz="861"/>
            </a:lvl5pPr>
            <a:lvl6pPr marL="1968678" indent="0">
              <a:buNone/>
              <a:defRPr sz="861"/>
            </a:lvl6pPr>
            <a:lvl7pPr marL="2362414" indent="0">
              <a:buNone/>
              <a:defRPr sz="861"/>
            </a:lvl7pPr>
            <a:lvl8pPr marL="2756151" indent="0">
              <a:buNone/>
              <a:defRPr sz="861"/>
            </a:lvl8pPr>
            <a:lvl9pPr marL="3149886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06080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5" y="1088456"/>
            <a:ext cx="6013877" cy="5372269"/>
          </a:xfrm>
        </p:spPr>
        <p:txBody>
          <a:bodyPr anchor="t"/>
          <a:lstStyle>
            <a:lvl1pPr marL="0" indent="0">
              <a:buNone/>
              <a:defRPr sz="2756"/>
            </a:lvl1pPr>
            <a:lvl2pPr marL="393736" indent="0">
              <a:buNone/>
              <a:defRPr sz="2411"/>
            </a:lvl2pPr>
            <a:lvl3pPr marL="787472" indent="0">
              <a:buNone/>
              <a:defRPr sz="2067"/>
            </a:lvl3pPr>
            <a:lvl4pPr marL="1181208" indent="0">
              <a:buNone/>
              <a:defRPr sz="1723"/>
            </a:lvl4pPr>
            <a:lvl5pPr marL="1574943" indent="0">
              <a:buNone/>
              <a:defRPr sz="1723"/>
            </a:lvl5pPr>
            <a:lvl6pPr marL="1968678" indent="0">
              <a:buNone/>
              <a:defRPr sz="1723"/>
            </a:lvl6pPr>
            <a:lvl7pPr marL="2362414" indent="0">
              <a:buNone/>
              <a:defRPr sz="1723"/>
            </a:lvl7pPr>
            <a:lvl8pPr marL="2756151" indent="0">
              <a:buNone/>
              <a:defRPr sz="1723"/>
            </a:lvl8pPr>
            <a:lvl9pPr marL="3149886" indent="0">
              <a:buNone/>
              <a:defRPr sz="172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36" indent="0">
              <a:buNone/>
              <a:defRPr sz="1205"/>
            </a:lvl2pPr>
            <a:lvl3pPr marL="787472" indent="0">
              <a:buNone/>
              <a:defRPr sz="1034"/>
            </a:lvl3pPr>
            <a:lvl4pPr marL="1181208" indent="0">
              <a:buNone/>
              <a:defRPr sz="861"/>
            </a:lvl4pPr>
            <a:lvl5pPr marL="1574943" indent="0">
              <a:buNone/>
              <a:defRPr sz="861"/>
            </a:lvl5pPr>
            <a:lvl6pPr marL="1968678" indent="0">
              <a:buNone/>
              <a:defRPr sz="861"/>
            </a:lvl6pPr>
            <a:lvl7pPr marL="2362414" indent="0">
              <a:buNone/>
              <a:defRPr sz="861"/>
            </a:lvl7pPr>
            <a:lvl8pPr marL="2756151" indent="0">
              <a:buNone/>
              <a:defRPr sz="861"/>
            </a:lvl8pPr>
            <a:lvl9pPr marL="3149886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31921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10647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5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1" y="402485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0834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7" b="0" i="0">
                <a:solidFill>
                  <a:srgbClr val="504E02"/>
                </a:solidFill>
                <a:latin typeface="Carlito"/>
                <a:cs typeface="Carlito"/>
              </a:defRPr>
            </a:lvl1pPr>
          </a:lstStyle>
          <a:p>
            <a:pPr marL="27840">
              <a:spcBef>
                <a:spcPts val="29"/>
              </a:spcBef>
            </a:pPr>
            <a:fld id="{81D60167-4931-47E6-BA6A-407CBD079E47}" type="slidenum">
              <a:rPr lang="es-PE" smtClean="0"/>
              <a:pPr marL="27840">
                <a:spcBef>
                  <a:spcPts val="29"/>
                </a:spcBef>
              </a:pPr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83220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194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0945" y="2348415"/>
            <a:ext cx="10097374" cy="1620430"/>
          </a:xfrm>
        </p:spPr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81890" y="4283816"/>
            <a:ext cx="8315484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3D4D1-9FFB-47EB-BB40-5B894DF4C2D1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28/02/2023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712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FD6FB-C779-40F0-AC1C-4BCF5DA68B2B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28/02/2023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077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8380" y="4857793"/>
            <a:ext cx="10097374" cy="1501437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38380" y="3204126"/>
            <a:ext cx="10097374" cy="1653678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A4229-1EE8-4ED2-9542-2E757B51F67A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28/02/2023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7326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93963" y="1805936"/>
            <a:ext cx="5246674" cy="5109780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38626" y="1805936"/>
            <a:ext cx="5246674" cy="5109780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66BF-F631-4B2E-9416-16BB37DCFA37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28/02/2023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8877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963" y="1692178"/>
            <a:ext cx="5248738" cy="70522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93963" y="2397397"/>
            <a:ext cx="5248738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034512" y="1692178"/>
            <a:ext cx="5250799" cy="70522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4512" y="2397397"/>
            <a:ext cx="5250799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56E7AC-26D8-49E7-B76C-54C4BC6EECC4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28/02/2023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5136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60849-E234-4E25-97ED-F4BC8FD60019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28/02/2023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5542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1ECB3-51FF-4649-A7C6-E247DB982262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28/02/2023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1055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988" y="300999"/>
            <a:ext cx="3908196" cy="1280946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44462" y="301000"/>
            <a:ext cx="6640838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93988" y="1581936"/>
            <a:ext cx="390819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BB808-D312-4F3E-9347-FF2A0225599C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28/02/2023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1118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419" y="5291772"/>
            <a:ext cx="7127558" cy="624726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28419" y="675471"/>
            <a:ext cx="7127558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28419" y="5916498"/>
            <a:ext cx="7127558" cy="887212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BAF74-F0F8-47D9-BE5C-A44A85A7C651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28/02/2023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3613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854C2-9BF4-4472-A4F1-30491D383F3A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28/02/2023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71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967"/>
            <a:ext cx="6013877" cy="537226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267902"/>
            <a:ext cx="3831372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09535" indent="0">
              <a:buNone/>
              <a:defRPr sz="1300"/>
            </a:lvl2pPr>
            <a:lvl3pPr marL="819047" indent="0">
              <a:buNone/>
              <a:defRPr sz="1200"/>
            </a:lvl3pPr>
            <a:lvl4pPr marL="1228572" indent="0">
              <a:buNone/>
              <a:defRPr sz="1000"/>
            </a:lvl4pPr>
            <a:lvl5pPr marL="1638087" indent="0">
              <a:buNone/>
              <a:defRPr sz="1000"/>
            </a:lvl5pPr>
            <a:lvl6pPr marL="2047632" indent="0">
              <a:buNone/>
              <a:defRPr sz="1000"/>
            </a:lvl6pPr>
            <a:lvl7pPr marL="2457157" indent="0">
              <a:buNone/>
              <a:defRPr sz="1000"/>
            </a:lvl7pPr>
            <a:lvl8pPr marL="2866671" indent="0">
              <a:buNone/>
              <a:defRPr sz="1000"/>
            </a:lvl8pPr>
            <a:lvl9pPr marL="3276204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722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12466" y="309750"/>
            <a:ext cx="2672834" cy="6605965"/>
          </a:xfrm>
        </p:spPr>
        <p:txBody>
          <a:bodyPr vert="eaVert"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93963" y="309750"/>
            <a:ext cx="7820515" cy="6605965"/>
          </a:xfrm>
        </p:spPr>
        <p:txBody>
          <a:bodyPr vert="eaVert"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6537B-084D-473D-9A7F-B06CF5AA138F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28/02/2023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688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2"/>
            <a:ext cx="8909447" cy="1825171"/>
          </a:xfrm>
        </p:spPr>
        <p:txBody>
          <a:bodyPr/>
          <a:lstStyle>
            <a:lvl1pPr marL="0" indent="0" algn="ctr">
              <a:buNone/>
              <a:defRPr sz="2300"/>
            </a:lvl1pPr>
            <a:lvl2pPr marL="409535" indent="0" algn="ctr">
              <a:buNone/>
              <a:defRPr sz="1900"/>
            </a:lvl2pPr>
            <a:lvl3pPr marL="819047" indent="0" algn="ctr">
              <a:buNone/>
              <a:defRPr sz="1700"/>
            </a:lvl3pPr>
            <a:lvl4pPr marL="1228572" indent="0" algn="ctr">
              <a:buNone/>
              <a:defRPr sz="1600"/>
            </a:lvl4pPr>
            <a:lvl5pPr marL="1638087" indent="0" algn="ctr">
              <a:buNone/>
              <a:defRPr sz="1600"/>
            </a:lvl5pPr>
            <a:lvl6pPr marL="2047632" indent="0" algn="ctr">
              <a:buNone/>
              <a:defRPr sz="1600"/>
            </a:lvl6pPr>
            <a:lvl7pPr marL="2457157" indent="0" algn="ctr">
              <a:buNone/>
              <a:defRPr sz="1600"/>
            </a:lvl7pPr>
            <a:lvl8pPr marL="2866671" indent="0" algn="ctr">
              <a:buNone/>
              <a:defRPr sz="1600"/>
            </a:lvl8pPr>
            <a:lvl9pPr marL="3276204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19AE-D036-4FEF-98E8-46AD3D1C0B2B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440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8DC0-3CE4-4299-9CFA-A8DDACC52A57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240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7"/>
            <a:ext cx="10245864" cy="1653678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095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190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28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638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0476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4571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2866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2762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5847-7723-4B77-86DD-683B9D72F500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41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8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FDC9-27F6-4A1E-AF75-B150BE0583D3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508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7" y="1853171"/>
            <a:ext cx="5025486" cy="90821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9535" indent="0">
              <a:buNone/>
              <a:defRPr sz="1900" b="1"/>
            </a:lvl2pPr>
            <a:lvl3pPr marL="819047" indent="0">
              <a:buNone/>
              <a:defRPr sz="1700" b="1"/>
            </a:lvl3pPr>
            <a:lvl4pPr marL="1228572" indent="0">
              <a:buNone/>
              <a:defRPr sz="1600" b="1"/>
            </a:lvl4pPr>
            <a:lvl5pPr marL="1638087" indent="0">
              <a:buNone/>
              <a:defRPr sz="1600" b="1"/>
            </a:lvl5pPr>
            <a:lvl6pPr marL="2047632" indent="0">
              <a:buNone/>
              <a:defRPr sz="1600" b="1"/>
            </a:lvl6pPr>
            <a:lvl7pPr marL="2457157" indent="0">
              <a:buNone/>
              <a:defRPr sz="1600" b="1"/>
            </a:lvl7pPr>
            <a:lvl8pPr marL="2866671" indent="0">
              <a:buNone/>
              <a:defRPr sz="1600" b="1"/>
            </a:lvl8pPr>
            <a:lvl9pPr marL="3276204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7" y="2761381"/>
            <a:ext cx="5025486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80" y="1853171"/>
            <a:ext cx="5050234" cy="90821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9535" indent="0">
              <a:buNone/>
              <a:defRPr sz="1900" b="1"/>
            </a:lvl2pPr>
            <a:lvl3pPr marL="819047" indent="0">
              <a:buNone/>
              <a:defRPr sz="1700" b="1"/>
            </a:lvl3pPr>
            <a:lvl4pPr marL="1228572" indent="0">
              <a:buNone/>
              <a:defRPr sz="1600" b="1"/>
            </a:lvl4pPr>
            <a:lvl5pPr marL="1638087" indent="0">
              <a:buNone/>
              <a:defRPr sz="1600" b="1"/>
            </a:lvl5pPr>
            <a:lvl6pPr marL="2047632" indent="0">
              <a:buNone/>
              <a:defRPr sz="1600" b="1"/>
            </a:lvl6pPr>
            <a:lvl7pPr marL="2457157" indent="0">
              <a:buNone/>
              <a:defRPr sz="1600" b="1"/>
            </a:lvl7pPr>
            <a:lvl8pPr marL="2866671" indent="0">
              <a:buNone/>
              <a:defRPr sz="1600" b="1"/>
            </a:lvl8pPr>
            <a:lvl9pPr marL="3276204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80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D380-92B8-4A03-A358-EAFD6DF3983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989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05EA-49A1-4DE6-A9F1-107299FAE410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666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B619-7757-45E1-9C67-26930E198523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760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967"/>
            <a:ext cx="6013877" cy="537226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267902"/>
            <a:ext cx="3831372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09535" indent="0">
              <a:buNone/>
              <a:defRPr sz="1300"/>
            </a:lvl2pPr>
            <a:lvl3pPr marL="819047" indent="0">
              <a:buNone/>
              <a:defRPr sz="1200"/>
            </a:lvl3pPr>
            <a:lvl4pPr marL="1228572" indent="0">
              <a:buNone/>
              <a:defRPr sz="1000"/>
            </a:lvl4pPr>
            <a:lvl5pPr marL="1638087" indent="0">
              <a:buNone/>
              <a:defRPr sz="1000"/>
            </a:lvl5pPr>
            <a:lvl6pPr marL="2047632" indent="0">
              <a:buNone/>
              <a:defRPr sz="1000"/>
            </a:lvl6pPr>
            <a:lvl7pPr marL="2457157" indent="0">
              <a:buNone/>
              <a:defRPr sz="1000"/>
            </a:lvl7pPr>
            <a:lvl8pPr marL="2866671" indent="0">
              <a:buNone/>
              <a:defRPr sz="1000"/>
            </a:lvl8pPr>
            <a:lvl9pPr marL="3276204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8D92-20F2-4FD6-B240-61EE3D524D1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994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967"/>
            <a:ext cx="6013877" cy="5372269"/>
          </a:xfrm>
        </p:spPr>
        <p:txBody>
          <a:bodyPr anchor="t"/>
          <a:lstStyle>
            <a:lvl1pPr marL="0" indent="0">
              <a:buNone/>
              <a:defRPr sz="3200"/>
            </a:lvl1pPr>
            <a:lvl2pPr marL="409535" indent="0">
              <a:buNone/>
              <a:defRPr sz="2700"/>
            </a:lvl2pPr>
            <a:lvl3pPr marL="819047" indent="0">
              <a:buNone/>
              <a:defRPr sz="2300"/>
            </a:lvl3pPr>
            <a:lvl4pPr marL="1228572" indent="0">
              <a:buNone/>
              <a:defRPr sz="1900"/>
            </a:lvl4pPr>
            <a:lvl5pPr marL="1638087" indent="0">
              <a:buNone/>
              <a:defRPr sz="1900"/>
            </a:lvl5pPr>
            <a:lvl6pPr marL="2047632" indent="0">
              <a:buNone/>
              <a:defRPr sz="1900"/>
            </a:lvl6pPr>
            <a:lvl7pPr marL="2457157" indent="0">
              <a:buNone/>
              <a:defRPr sz="1900"/>
            </a:lvl7pPr>
            <a:lvl8pPr marL="2866671" indent="0">
              <a:buNone/>
              <a:defRPr sz="1900"/>
            </a:lvl8pPr>
            <a:lvl9pPr marL="3276204" indent="0">
              <a:buNone/>
              <a:defRPr sz="19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267902"/>
            <a:ext cx="3831372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09535" indent="0">
              <a:buNone/>
              <a:defRPr sz="1300"/>
            </a:lvl2pPr>
            <a:lvl3pPr marL="819047" indent="0">
              <a:buNone/>
              <a:defRPr sz="1200"/>
            </a:lvl3pPr>
            <a:lvl4pPr marL="1228572" indent="0">
              <a:buNone/>
              <a:defRPr sz="1000"/>
            </a:lvl4pPr>
            <a:lvl5pPr marL="1638087" indent="0">
              <a:buNone/>
              <a:defRPr sz="1000"/>
            </a:lvl5pPr>
            <a:lvl6pPr marL="2047632" indent="0">
              <a:buNone/>
              <a:defRPr sz="1000"/>
            </a:lvl6pPr>
            <a:lvl7pPr marL="2457157" indent="0">
              <a:buNone/>
              <a:defRPr sz="1000"/>
            </a:lvl7pPr>
            <a:lvl8pPr marL="2866671" indent="0">
              <a:buNone/>
              <a:defRPr sz="1000"/>
            </a:lvl8pPr>
            <a:lvl9pPr marL="3276204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D1D0-B6B2-4CDC-B5EE-E38C83F0932D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0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967"/>
            <a:ext cx="6013877" cy="5372269"/>
          </a:xfrm>
        </p:spPr>
        <p:txBody>
          <a:bodyPr anchor="t"/>
          <a:lstStyle>
            <a:lvl1pPr marL="0" indent="0">
              <a:buNone/>
              <a:defRPr sz="3200"/>
            </a:lvl1pPr>
            <a:lvl2pPr marL="409535" indent="0">
              <a:buNone/>
              <a:defRPr sz="2700"/>
            </a:lvl2pPr>
            <a:lvl3pPr marL="819047" indent="0">
              <a:buNone/>
              <a:defRPr sz="2300"/>
            </a:lvl3pPr>
            <a:lvl4pPr marL="1228572" indent="0">
              <a:buNone/>
              <a:defRPr sz="1900"/>
            </a:lvl4pPr>
            <a:lvl5pPr marL="1638087" indent="0">
              <a:buNone/>
              <a:defRPr sz="1900"/>
            </a:lvl5pPr>
            <a:lvl6pPr marL="2047632" indent="0">
              <a:buNone/>
              <a:defRPr sz="1900"/>
            </a:lvl6pPr>
            <a:lvl7pPr marL="2457157" indent="0">
              <a:buNone/>
              <a:defRPr sz="1900"/>
            </a:lvl7pPr>
            <a:lvl8pPr marL="2866671" indent="0">
              <a:buNone/>
              <a:defRPr sz="1900"/>
            </a:lvl8pPr>
            <a:lvl9pPr marL="3276204" indent="0">
              <a:buNone/>
              <a:defRPr sz="19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267902"/>
            <a:ext cx="3831372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09535" indent="0">
              <a:buNone/>
              <a:defRPr sz="1300"/>
            </a:lvl2pPr>
            <a:lvl3pPr marL="819047" indent="0">
              <a:buNone/>
              <a:defRPr sz="1200"/>
            </a:lvl3pPr>
            <a:lvl4pPr marL="1228572" indent="0">
              <a:buNone/>
              <a:defRPr sz="1000"/>
            </a:lvl4pPr>
            <a:lvl5pPr marL="1638087" indent="0">
              <a:buNone/>
              <a:defRPr sz="1000"/>
            </a:lvl5pPr>
            <a:lvl6pPr marL="2047632" indent="0">
              <a:buNone/>
              <a:defRPr sz="1000"/>
            </a:lvl6pPr>
            <a:lvl7pPr marL="2457157" indent="0">
              <a:buNone/>
              <a:defRPr sz="1000"/>
            </a:lvl7pPr>
            <a:lvl8pPr marL="2866671" indent="0">
              <a:buNone/>
              <a:defRPr sz="1000"/>
            </a:lvl8pPr>
            <a:lvl9pPr marL="3276204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861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6A22-5026-46ED-863A-DD0A73C214A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53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5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306" y="402485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7136-B4B7-44C3-BE4C-AB332E03807B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337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9" y="1237200"/>
            <a:ext cx="8909447" cy="2631887"/>
          </a:xfrm>
        </p:spPr>
        <p:txBody>
          <a:bodyPr anchor="b"/>
          <a:lstStyle>
            <a:lvl1pPr algn="ctr"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9" y="3970583"/>
            <a:ext cx="8909447" cy="1825171"/>
          </a:xfrm>
        </p:spPr>
        <p:txBody>
          <a:bodyPr/>
          <a:lstStyle>
            <a:lvl1pPr marL="0" indent="0" algn="ctr">
              <a:buNone/>
              <a:defRPr sz="2067"/>
            </a:lvl1pPr>
            <a:lvl2pPr marL="393743" indent="0" algn="ctr">
              <a:buNone/>
              <a:defRPr sz="1723"/>
            </a:lvl2pPr>
            <a:lvl3pPr marL="787485" indent="0" algn="ctr">
              <a:buNone/>
              <a:defRPr sz="1550"/>
            </a:lvl3pPr>
            <a:lvl4pPr marL="1181228" indent="0" algn="ctr">
              <a:buNone/>
              <a:defRPr sz="1378"/>
            </a:lvl4pPr>
            <a:lvl5pPr marL="1574970" indent="0" algn="ctr">
              <a:buNone/>
              <a:defRPr sz="1378"/>
            </a:lvl5pPr>
            <a:lvl6pPr marL="1968712" indent="0" algn="ctr">
              <a:buNone/>
              <a:defRPr sz="1378"/>
            </a:lvl6pPr>
            <a:lvl7pPr marL="2362454" indent="0" algn="ctr">
              <a:buNone/>
              <a:defRPr sz="1378"/>
            </a:lvl7pPr>
            <a:lvl8pPr marL="2756197" indent="0" algn="ctr">
              <a:buNone/>
              <a:defRPr sz="1378"/>
            </a:lvl8pPr>
            <a:lvl9pPr marL="3149939" indent="0" algn="ctr">
              <a:buNone/>
              <a:defRPr sz="1378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66428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190729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4"/>
            <a:ext cx="10245864" cy="1653678"/>
          </a:xfrm>
        </p:spPr>
        <p:txBody>
          <a:bodyPr/>
          <a:lstStyle>
            <a:lvl1pPr marL="0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1pPr>
            <a:lvl2pPr marL="393743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2pPr>
            <a:lvl3pPr marL="787485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3pPr>
            <a:lvl4pPr marL="1181228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4pPr>
            <a:lvl5pPr marL="1574970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5pPr>
            <a:lvl6pPr marL="1968712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6pPr>
            <a:lvl7pPr marL="2362454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7pPr>
            <a:lvl8pPr marL="2756197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8pPr>
            <a:lvl9pPr marL="3149939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477258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1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86536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43" indent="0">
              <a:buNone/>
              <a:defRPr sz="1723" b="1"/>
            </a:lvl2pPr>
            <a:lvl3pPr marL="787485" indent="0">
              <a:buNone/>
              <a:defRPr sz="1550" b="1"/>
            </a:lvl3pPr>
            <a:lvl4pPr marL="1181228" indent="0">
              <a:buNone/>
              <a:defRPr sz="1378" b="1"/>
            </a:lvl4pPr>
            <a:lvl5pPr marL="1574970" indent="0">
              <a:buNone/>
              <a:defRPr sz="1378" b="1"/>
            </a:lvl5pPr>
            <a:lvl6pPr marL="1968712" indent="0">
              <a:buNone/>
              <a:defRPr sz="1378" b="1"/>
            </a:lvl6pPr>
            <a:lvl7pPr marL="2362454" indent="0">
              <a:buNone/>
              <a:defRPr sz="1378" b="1"/>
            </a:lvl7pPr>
            <a:lvl8pPr marL="2756197" indent="0">
              <a:buNone/>
              <a:defRPr sz="1378" b="1"/>
            </a:lvl8pPr>
            <a:lvl9pPr marL="3149939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43" indent="0">
              <a:buNone/>
              <a:defRPr sz="1723" b="1"/>
            </a:lvl2pPr>
            <a:lvl3pPr marL="787485" indent="0">
              <a:buNone/>
              <a:defRPr sz="1550" b="1"/>
            </a:lvl3pPr>
            <a:lvl4pPr marL="1181228" indent="0">
              <a:buNone/>
              <a:defRPr sz="1378" b="1"/>
            </a:lvl4pPr>
            <a:lvl5pPr marL="1574970" indent="0">
              <a:buNone/>
              <a:defRPr sz="1378" b="1"/>
            </a:lvl5pPr>
            <a:lvl6pPr marL="1968712" indent="0">
              <a:buNone/>
              <a:defRPr sz="1378" b="1"/>
            </a:lvl6pPr>
            <a:lvl7pPr marL="2362454" indent="0">
              <a:buNone/>
              <a:defRPr sz="1378" b="1"/>
            </a:lvl7pPr>
            <a:lvl8pPr marL="2756197" indent="0">
              <a:buNone/>
              <a:defRPr sz="1378" b="1"/>
            </a:lvl8pPr>
            <a:lvl9pPr marL="3149939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32773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53030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701898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5" y="1088457"/>
            <a:ext cx="6013877" cy="5372269"/>
          </a:xfrm>
        </p:spPr>
        <p:txBody>
          <a:bodyPr/>
          <a:lstStyle>
            <a:lvl1pPr>
              <a:defRPr sz="2756"/>
            </a:lvl1pPr>
            <a:lvl2pPr>
              <a:defRPr sz="2411"/>
            </a:lvl2pPr>
            <a:lvl3pPr>
              <a:defRPr sz="2067"/>
            </a:lvl3pPr>
            <a:lvl4pPr>
              <a:defRPr sz="1723"/>
            </a:lvl4pPr>
            <a:lvl5pPr>
              <a:defRPr sz="1723"/>
            </a:lvl5pPr>
            <a:lvl6pPr>
              <a:defRPr sz="1723"/>
            </a:lvl6pPr>
            <a:lvl7pPr>
              <a:defRPr sz="1723"/>
            </a:lvl7pPr>
            <a:lvl8pPr>
              <a:defRPr sz="1723"/>
            </a:lvl8pPr>
            <a:lvl9pPr>
              <a:defRPr sz="172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43" indent="0">
              <a:buNone/>
              <a:defRPr sz="1206"/>
            </a:lvl2pPr>
            <a:lvl3pPr marL="787485" indent="0">
              <a:buNone/>
              <a:defRPr sz="1033"/>
            </a:lvl3pPr>
            <a:lvl4pPr marL="1181228" indent="0">
              <a:buNone/>
              <a:defRPr sz="861"/>
            </a:lvl4pPr>
            <a:lvl5pPr marL="1574970" indent="0">
              <a:buNone/>
              <a:defRPr sz="861"/>
            </a:lvl5pPr>
            <a:lvl6pPr marL="1968712" indent="0">
              <a:buNone/>
              <a:defRPr sz="861"/>
            </a:lvl6pPr>
            <a:lvl7pPr marL="2362454" indent="0">
              <a:buNone/>
              <a:defRPr sz="861"/>
            </a:lvl7pPr>
            <a:lvl8pPr marL="2756197" indent="0">
              <a:buNone/>
              <a:defRPr sz="861"/>
            </a:lvl8pPr>
            <a:lvl9pPr marL="3149939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0111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83956" tIns="41993" rIns="83956" bIns="41993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83956" tIns="41993" rIns="83956" bIns="41993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5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1904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736" indent="-204736" algn="l" defTabSz="819047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4287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816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330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42859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383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61914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1438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80960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9535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904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572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08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47632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5715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6671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76204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93963" y="302737"/>
            <a:ext cx="10691337" cy="1259946"/>
          </a:xfrm>
          <a:prstGeom prst="rect">
            <a:avLst/>
          </a:prstGeom>
        </p:spPr>
        <p:txBody>
          <a:bodyPr vert="horz" lIns="104697" tIns="52341" rIns="104697" bIns="52341" rtlCol="0" anchor="ctr">
            <a:normAutofit/>
          </a:bodyPr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963" y="1764025"/>
            <a:ext cx="10691337" cy="4989036"/>
          </a:xfrm>
          <a:prstGeom prst="rect">
            <a:avLst/>
          </a:prstGeom>
        </p:spPr>
        <p:txBody>
          <a:bodyPr vert="horz" lIns="104697" tIns="52341" rIns="104697" bIns="52341" rtlCol="0">
            <a:normAutofit/>
          </a:bodyPr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93963" y="7007160"/>
            <a:ext cx="2771828" cy="402483"/>
          </a:xfrm>
          <a:prstGeom prst="rect">
            <a:avLst/>
          </a:prstGeom>
        </p:spPr>
        <p:txBody>
          <a:bodyPr vert="horz" lIns="104697" tIns="52341" rIns="104697" bIns="52341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23547"/>
            <a:fld id="{5B5BDB47-C1AF-4D65-AED1-8D4F611A8583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58748" y="7007160"/>
            <a:ext cx="3761767" cy="402483"/>
          </a:xfrm>
          <a:prstGeom prst="rect">
            <a:avLst/>
          </a:prstGeom>
        </p:spPr>
        <p:txBody>
          <a:bodyPr vert="horz" lIns="104697" tIns="52341" rIns="104697" bIns="5234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23547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513472" y="7007160"/>
            <a:ext cx="2771828" cy="402483"/>
          </a:xfrm>
          <a:prstGeom prst="rect">
            <a:avLst/>
          </a:prstGeom>
        </p:spPr>
        <p:txBody>
          <a:bodyPr vert="horz" lIns="104697" tIns="52341" rIns="104697" bIns="5234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23547"/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523547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8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</p:sldLayoutIdLst>
  <p:hf hdr="0" ftr="0" dt="0"/>
  <p:txStyles>
    <p:titleStyle>
      <a:lvl1pPr algn="ctr" defTabSz="523547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2648" indent="-392648" algn="l" defTabSz="523547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50753" indent="-327203" algn="l" defTabSz="523547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08857" indent="-261768" algn="l" defTabSz="523547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832380" indent="-261768" algn="l" defTabSz="52354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55936" indent="-261768" algn="l" defTabSz="523547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879467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03015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926542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450085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3547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077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622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94148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617696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141238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64762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88311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2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1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5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  <p:sldLayoutId id="2147484416" r:id="rId12"/>
    <p:sldLayoutId id="2147484417" r:id="rId13"/>
  </p:sldLayoutIdLst>
  <p:txStyles>
    <p:titleStyle>
      <a:lvl1pPr algn="l" defTabSz="755909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77" indent="-188977" algn="l" defTabSz="755909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32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886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40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795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750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05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659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614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54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09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863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19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773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728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682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636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0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0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731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txStyles>
    <p:titleStyle>
      <a:lvl1pPr algn="l" defTabSz="890921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30" indent="-222730" algn="l" defTabSz="890921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90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2pPr>
      <a:lvl3pPr marL="1113651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111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72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50033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93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954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414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61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21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8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4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30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6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223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83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1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0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4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l" defTabSz="755962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90" indent="-188990" algn="l" defTabSz="755962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71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53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34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15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97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78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59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40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82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62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44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25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905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86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68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49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B0A4F-49E9-E740-B21E-C3D023E5301F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421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hf hdr="0" ftr="0" dt="0"/>
  <p:txStyles>
    <p:titleStyle>
      <a:lvl1pPr algn="l" defTabSz="890900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25" indent="-222725" algn="l" defTabSz="890900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136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0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499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8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3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2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1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0" y="7006701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7" y="7006701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701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151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</p:sldLayoutIdLst>
  <p:txStyles>
    <p:titleStyle>
      <a:lvl1pPr algn="l" defTabSz="787472" rtl="0" eaLnBrk="1" latinLnBrk="0" hangingPunct="1">
        <a:lnSpc>
          <a:spcPct val="90000"/>
        </a:lnSpc>
        <a:spcBef>
          <a:spcPct val="0"/>
        </a:spcBef>
        <a:buNone/>
        <a:defRPr sz="37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6868" indent="-196868" algn="l" defTabSz="787472" rtl="0" eaLnBrk="1" latinLnBrk="0" hangingPunct="1">
        <a:lnSpc>
          <a:spcPct val="90000"/>
        </a:lnSpc>
        <a:spcBef>
          <a:spcPts val="861"/>
        </a:spcBef>
        <a:buFont typeface="Arial" panose="020B0604020202020204" pitchFamily="34" charset="0"/>
        <a:buChar char="•"/>
        <a:defRPr sz="2411" kern="1200">
          <a:solidFill>
            <a:schemeClr val="tx1"/>
          </a:solidFill>
          <a:latin typeface="+mn-lt"/>
          <a:ea typeface="+mn-ea"/>
          <a:cs typeface="+mn-cs"/>
        </a:defRPr>
      </a:lvl1pPr>
      <a:lvl2pPr marL="590603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2pPr>
      <a:lvl3pPr marL="984339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78074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771811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2165547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559282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953019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346755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1pPr>
      <a:lvl2pPr marL="393736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2pPr>
      <a:lvl3pPr marL="787472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3pPr>
      <a:lvl4pPr marL="1181208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574943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1968678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362414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756151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149886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963" y="1763938"/>
            <a:ext cx="10691337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23145-2672-4B2E-B394-6DE85DB610D9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28/02/2023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039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40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</p:sldLayoutIdLst>
  <p:hf hdr="0" ftr="0" dt="0"/>
  <p:txStyles>
    <p:titleStyle>
      <a:lvl1pPr algn="ctr" defTabSz="503972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503972" rtl="0" eaLnBrk="1" latinLnBrk="0" hangingPunct="1">
        <a:spcBef>
          <a:spcPct val="20000"/>
        </a:spcBef>
        <a:buFont typeface="Arial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buFont typeface="Arial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ct val="20000"/>
        </a:spcBef>
        <a:buFont typeface="Arial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ct val="20000"/>
        </a:spcBef>
        <a:buFont typeface="Arial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ct val="20000"/>
        </a:spcBef>
        <a:buFont typeface="Arial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83956" tIns="41993" rIns="83956" bIns="41993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83956" tIns="41993" rIns="83956" bIns="41993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2283A-400F-4437-9815-05B72EFA394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4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hf hdr="0" ftr="0" dt="0"/>
  <p:txStyles>
    <p:titleStyle>
      <a:lvl1pPr algn="l" defTabSz="81904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736" indent="-204736" algn="l" defTabSz="819047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4287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816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330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42859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383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61914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1438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80960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9535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904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572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08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47632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5715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6671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76204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0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2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1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081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6" r:id="rId1"/>
    <p:sldLayoutId id="2147484557" r:id="rId2"/>
    <p:sldLayoutId id="2147484558" r:id="rId3"/>
    <p:sldLayoutId id="2147484559" r:id="rId4"/>
    <p:sldLayoutId id="2147484560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  <p:sldLayoutId id="2147484567" r:id="rId12"/>
    <p:sldLayoutId id="2147484568" r:id="rId13"/>
    <p:sldLayoutId id="2147484569" r:id="rId14"/>
    <p:sldLayoutId id="2147484570" r:id="rId15"/>
    <p:sldLayoutId id="2147484571" r:id="rId16"/>
    <p:sldLayoutId id="2147484572" r:id="rId17"/>
    <p:sldLayoutId id="2147484573" r:id="rId18"/>
    <p:sldLayoutId id="2147484574" r:id="rId19"/>
    <p:sldLayoutId id="2147484575" r:id="rId20"/>
    <p:sldLayoutId id="2147484576" r:id="rId21"/>
    <p:sldLayoutId id="2147484577" r:id="rId22"/>
  </p:sldLayoutIdLst>
  <p:txStyles>
    <p:titleStyle>
      <a:lvl1pPr algn="l" defTabSz="787485" rtl="0" eaLnBrk="1" latinLnBrk="0" hangingPunct="1">
        <a:lnSpc>
          <a:spcPct val="90000"/>
        </a:lnSpc>
        <a:spcBef>
          <a:spcPct val="0"/>
        </a:spcBef>
        <a:buNone/>
        <a:defRPr sz="37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6871" indent="-196871" algn="l" defTabSz="787485" rtl="0" eaLnBrk="1" latinLnBrk="0" hangingPunct="1">
        <a:lnSpc>
          <a:spcPct val="90000"/>
        </a:lnSpc>
        <a:spcBef>
          <a:spcPts val="861"/>
        </a:spcBef>
        <a:buFont typeface="Arial" panose="020B0604020202020204" pitchFamily="34" charset="0"/>
        <a:buChar char="•"/>
        <a:defRPr sz="2411" kern="1200">
          <a:solidFill>
            <a:schemeClr val="tx1"/>
          </a:solidFill>
          <a:latin typeface="+mn-lt"/>
          <a:ea typeface="+mn-ea"/>
          <a:cs typeface="+mn-cs"/>
        </a:defRPr>
      </a:lvl1pPr>
      <a:lvl2pPr marL="590613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2pPr>
      <a:lvl3pPr marL="984356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78098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771841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2165584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559326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953069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346811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1pPr>
      <a:lvl2pPr marL="393743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2pPr>
      <a:lvl3pPr marL="787485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3pPr>
      <a:lvl4pPr marL="1181228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574970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1968712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362454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756197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149939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notesSlide" Target="../notesSlides/notesSlide8.xml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64.xml"/><Relationship Id="rId1" Type="http://schemas.openxmlformats.org/officeDocument/2006/relationships/themeOverride" Target="../theme/themeOverride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10.xml"/><Relationship Id="rId5" Type="http://schemas.openxmlformats.org/officeDocument/2006/relationships/chart" Target="../charts/chart6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notesSlide" Target="../notesSlides/notesSlide11.xml"/><Relationship Id="rId7" Type="http://schemas.openxmlformats.org/officeDocument/2006/relationships/chart" Target="../charts/chart9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7.png"/><Relationship Id="rId9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notesSlide" Target="../notesSlides/notesSlide12.xml"/><Relationship Id="rId7" Type="http://schemas.openxmlformats.org/officeDocument/2006/relationships/chart" Target="../charts/chart14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0.xml"/><Relationship Id="rId1" Type="http://schemas.openxmlformats.org/officeDocument/2006/relationships/themeOverride" Target="../theme/themeOverride13.xml"/><Relationship Id="rId5" Type="http://schemas.openxmlformats.org/officeDocument/2006/relationships/chart" Target="../charts/chart1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5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notesSlide" Target="../notesSlides/notesSlide15.xml"/><Relationship Id="rId7" Type="http://schemas.openxmlformats.org/officeDocument/2006/relationships/chart" Target="../charts/chart21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6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21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chart" Target="../charts/chart27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22.xml"/><Relationship Id="rId6" Type="http://schemas.openxmlformats.org/officeDocument/2006/relationships/chart" Target="../charts/chart26.xml"/><Relationship Id="rId5" Type="http://schemas.openxmlformats.org/officeDocument/2006/relationships/chart" Target="../charts/chart25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25.xml"/><Relationship Id="rId6" Type="http://schemas.openxmlformats.org/officeDocument/2006/relationships/chart" Target="../charts/chart29.xml"/><Relationship Id="rId5" Type="http://schemas.openxmlformats.org/officeDocument/2006/relationships/chart" Target="../charts/chart28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2.xml"/><Relationship Id="rId4" Type="http://schemas.openxmlformats.org/officeDocument/2006/relationships/chart" Target="../charts/char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9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2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43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4.em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2"/>
          <p:cNvSpPr/>
          <p:nvPr/>
        </p:nvSpPr>
        <p:spPr>
          <a:xfrm>
            <a:off x="7567065" y="2839358"/>
            <a:ext cx="4309585" cy="188095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754"/>
              <a:buFont typeface="Calibri"/>
              <a:buNone/>
              <a:tabLst/>
              <a:defRPr/>
            </a:pPr>
            <a:endParaRPr kumimoji="0" sz="17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5" name="Google Shape;1755;p2"/>
          <p:cNvSpPr/>
          <p:nvPr/>
        </p:nvSpPr>
        <p:spPr>
          <a:xfrm>
            <a:off x="7920250" y="5239947"/>
            <a:ext cx="3956413" cy="18809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754"/>
              <a:buFont typeface="Calibri"/>
              <a:buNone/>
              <a:tabLst/>
              <a:defRPr/>
            </a:pPr>
            <a:endParaRPr kumimoji="0" sz="17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6" name="Google Shape;1756;p2"/>
          <p:cNvSpPr/>
          <p:nvPr/>
        </p:nvSpPr>
        <p:spPr>
          <a:xfrm>
            <a:off x="0" y="2839370"/>
            <a:ext cx="4603832" cy="188094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754"/>
              <a:buFont typeface="Calibri"/>
              <a:buNone/>
              <a:tabLst/>
              <a:defRPr/>
            </a:pPr>
            <a:endParaRPr kumimoji="0" sz="17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58" name="Google Shape;1758;p2"/>
          <p:cNvGrpSpPr/>
          <p:nvPr/>
        </p:nvGrpSpPr>
        <p:grpSpPr>
          <a:xfrm>
            <a:off x="0" y="4720303"/>
            <a:ext cx="7956358" cy="2400601"/>
            <a:chOff x="0" y="4394225"/>
            <a:chExt cx="8165820" cy="2463800"/>
          </a:xfrm>
        </p:grpSpPr>
        <p:sp>
          <p:nvSpPr>
            <p:cNvPr id="1759" name="Google Shape;1759;p2"/>
            <p:cNvSpPr/>
            <p:nvPr/>
          </p:nvSpPr>
          <p:spPr>
            <a:xfrm>
              <a:off x="0" y="4927549"/>
              <a:ext cx="4501921" cy="193045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754"/>
                <a:buFont typeface="Calibri"/>
                <a:buNone/>
                <a:tabLst/>
                <a:defRPr/>
              </a:pPr>
              <a:endParaRPr kumimoji="0" sz="175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2"/>
            <p:cNvSpPr/>
            <p:nvPr/>
          </p:nvSpPr>
          <p:spPr>
            <a:xfrm>
              <a:off x="4027525" y="4394225"/>
              <a:ext cx="4138295" cy="2463800"/>
            </a:xfrm>
            <a:custGeom>
              <a:avLst/>
              <a:gdLst/>
              <a:ahLst/>
              <a:cxnLst/>
              <a:rect l="l" t="t" r="r" b="b"/>
              <a:pathLst>
                <a:path w="4138295" h="2463800" extrusionOk="0">
                  <a:moveTo>
                    <a:pt x="0" y="2463774"/>
                  </a:moveTo>
                  <a:lnTo>
                    <a:pt x="4138142" y="2463774"/>
                  </a:lnTo>
                  <a:lnTo>
                    <a:pt x="4138142" y="0"/>
                  </a:lnTo>
                  <a:lnTo>
                    <a:pt x="0" y="0"/>
                  </a:lnTo>
                  <a:lnTo>
                    <a:pt x="0" y="24637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754"/>
                <a:buFont typeface="Calibri"/>
                <a:buNone/>
                <a:tabLst/>
                <a:defRPr/>
              </a:pPr>
              <a:endParaRPr kumimoji="0" sz="175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1" name="Google Shape;1761;p2"/>
          <p:cNvGrpSpPr/>
          <p:nvPr/>
        </p:nvGrpSpPr>
        <p:grpSpPr>
          <a:xfrm>
            <a:off x="0" y="438795"/>
            <a:ext cx="11880500" cy="4282078"/>
            <a:chOff x="0" y="0"/>
            <a:chExt cx="12193270" cy="4394809"/>
          </a:xfrm>
        </p:grpSpPr>
        <p:sp>
          <p:nvSpPr>
            <p:cNvPr id="1762" name="Google Shape;1762;p2"/>
            <p:cNvSpPr/>
            <p:nvPr/>
          </p:nvSpPr>
          <p:spPr>
            <a:xfrm>
              <a:off x="4027525" y="0"/>
              <a:ext cx="4138295" cy="2463800"/>
            </a:xfrm>
            <a:custGeom>
              <a:avLst/>
              <a:gdLst/>
              <a:ahLst/>
              <a:cxnLst/>
              <a:rect l="l" t="t" r="r" b="b"/>
              <a:pathLst>
                <a:path w="4138295" h="2463800" extrusionOk="0">
                  <a:moveTo>
                    <a:pt x="0" y="2463774"/>
                  </a:moveTo>
                  <a:lnTo>
                    <a:pt x="4138142" y="2463774"/>
                  </a:lnTo>
                  <a:lnTo>
                    <a:pt x="4138142" y="0"/>
                  </a:lnTo>
                  <a:lnTo>
                    <a:pt x="0" y="0"/>
                  </a:lnTo>
                  <a:lnTo>
                    <a:pt x="0" y="24637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754"/>
                <a:buFont typeface="Calibri"/>
                <a:buNone/>
                <a:tabLst/>
                <a:defRPr/>
              </a:pPr>
              <a:endParaRPr kumimoji="0" sz="175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2"/>
            <p:cNvSpPr/>
            <p:nvPr/>
          </p:nvSpPr>
          <p:spPr>
            <a:xfrm>
              <a:off x="0" y="2463774"/>
              <a:ext cx="12193270" cy="1931035"/>
            </a:xfrm>
            <a:custGeom>
              <a:avLst/>
              <a:gdLst/>
              <a:ahLst/>
              <a:cxnLst/>
              <a:rect l="l" t="t" r="r" b="b"/>
              <a:pathLst>
                <a:path w="12193270" h="1931035" extrusionOk="0">
                  <a:moveTo>
                    <a:pt x="12193193" y="0"/>
                  </a:moveTo>
                  <a:lnTo>
                    <a:pt x="0" y="0"/>
                  </a:lnTo>
                  <a:lnTo>
                    <a:pt x="0" y="1930450"/>
                  </a:lnTo>
                  <a:lnTo>
                    <a:pt x="12193193" y="1930450"/>
                  </a:lnTo>
                  <a:lnTo>
                    <a:pt x="12193193" y="0"/>
                  </a:lnTo>
                  <a:close/>
                </a:path>
              </a:pathLst>
            </a:custGeom>
            <a:solidFill>
              <a:srgbClr val="2CA3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754"/>
                <a:buFont typeface="Calibri"/>
                <a:buNone/>
                <a:tabLst/>
                <a:defRPr/>
              </a:pPr>
              <a:endParaRPr kumimoji="0" sz="175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5" name="Google Shape;1765;p2"/>
          <p:cNvSpPr txBox="1"/>
          <p:nvPr/>
        </p:nvSpPr>
        <p:spPr>
          <a:xfrm>
            <a:off x="6749450" y="2933736"/>
            <a:ext cx="708425" cy="31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50" rIns="0" bIns="0" anchor="t" anchorCtr="0">
            <a:spAutoFit/>
          </a:bodyPr>
          <a:lstStyle/>
          <a:p>
            <a:pPr marL="1237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E348"/>
              </a:buClr>
              <a:buSzPts val="1949"/>
              <a:buFont typeface="Arial"/>
              <a:buNone/>
              <a:tabLst/>
              <a:defRPr/>
            </a:pPr>
            <a:r>
              <a:rPr kumimoji="0" lang="es-PE" sz="1949" b="1" i="0" u="none" strike="noStrike" kern="1200" cap="none" spc="0" normalizeH="0" baseline="0" noProof="0">
                <a:ln>
                  <a:noFill/>
                </a:ln>
                <a:solidFill>
                  <a:srgbClr val="9FE3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años,</a:t>
            </a:r>
            <a:endParaRPr kumimoji="0" sz="194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6" name="Google Shape;1766;p2"/>
          <p:cNvGrpSpPr/>
          <p:nvPr/>
        </p:nvGrpSpPr>
        <p:grpSpPr>
          <a:xfrm>
            <a:off x="4413666" y="2396249"/>
            <a:ext cx="2261515" cy="876837"/>
            <a:chOff x="4529861" y="2008987"/>
            <a:chExt cx="2321052" cy="899921"/>
          </a:xfrm>
        </p:grpSpPr>
        <p:sp>
          <p:nvSpPr>
            <p:cNvPr id="1767" name="Google Shape;1767;p2"/>
            <p:cNvSpPr/>
            <p:nvPr/>
          </p:nvSpPr>
          <p:spPr>
            <a:xfrm>
              <a:off x="4529861" y="2008987"/>
              <a:ext cx="2320925" cy="465455"/>
            </a:xfrm>
            <a:custGeom>
              <a:avLst/>
              <a:gdLst/>
              <a:ahLst/>
              <a:cxnLst/>
              <a:rect l="l" t="t" r="r" b="b"/>
              <a:pathLst>
                <a:path w="2320925" h="465455" extrusionOk="0">
                  <a:moveTo>
                    <a:pt x="437642" y="30060"/>
                  </a:moveTo>
                  <a:lnTo>
                    <a:pt x="0" y="30060"/>
                  </a:lnTo>
                  <a:lnTo>
                    <a:pt x="0" y="248500"/>
                  </a:lnTo>
                  <a:lnTo>
                    <a:pt x="147447" y="248500"/>
                  </a:lnTo>
                  <a:lnTo>
                    <a:pt x="147447" y="454799"/>
                  </a:lnTo>
                  <a:lnTo>
                    <a:pt x="437642" y="454799"/>
                  </a:lnTo>
                  <a:lnTo>
                    <a:pt x="437642" y="248500"/>
                  </a:lnTo>
                  <a:lnTo>
                    <a:pt x="437642" y="30060"/>
                  </a:lnTo>
                  <a:close/>
                </a:path>
                <a:path w="2320925" h="465455" extrusionOk="0">
                  <a:moveTo>
                    <a:pt x="1396365" y="449961"/>
                  </a:moveTo>
                  <a:lnTo>
                    <a:pt x="1394218" y="394538"/>
                  </a:lnTo>
                  <a:lnTo>
                    <a:pt x="1387932" y="342404"/>
                  </a:lnTo>
                  <a:lnTo>
                    <a:pt x="1377657" y="293636"/>
                  </a:lnTo>
                  <a:lnTo>
                    <a:pt x="1363573" y="248323"/>
                  </a:lnTo>
                  <a:lnTo>
                    <a:pt x="1345857" y="206540"/>
                  </a:lnTo>
                  <a:lnTo>
                    <a:pt x="1324673" y="168351"/>
                  </a:lnTo>
                  <a:lnTo>
                    <a:pt x="1300200" y="133858"/>
                  </a:lnTo>
                  <a:lnTo>
                    <a:pt x="1272616" y="103136"/>
                  </a:lnTo>
                  <a:lnTo>
                    <a:pt x="1242085" y="76238"/>
                  </a:lnTo>
                  <a:lnTo>
                    <a:pt x="1208773" y="53276"/>
                  </a:lnTo>
                  <a:lnTo>
                    <a:pt x="1172870" y="34302"/>
                  </a:lnTo>
                  <a:lnTo>
                    <a:pt x="1134541" y="19418"/>
                  </a:lnTo>
                  <a:lnTo>
                    <a:pt x="1093952" y="8686"/>
                  </a:lnTo>
                  <a:lnTo>
                    <a:pt x="1051293" y="2184"/>
                  </a:lnTo>
                  <a:lnTo>
                    <a:pt x="1006729" y="0"/>
                  </a:lnTo>
                  <a:lnTo>
                    <a:pt x="962126" y="2184"/>
                  </a:lnTo>
                  <a:lnTo>
                    <a:pt x="919441" y="8686"/>
                  </a:lnTo>
                  <a:lnTo>
                    <a:pt x="878840" y="19418"/>
                  </a:lnTo>
                  <a:lnTo>
                    <a:pt x="840498" y="34302"/>
                  </a:lnTo>
                  <a:lnTo>
                    <a:pt x="804583" y="53276"/>
                  </a:lnTo>
                  <a:lnTo>
                    <a:pt x="771271" y="76238"/>
                  </a:lnTo>
                  <a:lnTo>
                    <a:pt x="740727" y="103136"/>
                  </a:lnTo>
                  <a:lnTo>
                    <a:pt x="713130" y="133858"/>
                  </a:lnTo>
                  <a:lnTo>
                    <a:pt x="688644" y="168351"/>
                  </a:lnTo>
                  <a:lnTo>
                    <a:pt x="667461" y="206540"/>
                  </a:lnTo>
                  <a:lnTo>
                    <a:pt x="649744" y="248323"/>
                  </a:lnTo>
                  <a:lnTo>
                    <a:pt x="635660" y="293636"/>
                  </a:lnTo>
                  <a:lnTo>
                    <a:pt x="625386" y="342404"/>
                  </a:lnTo>
                  <a:lnTo>
                    <a:pt x="619099" y="394538"/>
                  </a:lnTo>
                  <a:lnTo>
                    <a:pt x="616966" y="453263"/>
                  </a:lnTo>
                  <a:lnTo>
                    <a:pt x="617093" y="454787"/>
                  </a:lnTo>
                  <a:lnTo>
                    <a:pt x="908304" y="454787"/>
                  </a:lnTo>
                  <a:lnTo>
                    <a:pt x="908304" y="449961"/>
                  </a:lnTo>
                  <a:lnTo>
                    <a:pt x="911656" y="376212"/>
                  </a:lnTo>
                  <a:lnTo>
                    <a:pt x="921232" y="319760"/>
                  </a:lnTo>
                  <a:lnTo>
                    <a:pt x="936269" y="278879"/>
                  </a:lnTo>
                  <a:lnTo>
                    <a:pt x="979766" y="236880"/>
                  </a:lnTo>
                  <a:lnTo>
                    <a:pt x="1006729" y="232283"/>
                  </a:lnTo>
                  <a:lnTo>
                    <a:pt x="1033627" y="236880"/>
                  </a:lnTo>
                  <a:lnTo>
                    <a:pt x="1077061" y="278879"/>
                  </a:lnTo>
                  <a:lnTo>
                    <a:pt x="1092098" y="319760"/>
                  </a:lnTo>
                  <a:lnTo>
                    <a:pt x="1101661" y="376212"/>
                  </a:lnTo>
                  <a:lnTo>
                    <a:pt x="1105027" y="449961"/>
                  </a:lnTo>
                  <a:lnTo>
                    <a:pt x="1105027" y="454787"/>
                  </a:lnTo>
                  <a:lnTo>
                    <a:pt x="1396238" y="454787"/>
                  </a:lnTo>
                  <a:lnTo>
                    <a:pt x="1396365" y="449961"/>
                  </a:lnTo>
                  <a:close/>
                </a:path>
                <a:path w="2320925" h="465455" extrusionOk="0">
                  <a:moveTo>
                    <a:pt x="2320671" y="460336"/>
                  </a:moveTo>
                  <a:lnTo>
                    <a:pt x="2318524" y="404914"/>
                  </a:lnTo>
                  <a:lnTo>
                    <a:pt x="2312238" y="352780"/>
                  </a:lnTo>
                  <a:lnTo>
                    <a:pt x="2301964" y="304012"/>
                  </a:lnTo>
                  <a:lnTo>
                    <a:pt x="2287879" y="258699"/>
                  </a:lnTo>
                  <a:lnTo>
                    <a:pt x="2270163" y="216916"/>
                  </a:lnTo>
                  <a:lnTo>
                    <a:pt x="2248979" y="178727"/>
                  </a:lnTo>
                  <a:lnTo>
                    <a:pt x="2224506" y="144233"/>
                  </a:lnTo>
                  <a:lnTo>
                    <a:pt x="2196922" y="113512"/>
                  </a:lnTo>
                  <a:lnTo>
                    <a:pt x="2166391" y="86614"/>
                  </a:lnTo>
                  <a:lnTo>
                    <a:pt x="2133079" y="63652"/>
                  </a:lnTo>
                  <a:lnTo>
                    <a:pt x="2097176" y="44678"/>
                  </a:lnTo>
                  <a:lnTo>
                    <a:pt x="2058847" y="29794"/>
                  </a:lnTo>
                  <a:lnTo>
                    <a:pt x="2018258" y="19062"/>
                  </a:lnTo>
                  <a:lnTo>
                    <a:pt x="1975599" y="12560"/>
                  </a:lnTo>
                  <a:lnTo>
                    <a:pt x="1931035" y="10375"/>
                  </a:lnTo>
                  <a:lnTo>
                    <a:pt x="1886432" y="12560"/>
                  </a:lnTo>
                  <a:lnTo>
                    <a:pt x="1843747" y="19062"/>
                  </a:lnTo>
                  <a:lnTo>
                    <a:pt x="1803146" y="29794"/>
                  </a:lnTo>
                  <a:lnTo>
                    <a:pt x="1764804" y="44678"/>
                  </a:lnTo>
                  <a:lnTo>
                    <a:pt x="1728889" y="63652"/>
                  </a:lnTo>
                  <a:lnTo>
                    <a:pt x="1695577" y="86614"/>
                  </a:lnTo>
                  <a:lnTo>
                    <a:pt x="1665033" y="113512"/>
                  </a:lnTo>
                  <a:lnTo>
                    <a:pt x="1637436" y="144233"/>
                  </a:lnTo>
                  <a:lnTo>
                    <a:pt x="1612950" y="178727"/>
                  </a:lnTo>
                  <a:lnTo>
                    <a:pt x="1591767" y="216916"/>
                  </a:lnTo>
                  <a:lnTo>
                    <a:pt x="1574050" y="258699"/>
                  </a:lnTo>
                  <a:lnTo>
                    <a:pt x="1559966" y="304012"/>
                  </a:lnTo>
                  <a:lnTo>
                    <a:pt x="1549692" y="352780"/>
                  </a:lnTo>
                  <a:lnTo>
                    <a:pt x="1543405" y="404914"/>
                  </a:lnTo>
                  <a:lnTo>
                    <a:pt x="1541272" y="463638"/>
                  </a:lnTo>
                  <a:lnTo>
                    <a:pt x="1541399" y="465162"/>
                  </a:lnTo>
                  <a:lnTo>
                    <a:pt x="1832610" y="465162"/>
                  </a:lnTo>
                  <a:lnTo>
                    <a:pt x="1832610" y="460336"/>
                  </a:lnTo>
                  <a:lnTo>
                    <a:pt x="1835962" y="386588"/>
                  </a:lnTo>
                  <a:lnTo>
                    <a:pt x="1845538" y="330136"/>
                  </a:lnTo>
                  <a:lnTo>
                    <a:pt x="1860575" y="289255"/>
                  </a:lnTo>
                  <a:lnTo>
                    <a:pt x="1904072" y="247256"/>
                  </a:lnTo>
                  <a:lnTo>
                    <a:pt x="1931035" y="242658"/>
                  </a:lnTo>
                  <a:lnTo>
                    <a:pt x="1957933" y="247256"/>
                  </a:lnTo>
                  <a:lnTo>
                    <a:pt x="2001367" y="289255"/>
                  </a:lnTo>
                  <a:lnTo>
                    <a:pt x="2016404" y="330136"/>
                  </a:lnTo>
                  <a:lnTo>
                    <a:pt x="2025967" y="386588"/>
                  </a:lnTo>
                  <a:lnTo>
                    <a:pt x="2029333" y="460336"/>
                  </a:lnTo>
                  <a:lnTo>
                    <a:pt x="2029333" y="465162"/>
                  </a:lnTo>
                  <a:lnTo>
                    <a:pt x="2320544" y="465162"/>
                  </a:lnTo>
                  <a:lnTo>
                    <a:pt x="2320671" y="460336"/>
                  </a:lnTo>
                  <a:close/>
                </a:path>
              </a:pathLst>
            </a:custGeom>
            <a:solidFill>
              <a:srgbClr val="2CA3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754"/>
                <a:buFont typeface="Calibri"/>
                <a:buNone/>
                <a:tabLst/>
                <a:defRPr/>
              </a:pPr>
              <a:endParaRPr kumimoji="0" sz="175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2"/>
            <p:cNvSpPr/>
            <p:nvPr/>
          </p:nvSpPr>
          <p:spPr>
            <a:xfrm>
              <a:off x="4677308" y="2463774"/>
              <a:ext cx="2173605" cy="445134"/>
            </a:xfrm>
            <a:custGeom>
              <a:avLst/>
              <a:gdLst/>
              <a:ahLst/>
              <a:cxnLst/>
              <a:rect l="l" t="t" r="r" b="b"/>
              <a:pathLst>
                <a:path w="2173604" h="445135" extrusionOk="0">
                  <a:moveTo>
                    <a:pt x="290195" y="12"/>
                  </a:moveTo>
                  <a:lnTo>
                    <a:pt x="0" y="12"/>
                  </a:lnTo>
                  <a:lnTo>
                    <a:pt x="0" y="425335"/>
                  </a:lnTo>
                  <a:lnTo>
                    <a:pt x="290195" y="425335"/>
                  </a:lnTo>
                  <a:lnTo>
                    <a:pt x="290195" y="12"/>
                  </a:lnTo>
                  <a:close/>
                </a:path>
                <a:path w="2173604" h="445135" extrusionOk="0">
                  <a:moveTo>
                    <a:pt x="1248791" y="0"/>
                  </a:moveTo>
                  <a:lnTo>
                    <a:pt x="957580" y="0"/>
                  </a:lnTo>
                  <a:lnTo>
                    <a:pt x="953922" y="72034"/>
                  </a:lnTo>
                  <a:lnTo>
                    <a:pt x="944194" y="127177"/>
                  </a:lnTo>
                  <a:lnTo>
                    <a:pt x="929144" y="167132"/>
                  </a:lnTo>
                  <a:lnTo>
                    <a:pt x="909485" y="193586"/>
                  </a:lnTo>
                  <a:lnTo>
                    <a:pt x="885952" y="208229"/>
                  </a:lnTo>
                  <a:lnTo>
                    <a:pt x="859282" y="212725"/>
                  </a:lnTo>
                  <a:lnTo>
                    <a:pt x="832548" y="208229"/>
                  </a:lnTo>
                  <a:lnTo>
                    <a:pt x="789305" y="167132"/>
                  </a:lnTo>
                  <a:lnTo>
                    <a:pt x="774230" y="127177"/>
                  </a:lnTo>
                  <a:lnTo>
                    <a:pt x="764501" y="72034"/>
                  </a:lnTo>
                  <a:lnTo>
                    <a:pt x="760857" y="0"/>
                  </a:lnTo>
                  <a:lnTo>
                    <a:pt x="469646" y="0"/>
                  </a:lnTo>
                  <a:lnTo>
                    <a:pt x="472097" y="54838"/>
                  </a:lnTo>
                  <a:lnTo>
                    <a:pt x="478650" y="106413"/>
                  </a:lnTo>
                  <a:lnTo>
                    <a:pt x="489127" y="154647"/>
                  </a:lnTo>
                  <a:lnTo>
                    <a:pt x="503364" y="199466"/>
                  </a:lnTo>
                  <a:lnTo>
                    <a:pt x="521182" y="240792"/>
                  </a:lnTo>
                  <a:lnTo>
                    <a:pt x="542417" y="278561"/>
                  </a:lnTo>
                  <a:lnTo>
                    <a:pt x="566902" y="312674"/>
                  </a:lnTo>
                  <a:lnTo>
                    <a:pt x="594461" y="343052"/>
                  </a:lnTo>
                  <a:lnTo>
                    <a:pt x="624928" y="369646"/>
                  </a:lnTo>
                  <a:lnTo>
                    <a:pt x="658126" y="392353"/>
                  </a:lnTo>
                  <a:lnTo>
                    <a:pt x="693902" y="411099"/>
                  </a:lnTo>
                  <a:lnTo>
                    <a:pt x="732066" y="425818"/>
                  </a:lnTo>
                  <a:lnTo>
                    <a:pt x="772464" y="436435"/>
                  </a:lnTo>
                  <a:lnTo>
                    <a:pt x="814920" y="442861"/>
                  </a:lnTo>
                  <a:lnTo>
                    <a:pt x="859282" y="445008"/>
                  </a:lnTo>
                  <a:lnTo>
                    <a:pt x="903605" y="442861"/>
                  </a:lnTo>
                  <a:lnTo>
                    <a:pt x="946035" y="436435"/>
                  </a:lnTo>
                  <a:lnTo>
                    <a:pt x="986421" y="425818"/>
                  </a:lnTo>
                  <a:lnTo>
                    <a:pt x="1024572" y="411099"/>
                  </a:lnTo>
                  <a:lnTo>
                    <a:pt x="1060335" y="392353"/>
                  </a:lnTo>
                  <a:lnTo>
                    <a:pt x="1093533" y="369646"/>
                  </a:lnTo>
                  <a:lnTo>
                    <a:pt x="1123988" y="343052"/>
                  </a:lnTo>
                  <a:lnTo>
                    <a:pt x="1151534" y="312674"/>
                  </a:lnTo>
                  <a:lnTo>
                    <a:pt x="1176020" y="278561"/>
                  </a:lnTo>
                  <a:lnTo>
                    <a:pt x="1197241" y="240792"/>
                  </a:lnTo>
                  <a:lnTo>
                    <a:pt x="1215059" y="199466"/>
                  </a:lnTo>
                  <a:lnTo>
                    <a:pt x="1229296" y="154647"/>
                  </a:lnTo>
                  <a:lnTo>
                    <a:pt x="1239774" y="106413"/>
                  </a:lnTo>
                  <a:lnTo>
                    <a:pt x="1246327" y="54838"/>
                  </a:lnTo>
                  <a:lnTo>
                    <a:pt x="1248791" y="0"/>
                  </a:lnTo>
                  <a:close/>
                </a:path>
                <a:path w="2173604" h="445135" extrusionOk="0">
                  <a:moveTo>
                    <a:pt x="2173109" y="0"/>
                  </a:moveTo>
                  <a:lnTo>
                    <a:pt x="1881898" y="0"/>
                  </a:lnTo>
                  <a:lnTo>
                    <a:pt x="1878241" y="72034"/>
                  </a:lnTo>
                  <a:lnTo>
                    <a:pt x="1868512" y="127177"/>
                  </a:lnTo>
                  <a:lnTo>
                    <a:pt x="1853463" y="167132"/>
                  </a:lnTo>
                  <a:lnTo>
                    <a:pt x="1833803" y="193586"/>
                  </a:lnTo>
                  <a:lnTo>
                    <a:pt x="1810270" y="208229"/>
                  </a:lnTo>
                  <a:lnTo>
                    <a:pt x="1783600" y="212725"/>
                  </a:lnTo>
                  <a:lnTo>
                    <a:pt x="1756867" y="208229"/>
                  </a:lnTo>
                  <a:lnTo>
                    <a:pt x="1713623" y="167132"/>
                  </a:lnTo>
                  <a:lnTo>
                    <a:pt x="1698548" y="127177"/>
                  </a:lnTo>
                  <a:lnTo>
                    <a:pt x="1688820" y="72034"/>
                  </a:lnTo>
                  <a:lnTo>
                    <a:pt x="1685175" y="0"/>
                  </a:lnTo>
                  <a:lnTo>
                    <a:pt x="1393964" y="0"/>
                  </a:lnTo>
                  <a:lnTo>
                    <a:pt x="1396415" y="54838"/>
                  </a:lnTo>
                  <a:lnTo>
                    <a:pt x="1402969" y="106413"/>
                  </a:lnTo>
                  <a:lnTo>
                    <a:pt x="1413446" y="154647"/>
                  </a:lnTo>
                  <a:lnTo>
                    <a:pt x="1427683" y="199466"/>
                  </a:lnTo>
                  <a:lnTo>
                    <a:pt x="1445501" y="240792"/>
                  </a:lnTo>
                  <a:lnTo>
                    <a:pt x="1466735" y="278561"/>
                  </a:lnTo>
                  <a:lnTo>
                    <a:pt x="1491221" y="312674"/>
                  </a:lnTo>
                  <a:lnTo>
                    <a:pt x="1518780" y="343052"/>
                  </a:lnTo>
                  <a:lnTo>
                    <a:pt x="1549247" y="369646"/>
                  </a:lnTo>
                  <a:lnTo>
                    <a:pt x="1582445" y="392353"/>
                  </a:lnTo>
                  <a:lnTo>
                    <a:pt x="1618221" y="411099"/>
                  </a:lnTo>
                  <a:lnTo>
                    <a:pt x="1656384" y="425818"/>
                  </a:lnTo>
                  <a:lnTo>
                    <a:pt x="1696783" y="436435"/>
                  </a:lnTo>
                  <a:lnTo>
                    <a:pt x="1739239" y="442861"/>
                  </a:lnTo>
                  <a:lnTo>
                    <a:pt x="1783600" y="445008"/>
                  </a:lnTo>
                  <a:lnTo>
                    <a:pt x="1827923" y="442861"/>
                  </a:lnTo>
                  <a:lnTo>
                    <a:pt x="1870354" y="436435"/>
                  </a:lnTo>
                  <a:lnTo>
                    <a:pt x="1910740" y="425818"/>
                  </a:lnTo>
                  <a:lnTo>
                    <a:pt x="1948891" y="411099"/>
                  </a:lnTo>
                  <a:lnTo>
                    <a:pt x="1984654" y="392353"/>
                  </a:lnTo>
                  <a:lnTo>
                    <a:pt x="2017852" y="369646"/>
                  </a:lnTo>
                  <a:lnTo>
                    <a:pt x="2048306" y="343052"/>
                  </a:lnTo>
                  <a:lnTo>
                    <a:pt x="2075853" y="312674"/>
                  </a:lnTo>
                  <a:lnTo>
                    <a:pt x="2100338" y="278561"/>
                  </a:lnTo>
                  <a:lnTo>
                    <a:pt x="2121560" y="240792"/>
                  </a:lnTo>
                  <a:lnTo>
                    <a:pt x="2139378" y="199466"/>
                  </a:lnTo>
                  <a:lnTo>
                    <a:pt x="2153615" y="154647"/>
                  </a:lnTo>
                  <a:lnTo>
                    <a:pt x="2164092" y="106413"/>
                  </a:lnTo>
                  <a:lnTo>
                    <a:pt x="2170646" y="54838"/>
                  </a:lnTo>
                  <a:lnTo>
                    <a:pt x="2173109" y="0"/>
                  </a:lnTo>
                  <a:close/>
                </a:path>
              </a:pathLst>
            </a:custGeom>
            <a:solidFill>
              <a:srgbClr val="9FE34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754"/>
                <a:buFont typeface="Calibri"/>
                <a:buNone/>
                <a:tabLst/>
                <a:defRPr/>
              </a:pPr>
              <a:endParaRPr kumimoji="0" sz="175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9" name="Google Shape;1769;p2"/>
          <p:cNvSpPr txBox="1"/>
          <p:nvPr/>
        </p:nvSpPr>
        <p:spPr>
          <a:xfrm>
            <a:off x="59043" y="2591395"/>
            <a:ext cx="11880500" cy="1228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3150" rIns="0" bIns="0" anchor="t" anchorCtr="0">
            <a:spAutoFit/>
          </a:bodyPr>
          <a:lstStyle/>
          <a:p>
            <a:pPr marL="4544208" marR="4164957" lvl="0" indent="0" algn="l" defTabSz="914400" rtl="0" eaLnBrk="1" fontAlgn="auto" latinLnBrk="0" hangingPunct="1">
              <a:lnSpc>
                <a:spcPct val="1165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4"/>
              <a:buFont typeface="Arial"/>
              <a:buNone/>
              <a:tabLst/>
              <a:defRPr/>
            </a:pPr>
            <a:r>
              <a:rPr kumimoji="0" lang="es-PE" sz="175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hacemos posible el  </a:t>
            </a:r>
            <a:r>
              <a:rPr kumimoji="0" lang="es-PE" sz="1949" b="1" i="0" u="none" strike="noStrike" kern="1200" cap="none" spc="0" normalizeH="0" baseline="0" noProof="0" dirty="0">
                <a:ln>
                  <a:noFill/>
                </a:ln>
                <a:solidFill>
                  <a:srgbClr val="9FE3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desarrollo de los lugares  </a:t>
            </a:r>
            <a:r>
              <a:rPr kumimoji="0" lang="es-PE" sz="175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 los que estamos.</a:t>
            </a:r>
            <a:endParaRPr kumimoji="0" sz="175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0" name="Google Shape;1770;p2"/>
          <p:cNvSpPr/>
          <p:nvPr/>
        </p:nvSpPr>
        <p:spPr>
          <a:xfrm>
            <a:off x="4442274" y="5238549"/>
            <a:ext cx="2997472" cy="188233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754"/>
              <a:buFont typeface="Calibri"/>
              <a:buNone/>
              <a:tabLst/>
              <a:defRPr/>
            </a:pPr>
            <a:endParaRPr kumimoji="0" sz="17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FFA47BE-2F31-4816-9E74-B7ED9725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359" y="949031"/>
            <a:ext cx="7828774" cy="1259946"/>
          </a:xfrm>
        </p:spPr>
        <p:txBody>
          <a:bodyPr>
            <a:normAutofit fontScale="90000"/>
          </a:bodyPr>
          <a:lstStyle/>
          <a:p>
            <a:pPr algn="r"/>
            <a:r>
              <a:rPr lang="en-US" sz="41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Presentation Ferreycorp</a:t>
            </a:r>
            <a:r>
              <a:rPr lang="es-ES_tradnl" sz="41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41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200" b="1" dirty="0" err="1" smtClean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es-ES_tradnl" sz="2200" b="1" dirty="0" smtClean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r>
              <a:rPr lang="es-ES_tradnl" sz="54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54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PE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BC20654-4668-41CF-B6D0-1A483949CF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29804" r="17662" b="25529"/>
          <a:stretch/>
        </p:blipFill>
        <p:spPr>
          <a:xfrm>
            <a:off x="3338539" y="2130768"/>
            <a:ext cx="5202184" cy="179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C:\Users\rparedes\Pictures\F_casc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7" y="2788498"/>
            <a:ext cx="5171930" cy="35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7"/>
          <p:cNvSpPr txBox="1"/>
          <p:nvPr/>
        </p:nvSpPr>
        <p:spPr>
          <a:xfrm>
            <a:off x="7141621" y="2051539"/>
            <a:ext cx="3692414" cy="627718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Long-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term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alliances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Access to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Xcellence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37"/>
          <p:cNvSpPr txBox="1"/>
          <p:nvPr/>
        </p:nvSpPr>
        <p:spPr>
          <a:xfrm>
            <a:off x="7112817" y="2870357"/>
            <a:ext cx="3721213" cy="604322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coverage</a:t>
            </a: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37"/>
          <p:cNvSpPr txBox="1"/>
          <p:nvPr/>
        </p:nvSpPr>
        <p:spPr>
          <a:xfrm>
            <a:off x="7141616" y="3670809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Unmatched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supply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chain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37"/>
          <p:cNvSpPr txBox="1"/>
          <p:nvPr/>
        </p:nvSpPr>
        <p:spPr>
          <a:xfrm>
            <a:off x="7141617" y="4382284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Excellence in after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experienced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technicians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accumulated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data </a:t>
            </a:r>
          </a:p>
        </p:txBody>
      </p:sp>
      <p:sp>
        <p:nvSpPr>
          <p:cNvPr id="18" name="TextBox 37"/>
          <p:cNvSpPr txBox="1"/>
          <p:nvPr/>
        </p:nvSpPr>
        <p:spPr>
          <a:xfrm>
            <a:off x="7141618" y="5094361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Financial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strength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funding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sources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37"/>
          <p:cNvSpPr txBox="1"/>
          <p:nvPr/>
        </p:nvSpPr>
        <p:spPr>
          <a:xfrm>
            <a:off x="7141620" y="5814058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Innovation and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</a:t>
            </a: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37"/>
          <p:cNvSpPr txBox="1"/>
          <p:nvPr/>
        </p:nvSpPr>
        <p:spPr>
          <a:xfrm>
            <a:off x="7170420" y="6514900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0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Ethics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compliance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Corporate Governance and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Sustainability</a:t>
            </a: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64305" y="856210"/>
            <a:ext cx="7380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es-MX" sz="2800" b="1" dirty="0" err="1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  <a:r>
              <a:rPr lang="es-MX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es-MX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es-MX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es-PE" sz="2800" b="1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91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17 Gráfico">
            <a:extLst>
              <a:ext uri="{FF2B5EF4-FFF2-40B4-BE49-F238E27FC236}">
                <a16:creationId xmlns:a16="http://schemas.microsoft.com/office/drawing/2014/main" id="{67B1385C-A528-459B-A283-0F04F46B95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9713587"/>
              </p:ext>
            </p:extLst>
          </p:nvPr>
        </p:nvGraphicFramePr>
        <p:xfrm>
          <a:off x="430292" y="4625457"/>
          <a:ext cx="6188323" cy="2934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17 Gráfico">
            <a:extLst>
              <a:ext uri="{FF2B5EF4-FFF2-40B4-BE49-F238E27FC236}">
                <a16:creationId xmlns:a16="http://schemas.microsoft.com/office/drawing/2014/main" id="{749DC2EE-C2D1-40F6-A830-37733C2E84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6586107"/>
              </p:ext>
            </p:extLst>
          </p:nvPr>
        </p:nvGraphicFramePr>
        <p:xfrm>
          <a:off x="5922653" y="1842440"/>
          <a:ext cx="5439948" cy="2792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17 Gráfico">
            <a:extLst>
              <a:ext uri="{FF2B5EF4-FFF2-40B4-BE49-F238E27FC236}">
                <a16:creationId xmlns:a16="http://schemas.microsoft.com/office/drawing/2014/main" id="{AA75D600-DB2B-41F9-B627-CDE48B56B5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7317543"/>
              </p:ext>
            </p:extLst>
          </p:nvPr>
        </p:nvGraphicFramePr>
        <p:xfrm>
          <a:off x="700117" y="1996981"/>
          <a:ext cx="5674911" cy="277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4" name="8 CuadroTexto">
            <a:extLst>
              <a:ext uri="{FF2B5EF4-FFF2-40B4-BE49-F238E27FC236}">
                <a16:creationId xmlns:a16="http://schemas.microsoft.com/office/drawing/2014/main" id="{FF3995A4-1BA4-4C8F-9667-8A1D0B57DE72}"/>
              </a:ext>
            </a:extLst>
          </p:cNvPr>
          <p:cNvSpPr txBox="1"/>
          <p:nvPr/>
        </p:nvSpPr>
        <p:spPr>
          <a:xfrm>
            <a:off x="4645547" y="4151609"/>
            <a:ext cx="1624590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795" dirty="0" smtClean="0">
                <a:solidFill>
                  <a:prstClr val="black"/>
                </a:solidFill>
                <a:latin typeface="AvantGardeExtLitITCTT"/>
              </a:rPr>
              <a:t>In Units </a:t>
            </a: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</a:t>
            </a: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12 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mo, </a:t>
            </a:r>
            <a:r>
              <a:rPr lang="es-PE" sz="795" noProof="0" dirty="0" smtClean="0">
                <a:solidFill>
                  <a:prstClr val="black"/>
                </a:solidFill>
                <a:latin typeface="AvantGardeExtLitITCTT"/>
              </a:rPr>
              <a:t>Dec</a:t>
            </a:r>
            <a:r>
              <a:rPr lang="es-PE" sz="795" dirty="0" smtClean="0">
                <a:solidFill>
                  <a:prstClr val="black"/>
                </a:solidFill>
                <a:latin typeface="AvantGardeExtLitITCTT"/>
              </a:rPr>
              <a:t> 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  <a:endParaRPr kumimoji="0" lang="es-PE" sz="7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115" name="8 CuadroTexto">
            <a:extLst>
              <a:ext uri="{FF2B5EF4-FFF2-40B4-BE49-F238E27FC236}">
                <a16:creationId xmlns:a16="http://schemas.microsoft.com/office/drawing/2014/main" id="{F2D015FC-B284-421E-AD1F-A50A47E31E0D}"/>
              </a:ext>
            </a:extLst>
          </p:cNvPr>
          <p:cNvSpPr txBox="1"/>
          <p:nvPr/>
        </p:nvSpPr>
        <p:spPr>
          <a:xfrm>
            <a:off x="4593779" y="7001581"/>
            <a:ext cx="1887651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FOB </a:t>
            </a: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mo, </a:t>
            </a:r>
            <a:r>
              <a:rPr lang="es-PE" sz="795" dirty="0" smtClean="0">
                <a:solidFill>
                  <a:prstClr val="black"/>
                </a:solidFill>
                <a:latin typeface="AvantGardeExtLitITCTT"/>
              </a:rPr>
              <a:t>Dec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2022</a:t>
            </a:r>
            <a:endParaRPr kumimoji="0" lang="es-PE" sz="7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116" name="8 CuadroTexto">
            <a:extLst>
              <a:ext uri="{FF2B5EF4-FFF2-40B4-BE49-F238E27FC236}">
                <a16:creationId xmlns:a16="http://schemas.microsoft.com/office/drawing/2014/main" id="{03431421-0DFF-431C-AEBA-7738244152ED}"/>
              </a:ext>
            </a:extLst>
          </p:cNvPr>
          <p:cNvSpPr txBox="1"/>
          <p:nvPr/>
        </p:nvSpPr>
        <p:spPr>
          <a:xfrm>
            <a:off x="10353839" y="7001581"/>
            <a:ext cx="1776334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FOB </a:t>
            </a: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mo, 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Dec 2022</a:t>
            </a:r>
            <a:endParaRPr kumimoji="0" lang="es-PE" sz="7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117" name="8 CuadroTexto">
            <a:extLst>
              <a:ext uri="{FF2B5EF4-FFF2-40B4-BE49-F238E27FC236}">
                <a16:creationId xmlns:a16="http://schemas.microsoft.com/office/drawing/2014/main" id="{0DAAB85E-2659-4EF4-8299-7C8BB109DC4A}"/>
              </a:ext>
            </a:extLst>
          </p:cNvPr>
          <p:cNvSpPr txBox="1"/>
          <p:nvPr/>
        </p:nvSpPr>
        <p:spPr>
          <a:xfrm>
            <a:off x="10205010" y="4165699"/>
            <a:ext cx="1469516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FOB </a:t>
            </a: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mo, </a:t>
            </a:r>
            <a:r>
              <a:rPr lang="es-PE" sz="795" dirty="0" smtClean="0">
                <a:solidFill>
                  <a:prstClr val="black"/>
                </a:solidFill>
                <a:latin typeface="AvantGardeExtLitITCTT"/>
              </a:rPr>
              <a:t>Dec 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  <a:endParaRPr kumimoji="0" lang="es-PE" sz="7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1F476FA4-CEF3-43EB-B86C-49DD0D9C53CF}"/>
              </a:ext>
            </a:extLst>
          </p:cNvPr>
          <p:cNvSpPr txBox="1"/>
          <p:nvPr/>
        </p:nvSpPr>
        <p:spPr>
          <a:xfrm>
            <a:off x="1617892" y="1701839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</a:t>
            </a:r>
            <a:r>
              <a:rPr kumimoji="0" lang="es-MX" sz="1591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pit</a:t>
            </a:r>
            <a:r>
              <a:rPr kumimoji="0" lang="es-MX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591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mining</a:t>
            </a:r>
            <a:endParaRPr kumimoji="0" lang="es-MX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B8DF742F-706C-401F-A490-F60119B61F7A}"/>
              </a:ext>
            </a:extLst>
          </p:cNvPr>
          <p:cNvSpPr txBox="1"/>
          <p:nvPr/>
        </p:nvSpPr>
        <p:spPr>
          <a:xfrm>
            <a:off x="1617892" y="4518354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91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Underground</a:t>
            </a:r>
            <a:r>
              <a:rPr kumimoji="0" lang="es-PE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mining</a:t>
            </a:r>
            <a:endParaRPr kumimoji="0" lang="es-PE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6B786FA9-EF58-4A57-A647-6196FA3A1114}"/>
              </a:ext>
            </a:extLst>
          </p:cNvPr>
          <p:cNvSpPr txBox="1"/>
          <p:nvPr/>
        </p:nvSpPr>
        <p:spPr>
          <a:xfrm>
            <a:off x="6755071" y="4518354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</a:t>
            </a:r>
            <a:r>
              <a:rPr kumimoji="0" lang="es-MX" sz="1591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</a:t>
            </a:r>
            <a:endParaRPr kumimoji="0" lang="es-MX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FF552007-181E-4449-B39B-5BFFCF6DDAD4}"/>
              </a:ext>
            </a:extLst>
          </p:cNvPr>
          <p:cNvSpPr txBox="1"/>
          <p:nvPr/>
        </p:nvSpPr>
        <p:spPr>
          <a:xfrm>
            <a:off x="6595339" y="1686599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Heavy </a:t>
            </a:r>
            <a:r>
              <a:rPr kumimoji="0" lang="es-MX" sz="1591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</a:t>
            </a:r>
            <a:endParaRPr kumimoji="0" lang="es-MX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2">
            <a:extLst>
              <a:ext uri="{FF2B5EF4-FFF2-40B4-BE49-F238E27FC236}">
                <a16:creationId xmlns:a16="http://schemas.microsoft.com/office/drawing/2014/main" id="{668768A8-91A1-4F12-AF93-D17E6EFCB755}"/>
              </a:ext>
            </a:extLst>
          </p:cNvPr>
          <p:cNvSpPr txBox="1"/>
          <p:nvPr/>
        </p:nvSpPr>
        <p:spPr>
          <a:xfrm>
            <a:off x="188314" y="634672"/>
            <a:ext cx="8289914" cy="965534"/>
          </a:xfrm>
          <a:prstGeom prst="rect">
            <a:avLst/>
          </a:prstGeom>
          <a:noFill/>
        </p:spPr>
        <p:txBody>
          <a:bodyPr wrap="square" lIns="102781" tIns="51378" rIns="102781" bIns="51378" rtlCol="0">
            <a:spAutoFit/>
          </a:bodyPr>
          <a:lstStyle/>
          <a:p>
            <a:pPr marL="0" marR="0" lvl="0" indent="0" algn="l" defTabSz="685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a strong market share in order to </a:t>
            </a:r>
          </a:p>
          <a:p>
            <a:pPr marL="0" marR="0" lvl="0" indent="0" algn="l" defTabSz="685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take all the market opportunities</a:t>
            </a:r>
          </a:p>
        </p:txBody>
      </p:sp>
      <p:graphicFrame>
        <p:nvGraphicFramePr>
          <p:cNvPr id="22" name="17 Gráfico">
            <a:extLst>
              <a:ext uri="{FF2B5EF4-FFF2-40B4-BE49-F238E27FC236}">
                <a16:creationId xmlns:a16="http://schemas.microsoft.com/office/drawing/2014/main" id="{10B5B975-5A7D-4EDC-8AB2-5C3F98E46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3488802"/>
              </p:ext>
            </p:extLst>
          </p:nvPr>
        </p:nvGraphicFramePr>
        <p:xfrm>
          <a:off x="6736748" y="4962058"/>
          <a:ext cx="3633704" cy="2688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796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C3E85C79-389D-7546-8948-4E9AA400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5C742-EB91-E746-BE09-15ED72C2F64C}" type="slidenum">
              <a:rPr kumimoji="0" lang="es-ES_tradnl" sz="116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_tradnl" sz="116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A4BFBB-41C4-4683-855F-29DD8AC16B36}"/>
              </a:ext>
            </a:extLst>
          </p:cNvPr>
          <p:cNvSpPr txBox="1"/>
          <p:nvPr/>
        </p:nvSpPr>
        <p:spPr>
          <a:xfrm>
            <a:off x="419193" y="621593"/>
            <a:ext cx="770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by current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Mining customers: 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 of sales</a:t>
            </a:r>
          </a:p>
        </p:txBody>
      </p:sp>
      <p:sp>
        <p:nvSpPr>
          <p:cNvPr id="7" name="Marcador de número de diapositiva 2">
            <a:extLst>
              <a:ext uri="{FF2B5EF4-FFF2-40B4-BE49-F238E27FC236}">
                <a16:creationId xmlns:a16="http://schemas.microsoft.com/office/drawing/2014/main" id="{B9628801-A772-4C30-82C2-23E8612B3531}"/>
              </a:ext>
            </a:extLst>
          </p:cNvPr>
          <p:cNvSpPr txBox="1">
            <a:spLocks/>
          </p:cNvSpPr>
          <p:nvPr/>
        </p:nvSpPr>
        <p:spPr>
          <a:xfrm>
            <a:off x="11581868" y="7161092"/>
            <a:ext cx="438554" cy="355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840654" rtl="0" eaLnBrk="1" latinLnBrk="0" hangingPunct="1">
              <a:defRPr sz="116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0338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654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978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316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1628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1970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2271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2613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pt-BR" sz="1559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12</a:t>
            </a:fld>
            <a:endParaRPr kumimoji="0" lang="pt-BR" sz="155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0BAA9A16-5AB8-48D8-B018-FBF1D8ED7794}"/>
              </a:ext>
            </a:extLst>
          </p:cNvPr>
          <p:cNvGrpSpPr/>
          <p:nvPr/>
        </p:nvGrpSpPr>
        <p:grpSpPr>
          <a:xfrm>
            <a:off x="145638" y="1752343"/>
            <a:ext cx="5240583" cy="5764508"/>
            <a:chOff x="351742" y="1842208"/>
            <a:chExt cx="4759568" cy="5332811"/>
          </a:xfrm>
        </p:grpSpPr>
        <p:graphicFrame>
          <p:nvGraphicFramePr>
            <p:cNvPr id="9" name="6 Objeto">
              <a:extLst>
                <a:ext uri="{FF2B5EF4-FFF2-40B4-BE49-F238E27FC236}">
                  <a16:creationId xmlns:a16="http://schemas.microsoft.com/office/drawing/2014/main" id="{20B8C1FA-1D72-4AD5-BFE5-CD814862D99A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51742" y="1842208"/>
            <a:ext cx="4749211" cy="53328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46" r:id="rId4" imgW="5447619" imgH="6144483" progId="">
                    <p:embed/>
                  </p:oleObj>
                </mc:Choice>
                <mc:Fallback>
                  <p:oleObj r:id="rId4" imgW="5447619" imgH="6144483" progId="">
                    <p:embed/>
                    <p:pic>
                      <p:nvPicPr>
                        <p:cNvPr id="9" name="6 Objeto">
                          <a:extLst>
                            <a:ext uri="{FF2B5EF4-FFF2-40B4-BE49-F238E27FC236}">
                              <a16:creationId xmlns:a16="http://schemas.microsoft.com/office/drawing/2014/main" id="{20B8C1FA-1D72-4AD5-BFE5-CD814862D99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6">
                                  <a14:imgEffect>
                                    <a14:colorTemperature colorTemp="1500"/>
                                  </a14:imgEffect>
                                  <a14:imgEffect>
                                    <a14:saturation sat="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742" y="1842208"/>
                          <a:ext cx="4749211" cy="53328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8 Elipse">
              <a:extLst>
                <a:ext uri="{FF2B5EF4-FFF2-40B4-BE49-F238E27FC236}">
                  <a16:creationId xmlns:a16="http://schemas.microsoft.com/office/drawing/2014/main" id="{AD64AF2F-330B-49A8-B916-FAF16936AF8C}"/>
                </a:ext>
              </a:extLst>
            </p:cNvPr>
            <p:cNvSpPr/>
            <p:nvPr/>
          </p:nvSpPr>
          <p:spPr>
            <a:xfrm>
              <a:off x="2012462" y="4797088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11 CuadroTexto">
              <a:extLst>
                <a:ext uri="{FF2B5EF4-FFF2-40B4-BE49-F238E27FC236}">
                  <a16:creationId xmlns:a16="http://schemas.microsoft.com/office/drawing/2014/main" id="{FA974CD9-9F58-40BA-9F2A-B4F9EAF4E82D}"/>
                </a:ext>
              </a:extLst>
            </p:cNvPr>
            <p:cNvSpPr txBox="1"/>
            <p:nvPr/>
          </p:nvSpPr>
          <p:spPr>
            <a:xfrm>
              <a:off x="1596768" y="3512738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Yanacocha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15 CuadroTexto">
              <a:extLst>
                <a:ext uri="{FF2B5EF4-FFF2-40B4-BE49-F238E27FC236}">
                  <a16:creationId xmlns:a16="http://schemas.microsoft.com/office/drawing/2014/main" id="{1061FDF7-D483-4DDD-9D53-8FB95160341D}"/>
                </a:ext>
              </a:extLst>
            </p:cNvPr>
            <p:cNvSpPr txBox="1"/>
            <p:nvPr/>
          </p:nvSpPr>
          <p:spPr>
            <a:xfrm>
              <a:off x="2639747" y="5224732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Las Bambas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16 CuadroTexto">
              <a:extLst>
                <a:ext uri="{FF2B5EF4-FFF2-40B4-BE49-F238E27FC236}">
                  <a16:creationId xmlns:a16="http://schemas.microsoft.com/office/drawing/2014/main" id="{0CBCD7D3-2139-4DA6-9E3A-134C66560C0F}"/>
                </a:ext>
              </a:extLst>
            </p:cNvPr>
            <p:cNvSpPr txBox="1"/>
            <p:nvPr/>
          </p:nvSpPr>
          <p:spPr>
            <a:xfrm>
              <a:off x="1378461" y="5736224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Shougang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17 CuadroTexto">
              <a:extLst>
                <a:ext uri="{FF2B5EF4-FFF2-40B4-BE49-F238E27FC236}">
                  <a16:creationId xmlns:a16="http://schemas.microsoft.com/office/drawing/2014/main" id="{5C06D703-8F8C-40AC-8C90-AE0914C32B44}"/>
                </a:ext>
              </a:extLst>
            </p:cNvPr>
            <p:cNvSpPr txBox="1"/>
            <p:nvPr/>
          </p:nvSpPr>
          <p:spPr>
            <a:xfrm>
              <a:off x="3296344" y="5449911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Constancia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18 CuadroTexto">
              <a:extLst>
                <a:ext uri="{FF2B5EF4-FFF2-40B4-BE49-F238E27FC236}">
                  <a16:creationId xmlns:a16="http://schemas.microsoft.com/office/drawing/2014/main" id="{E30DEC27-D9FF-42E1-AE92-CE406E99BB2E}"/>
                </a:ext>
              </a:extLst>
            </p:cNvPr>
            <p:cNvSpPr txBox="1"/>
            <p:nvPr/>
          </p:nvSpPr>
          <p:spPr>
            <a:xfrm>
              <a:off x="3604869" y="5748217"/>
              <a:ext cx="12028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Antapaccay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19 CuadroTexto">
              <a:extLst>
                <a:ext uri="{FF2B5EF4-FFF2-40B4-BE49-F238E27FC236}">
                  <a16:creationId xmlns:a16="http://schemas.microsoft.com/office/drawing/2014/main" id="{64BB8EA0-6CC6-4419-8DC8-A351933F9222}"/>
                </a:ext>
              </a:extLst>
            </p:cNvPr>
            <p:cNvSpPr txBox="1"/>
            <p:nvPr/>
          </p:nvSpPr>
          <p:spPr>
            <a:xfrm>
              <a:off x="1743947" y="6107193"/>
              <a:ext cx="13482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Cerro Verde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20 CuadroTexto">
              <a:extLst>
                <a:ext uri="{FF2B5EF4-FFF2-40B4-BE49-F238E27FC236}">
                  <a16:creationId xmlns:a16="http://schemas.microsoft.com/office/drawing/2014/main" id="{0A24064F-C032-431A-94DD-4199A914BE8B}"/>
                </a:ext>
              </a:extLst>
            </p:cNvPr>
            <p:cNvSpPr txBox="1"/>
            <p:nvPr/>
          </p:nvSpPr>
          <p:spPr>
            <a:xfrm>
              <a:off x="3852740" y="6149732"/>
              <a:ext cx="110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Cuajone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21 CuadroTexto">
              <a:extLst>
                <a:ext uri="{FF2B5EF4-FFF2-40B4-BE49-F238E27FC236}">
                  <a16:creationId xmlns:a16="http://schemas.microsoft.com/office/drawing/2014/main" id="{E53C2337-A7C9-4AFB-AE7A-D16C9642DC5B}"/>
                </a:ext>
              </a:extLst>
            </p:cNvPr>
            <p:cNvSpPr txBox="1"/>
            <p:nvPr/>
          </p:nvSpPr>
          <p:spPr>
            <a:xfrm>
              <a:off x="4009241" y="6524305"/>
              <a:ext cx="110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Toquepala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22 CuadroTexto">
              <a:extLst>
                <a:ext uri="{FF2B5EF4-FFF2-40B4-BE49-F238E27FC236}">
                  <a16:creationId xmlns:a16="http://schemas.microsoft.com/office/drawing/2014/main" id="{EC0060B2-DA4D-4795-AFA4-CBEAB15573BD}"/>
                </a:ext>
              </a:extLst>
            </p:cNvPr>
            <p:cNvSpPr txBox="1"/>
            <p:nvPr/>
          </p:nvSpPr>
          <p:spPr>
            <a:xfrm>
              <a:off x="964200" y="4836417"/>
              <a:ext cx="110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Toromocho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27 Elipse">
              <a:extLst>
                <a:ext uri="{FF2B5EF4-FFF2-40B4-BE49-F238E27FC236}">
                  <a16:creationId xmlns:a16="http://schemas.microsoft.com/office/drawing/2014/main" id="{20D38EF1-A3B8-4CE3-BDB3-E29987887229}"/>
                </a:ext>
              </a:extLst>
            </p:cNvPr>
            <p:cNvSpPr/>
            <p:nvPr/>
          </p:nvSpPr>
          <p:spPr>
            <a:xfrm>
              <a:off x="3062348" y="5528174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30 Elipse">
              <a:extLst>
                <a:ext uri="{FF2B5EF4-FFF2-40B4-BE49-F238E27FC236}">
                  <a16:creationId xmlns:a16="http://schemas.microsoft.com/office/drawing/2014/main" id="{58FD8650-EFB9-46AB-9DB6-FB2C057E6C49}"/>
                </a:ext>
              </a:extLst>
            </p:cNvPr>
            <p:cNvSpPr/>
            <p:nvPr/>
          </p:nvSpPr>
          <p:spPr>
            <a:xfrm>
              <a:off x="1364439" y="3526036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42 Elipse">
              <a:extLst>
                <a:ext uri="{FF2B5EF4-FFF2-40B4-BE49-F238E27FC236}">
                  <a16:creationId xmlns:a16="http://schemas.microsoft.com/office/drawing/2014/main" id="{0C88EC8A-A7F2-40BD-8F50-8F15806A2D1F}"/>
                </a:ext>
              </a:extLst>
            </p:cNvPr>
            <p:cNvSpPr/>
            <p:nvPr/>
          </p:nvSpPr>
          <p:spPr>
            <a:xfrm>
              <a:off x="2401297" y="5682021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45 Elipse">
              <a:extLst>
                <a:ext uri="{FF2B5EF4-FFF2-40B4-BE49-F238E27FC236}">
                  <a16:creationId xmlns:a16="http://schemas.microsoft.com/office/drawing/2014/main" id="{A977AB0E-4678-4A7B-BAD0-A5F3812C8C55}"/>
                </a:ext>
              </a:extLst>
            </p:cNvPr>
            <p:cNvSpPr/>
            <p:nvPr/>
          </p:nvSpPr>
          <p:spPr>
            <a:xfrm>
              <a:off x="3345927" y="5708889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48 Elipse">
              <a:extLst>
                <a:ext uri="{FF2B5EF4-FFF2-40B4-BE49-F238E27FC236}">
                  <a16:creationId xmlns:a16="http://schemas.microsoft.com/office/drawing/2014/main" id="{09A855D2-E555-4B3D-B4F1-2CA9F3F5854C}"/>
                </a:ext>
              </a:extLst>
            </p:cNvPr>
            <p:cNvSpPr/>
            <p:nvPr/>
          </p:nvSpPr>
          <p:spPr>
            <a:xfrm>
              <a:off x="2737668" y="5439127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51 Elipse">
              <a:extLst>
                <a:ext uri="{FF2B5EF4-FFF2-40B4-BE49-F238E27FC236}">
                  <a16:creationId xmlns:a16="http://schemas.microsoft.com/office/drawing/2014/main" id="{7F82A302-2BF5-4658-8769-91B6B8BB8D1D}"/>
                </a:ext>
              </a:extLst>
            </p:cNvPr>
            <p:cNvSpPr/>
            <p:nvPr/>
          </p:nvSpPr>
          <p:spPr>
            <a:xfrm>
              <a:off x="3662236" y="6515397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100 Elipse">
              <a:extLst>
                <a:ext uri="{FF2B5EF4-FFF2-40B4-BE49-F238E27FC236}">
                  <a16:creationId xmlns:a16="http://schemas.microsoft.com/office/drawing/2014/main" id="{94BAB2F3-0AD2-44CD-B8EB-248C0153D5EC}"/>
                </a:ext>
              </a:extLst>
            </p:cNvPr>
            <p:cNvSpPr/>
            <p:nvPr/>
          </p:nvSpPr>
          <p:spPr>
            <a:xfrm>
              <a:off x="3046825" y="6025215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71 CuadroTexto">
              <a:extLst>
                <a:ext uri="{FF2B5EF4-FFF2-40B4-BE49-F238E27FC236}">
                  <a16:creationId xmlns:a16="http://schemas.microsoft.com/office/drawing/2014/main" id="{086CB762-7392-417A-82C3-D855E497038F}"/>
                </a:ext>
              </a:extLst>
            </p:cNvPr>
            <p:cNvSpPr txBox="1"/>
            <p:nvPr/>
          </p:nvSpPr>
          <p:spPr>
            <a:xfrm>
              <a:off x="1215593" y="5374989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Mina Justa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63 Elipse">
              <a:extLst>
                <a:ext uri="{FF2B5EF4-FFF2-40B4-BE49-F238E27FC236}">
                  <a16:creationId xmlns:a16="http://schemas.microsoft.com/office/drawing/2014/main" id="{B5447E36-41E2-4E26-828F-531542E53295}"/>
                </a:ext>
              </a:extLst>
            </p:cNvPr>
            <p:cNvSpPr/>
            <p:nvPr/>
          </p:nvSpPr>
          <p:spPr>
            <a:xfrm>
              <a:off x="2248362" y="5359725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100 Elipse">
              <a:extLst>
                <a:ext uri="{FF2B5EF4-FFF2-40B4-BE49-F238E27FC236}">
                  <a16:creationId xmlns:a16="http://schemas.microsoft.com/office/drawing/2014/main" id="{EAA6A418-EA21-4DA2-8110-A5C0DA98983C}"/>
                </a:ext>
              </a:extLst>
            </p:cNvPr>
            <p:cNvSpPr/>
            <p:nvPr/>
          </p:nvSpPr>
          <p:spPr>
            <a:xfrm>
              <a:off x="3608524" y="6127757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13 CuadroTexto">
              <a:extLst>
                <a:ext uri="{FF2B5EF4-FFF2-40B4-BE49-F238E27FC236}">
                  <a16:creationId xmlns:a16="http://schemas.microsoft.com/office/drawing/2014/main" id="{CF793274-E815-4470-BFC7-5993999F443F}"/>
                </a:ext>
              </a:extLst>
            </p:cNvPr>
            <p:cNvSpPr txBox="1"/>
            <p:nvPr/>
          </p:nvSpPr>
          <p:spPr>
            <a:xfrm>
              <a:off x="2066268" y="6400283"/>
              <a:ext cx="11471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Quellaveco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33 Elipse">
              <a:extLst>
                <a:ext uri="{FF2B5EF4-FFF2-40B4-BE49-F238E27FC236}">
                  <a16:creationId xmlns:a16="http://schemas.microsoft.com/office/drawing/2014/main" id="{D20F4E0D-1F1D-4680-98F1-4926C91974CA}"/>
                </a:ext>
              </a:extLst>
            </p:cNvPr>
            <p:cNvSpPr/>
            <p:nvPr/>
          </p:nvSpPr>
          <p:spPr>
            <a:xfrm>
              <a:off x="3256487" y="6327624"/>
              <a:ext cx="326653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8170A49E-89A4-4D9D-AEA5-99100D83F752}"/>
              </a:ext>
            </a:extLst>
          </p:cNvPr>
          <p:cNvGrpSpPr/>
          <p:nvPr/>
        </p:nvGrpSpPr>
        <p:grpSpPr>
          <a:xfrm>
            <a:off x="5051905" y="1660007"/>
            <a:ext cx="6413196" cy="5684437"/>
            <a:chOff x="4005746" y="802099"/>
            <a:chExt cx="7223718" cy="6395415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B258AC5C-FA83-42BA-BC2E-0FB6824AB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877" y="802099"/>
              <a:ext cx="4840388" cy="6395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11 CuadroTexto">
              <a:extLst>
                <a:ext uri="{FF2B5EF4-FFF2-40B4-BE49-F238E27FC236}">
                  <a16:creationId xmlns:a16="http://schemas.microsoft.com/office/drawing/2014/main" id="{70935759-2C94-4A4D-8CD3-AAEC437BECEC}"/>
                </a:ext>
              </a:extLst>
            </p:cNvPr>
            <p:cNvSpPr txBox="1"/>
            <p:nvPr/>
          </p:nvSpPr>
          <p:spPr>
            <a:xfrm>
              <a:off x="4476964" y="1786653"/>
              <a:ext cx="1094722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Cerro Corona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C38F4C3C-8FDA-49DD-B618-0CEBE15D8AE1}"/>
                </a:ext>
              </a:extLst>
            </p:cNvPr>
            <p:cNvCxnSpPr>
              <a:cxnSpLocks/>
            </p:cNvCxnSpPr>
            <p:nvPr/>
          </p:nvCxnSpPr>
          <p:spPr>
            <a:xfrm>
              <a:off x="5205619" y="1968408"/>
              <a:ext cx="1117514" cy="1004948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7780FBC6-E97C-4BF7-B887-400BB8A09A02}"/>
                </a:ext>
              </a:extLst>
            </p:cNvPr>
            <p:cNvCxnSpPr>
              <a:cxnSpLocks/>
            </p:cNvCxnSpPr>
            <p:nvPr/>
          </p:nvCxnSpPr>
          <p:spPr>
            <a:xfrm>
              <a:off x="5356382" y="3058877"/>
              <a:ext cx="1784314" cy="115443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11 CuadroTexto">
              <a:extLst>
                <a:ext uri="{FF2B5EF4-FFF2-40B4-BE49-F238E27FC236}">
                  <a16:creationId xmlns:a16="http://schemas.microsoft.com/office/drawing/2014/main" id="{FCEB94AE-71A0-4BF9-9C96-ECF71438CB26}"/>
                </a:ext>
              </a:extLst>
            </p:cNvPr>
            <p:cNvSpPr txBox="1"/>
            <p:nvPr/>
          </p:nvSpPr>
          <p:spPr>
            <a:xfrm>
              <a:off x="4470987" y="2842550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Raura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BC0187A2-25BC-4A0F-A46F-D81EF7673C06}"/>
                </a:ext>
              </a:extLst>
            </p:cNvPr>
            <p:cNvCxnSpPr>
              <a:cxnSpLocks/>
            </p:cNvCxnSpPr>
            <p:nvPr/>
          </p:nvCxnSpPr>
          <p:spPr>
            <a:xfrm>
              <a:off x="5396666" y="3447476"/>
              <a:ext cx="1675114" cy="81259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11 CuadroTexto">
              <a:extLst>
                <a:ext uri="{FF2B5EF4-FFF2-40B4-BE49-F238E27FC236}">
                  <a16:creationId xmlns:a16="http://schemas.microsoft.com/office/drawing/2014/main" id="{619BD38B-52FB-4291-9C26-996E59BBA081}"/>
                </a:ext>
              </a:extLst>
            </p:cNvPr>
            <p:cNvSpPr txBox="1"/>
            <p:nvPr/>
          </p:nvSpPr>
          <p:spPr>
            <a:xfrm>
              <a:off x="4590004" y="3270065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Islay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ED483886-736D-4DF0-BDF7-3E8180BF9CC6}"/>
                </a:ext>
              </a:extLst>
            </p:cNvPr>
            <p:cNvCxnSpPr>
              <a:cxnSpLocks/>
            </p:cNvCxnSpPr>
            <p:nvPr/>
          </p:nvCxnSpPr>
          <p:spPr>
            <a:xfrm>
              <a:off x="6625650" y="5579801"/>
              <a:ext cx="844492" cy="5681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11 CuadroTexto">
              <a:extLst>
                <a:ext uri="{FF2B5EF4-FFF2-40B4-BE49-F238E27FC236}">
                  <a16:creationId xmlns:a16="http://schemas.microsoft.com/office/drawing/2014/main" id="{7ABEF3D4-2BBF-437C-8891-E7603C20D26F}"/>
                </a:ext>
              </a:extLst>
            </p:cNvPr>
            <p:cNvSpPr txBox="1"/>
            <p:nvPr/>
          </p:nvSpPr>
          <p:spPr>
            <a:xfrm>
              <a:off x="5496965" y="5388800"/>
              <a:ext cx="1342766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Cerro Lindo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442DA806-A6A3-44E9-808A-66D752FCE0B7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7338126" y="6025215"/>
              <a:ext cx="411556" cy="13978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11 CuadroTexto">
              <a:extLst>
                <a:ext uri="{FF2B5EF4-FFF2-40B4-BE49-F238E27FC236}">
                  <a16:creationId xmlns:a16="http://schemas.microsoft.com/office/drawing/2014/main" id="{1ADA269A-1496-4A10-9C86-B80F846C47FD}"/>
                </a:ext>
              </a:extLst>
            </p:cNvPr>
            <p:cNvSpPr txBox="1"/>
            <p:nvPr/>
          </p:nvSpPr>
          <p:spPr>
            <a:xfrm>
              <a:off x="6811151" y="6164997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Marcona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B01B608A-9B73-408F-B356-EA1B2A7771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5567" y="2346277"/>
              <a:ext cx="2410408" cy="1797215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11 CuadroTexto">
              <a:extLst>
                <a:ext uri="{FF2B5EF4-FFF2-40B4-BE49-F238E27FC236}">
                  <a16:creationId xmlns:a16="http://schemas.microsoft.com/office/drawing/2014/main" id="{C3D7CE5B-355A-454B-8229-7FB28AE98968}"/>
                </a:ext>
              </a:extLst>
            </p:cNvPr>
            <p:cNvSpPr txBox="1"/>
            <p:nvPr/>
          </p:nvSpPr>
          <p:spPr>
            <a:xfrm>
              <a:off x="9443964" y="2135030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Iscaycruz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885A6796-C8DC-40F9-820B-D3082550C3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7299" y="2961083"/>
              <a:ext cx="2072344" cy="154705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11 CuadroTexto">
              <a:extLst>
                <a:ext uri="{FF2B5EF4-FFF2-40B4-BE49-F238E27FC236}">
                  <a16:creationId xmlns:a16="http://schemas.microsoft.com/office/drawing/2014/main" id="{8A84A6B4-B51A-4ED4-A770-5FBD11D691AA}"/>
                </a:ext>
              </a:extLst>
            </p:cNvPr>
            <p:cNvSpPr txBox="1"/>
            <p:nvPr/>
          </p:nvSpPr>
          <p:spPr>
            <a:xfrm>
              <a:off x="9049001" y="2749836"/>
              <a:ext cx="12552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El Porvenir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3A5C184E-5AA4-4F14-8FD3-78C9F5AE8B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1965" y="3364642"/>
              <a:ext cx="2029410" cy="130365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11 CuadroTexto">
              <a:extLst>
                <a:ext uri="{FF2B5EF4-FFF2-40B4-BE49-F238E27FC236}">
                  <a16:creationId xmlns:a16="http://schemas.microsoft.com/office/drawing/2014/main" id="{7E9F6968-1AD7-4A14-B61A-0C11A73929D1}"/>
                </a:ext>
              </a:extLst>
            </p:cNvPr>
            <p:cNvSpPr txBox="1"/>
            <p:nvPr/>
          </p:nvSpPr>
          <p:spPr>
            <a:xfrm>
              <a:off x="9012420" y="3135093"/>
              <a:ext cx="12552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Atacocha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9A6C07EC-A04F-41A5-9A54-C36D054372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7045" y="3734612"/>
              <a:ext cx="2168930" cy="99906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11 CuadroTexto">
              <a:extLst>
                <a:ext uri="{FF2B5EF4-FFF2-40B4-BE49-F238E27FC236}">
                  <a16:creationId xmlns:a16="http://schemas.microsoft.com/office/drawing/2014/main" id="{AD0BB1DB-BE87-4624-AA1B-090098C42C12}"/>
                </a:ext>
              </a:extLst>
            </p:cNvPr>
            <p:cNvSpPr txBox="1"/>
            <p:nvPr/>
          </p:nvSpPr>
          <p:spPr>
            <a:xfrm>
              <a:off x="9164819" y="3511245"/>
              <a:ext cx="1427462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San </a:t>
              </a: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Cristobal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919D1CEE-2868-4782-9962-C7AE57CD03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3107" y="4221329"/>
              <a:ext cx="2338139" cy="635306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11 CuadroTexto">
              <a:extLst>
                <a:ext uri="{FF2B5EF4-FFF2-40B4-BE49-F238E27FC236}">
                  <a16:creationId xmlns:a16="http://schemas.microsoft.com/office/drawing/2014/main" id="{D55549ED-9BE4-4FBE-B49E-1D19ECBF281F}"/>
                </a:ext>
              </a:extLst>
            </p:cNvPr>
            <p:cNvSpPr txBox="1"/>
            <p:nvPr/>
          </p:nvSpPr>
          <p:spPr>
            <a:xfrm>
              <a:off x="9466040" y="3995025"/>
              <a:ext cx="1427461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Carahuacra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4AE14743-BECC-4690-B2E9-BBC985879E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2073" y="4840369"/>
              <a:ext cx="2516826" cy="7133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11 CuadroTexto">
              <a:extLst>
                <a:ext uri="{FF2B5EF4-FFF2-40B4-BE49-F238E27FC236}">
                  <a16:creationId xmlns:a16="http://schemas.microsoft.com/office/drawing/2014/main" id="{A674E743-2FF5-4CAC-BB92-B98B0E23BE48}"/>
                </a:ext>
              </a:extLst>
            </p:cNvPr>
            <p:cNvSpPr txBox="1"/>
            <p:nvPr/>
          </p:nvSpPr>
          <p:spPr>
            <a:xfrm>
              <a:off x="9734543" y="4545927"/>
              <a:ext cx="1494921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Andaychagua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AEDA6584-215F-48B1-BF96-FBE2D2B54803}"/>
                </a:ext>
              </a:extLst>
            </p:cNvPr>
            <p:cNvCxnSpPr>
              <a:cxnSpLocks/>
              <a:stCxn id="58" idx="1"/>
            </p:cNvCxnSpPr>
            <p:nvPr/>
          </p:nvCxnSpPr>
          <p:spPr>
            <a:xfrm flipH="1" flipV="1">
              <a:off x="9161672" y="5759003"/>
              <a:ext cx="630780" cy="10071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11 CuadroTexto">
              <a:extLst>
                <a:ext uri="{FF2B5EF4-FFF2-40B4-BE49-F238E27FC236}">
                  <a16:creationId xmlns:a16="http://schemas.microsoft.com/office/drawing/2014/main" id="{EF1BE32D-45BF-4A38-A826-92EC8336469F}"/>
                </a:ext>
              </a:extLst>
            </p:cNvPr>
            <p:cNvSpPr txBox="1"/>
            <p:nvPr/>
          </p:nvSpPr>
          <p:spPr>
            <a:xfrm>
              <a:off x="9792452" y="5728910"/>
              <a:ext cx="13872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San Rafael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CE7ED4CA-2EB8-437F-8A5D-7170026A2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76297" y="6698726"/>
              <a:ext cx="691451" cy="73666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11 CuadroTexto">
              <a:extLst>
                <a:ext uri="{FF2B5EF4-FFF2-40B4-BE49-F238E27FC236}">
                  <a16:creationId xmlns:a16="http://schemas.microsoft.com/office/drawing/2014/main" id="{DEB6A1D4-D43D-4428-B458-755EDD5FB7E7}"/>
                </a:ext>
              </a:extLst>
            </p:cNvPr>
            <p:cNvSpPr txBox="1"/>
            <p:nvPr/>
          </p:nvSpPr>
          <p:spPr>
            <a:xfrm>
              <a:off x="9874115" y="6567921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Pucamarca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340B050D-0F85-4D14-85E4-8F262C5B13F8}"/>
                </a:ext>
              </a:extLst>
            </p:cNvPr>
            <p:cNvCxnSpPr>
              <a:cxnSpLocks/>
            </p:cNvCxnSpPr>
            <p:nvPr/>
          </p:nvCxnSpPr>
          <p:spPr>
            <a:xfrm>
              <a:off x="5534449" y="3874658"/>
              <a:ext cx="1504872" cy="42923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11 CuadroTexto">
              <a:extLst>
                <a:ext uri="{FF2B5EF4-FFF2-40B4-BE49-F238E27FC236}">
                  <a16:creationId xmlns:a16="http://schemas.microsoft.com/office/drawing/2014/main" id="{9A056618-8FBC-403B-8A04-0B58F14FEC8F}"/>
                </a:ext>
              </a:extLst>
            </p:cNvPr>
            <p:cNvSpPr txBox="1"/>
            <p:nvPr/>
          </p:nvSpPr>
          <p:spPr>
            <a:xfrm>
              <a:off x="4005746" y="3714467"/>
              <a:ext cx="1696330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Animon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33037B13-E9D9-456B-9EE1-3843CEC81F5F}"/>
              </a:ext>
            </a:extLst>
          </p:cNvPr>
          <p:cNvCxnSpPr>
            <a:cxnSpLocks/>
          </p:cNvCxnSpPr>
          <p:nvPr/>
        </p:nvCxnSpPr>
        <p:spPr>
          <a:xfrm>
            <a:off x="6132900" y="3368988"/>
            <a:ext cx="959590" cy="57195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11 CuadroTexto">
            <a:extLst>
              <a:ext uri="{FF2B5EF4-FFF2-40B4-BE49-F238E27FC236}">
                <a16:creationId xmlns:a16="http://schemas.microsoft.com/office/drawing/2014/main" id="{5AF4D11F-16BA-4801-B208-B3D964E5D6B8}"/>
              </a:ext>
            </a:extLst>
          </p:cNvPr>
          <p:cNvSpPr txBox="1"/>
          <p:nvPr/>
        </p:nvSpPr>
        <p:spPr>
          <a:xfrm>
            <a:off x="5424836" y="3223794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Shahuindo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C8D6F853-2D58-4198-97D5-7626D74CF645}"/>
              </a:ext>
            </a:extLst>
          </p:cNvPr>
          <p:cNvCxnSpPr>
            <a:cxnSpLocks/>
          </p:cNvCxnSpPr>
          <p:nvPr/>
        </p:nvCxnSpPr>
        <p:spPr>
          <a:xfrm>
            <a:off x="6587657" y="5087740"/>
            <a:ext cx="1420147" cy="215105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11 CuadroTexto">
            <a:extLst>
              <a:ext uri="{FF2B5EF4-FFF2-40B4-BE49-F238E27FC236}">
                <a16:creationId xmlns:a16="http://schemas.microsoft.com/office/drawing/2014/main" id="{99989DE6-DE1D-4DFF-9C96-0AC64B3AE014}"/>
              </a:ext>
            </a:extLst>
          </p:cNvPr>
          <p:cNvSpPr txBox="1"/>
          <p:nvPr/>
        </p:nvSpPr>
        <p:spPr>
          <a:xfrm>
            <a:off x="5917983" y="4969364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Yauliyacu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EB16AE3B-00BA-4F1D-BDB2-3033A00A6195}"/>
              </a:ext>
            </a:extLst>
          </p:cNvPr>
          <p:cNvCxnSpPr>
            <a:cxnSpLocks/>
          </p:cNvCxnSpPr>
          <p:nvPr/>
        </p:nvCxnSpPr>
        <p:spPr>
          <a:xfrm flipV="1">
            <a:off x="8423389" y="6302469"/>
            <a:ext cx="268368" cy="37693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11 CuadroTexto">
            <a:extLst>
              <a:ext uri="{FF2B5EF4-FFF2-40B4-BE49-F238E27FC236}">
                <a16:creationId xmlns:a16="http://schemas.microsoft.com/office/drawing/2014/main" id="{C52FDB61-041A-430D-B751-C2CCB427407E}"/>
              </a:ext>
            </a:extLst>
          </p:cNvPr>
          <p:cNvSpPr txBox="1"/>
          <p:nvPr/>
        </p:nvSpPr>
        <p:spPr>
          <a:xfrm>
            <a:off x="7572448" y="6630388"/>
            <a:ext cx="11947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Inmaculada (UG)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9AB10B31-78F9-42F3-8876-1E966AD2F021}"/>
              </a:ext>
            </a:extLst>
          </p:cNvPr>
          <p:cNvCxnSpPr>
            <a:cxnSpLocks/>
          </p:cNvCxnSpPr>
          <p:nvPr/>
        </p:nvCxnSpPr>
        <p:spPr>
          <a:xfrm flipV="1">
            <a:off x="8681826" y="6244372"/>
            <a:ext cx="213601" cy="67952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11 CuadroTexto">
            <a:extLst>
              <a:ext uri="{FF2B5EF4-FFF2-40B4-BE49-F238E27FC236}">
                <a16:creationId xmlns:a16="http://schemas.microsoft.com/office/drawing/2014/main" id="{EB560A3B-264E-4338-ACE8-EEA9AB9BAB66}"/>
              </a:ext>
            </a:extLst>
          </p:cNvPr>
          <p:cNvSpPr txBox="1"/>
          <p:nvPr/>
        </p:nvSpPr>
        <p:spPr>
          <a:xfrm>
            <a:off x="8241584" y="6846730"/>
            <a:ext cx="1089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Pallancata</a:t>
            </a: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 (UG)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D4CA90E4-F95F-4359-82DD-7682D9EB508D}"/>
              </a:ext>
            </a:extLst>
          </p:cNvPr>
          <p:cNvCxnSpPr>
            <a:cxnSpLocks/>
          </p:cNvCxnSpPr>
          <p:nvPr/>
        </p:nvCxnSpPr>
        <p:spPr>
          <a:xfrm>
            <a:off x="6370469" y="4763916"/>
            <a:ext cx="1593150" cy="29756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11 CuadroTexto">
            <a:extLst>
              <a:ext uri="{FF2B5EF4-FFF2-40B4-BE49-F238E27FC236}">
                <a16:creationId xmlns:a16="http://schemas.microsoft.com/office/drawing/2014/main" id="{196BE631-1004-4673-94FC-C39444BAA0B2}"/>
              </a:ext>
            </a:extLst>
          </p:cNvPr>
          <p:cNvSpPr txBox="1"/>
          <p:nvPr/>
        </p:nvSpPr>
        <p:spPr>
          <a:xfrm>
            <a:off x="5625085" y="4637201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Morococha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A313CFA0-5733-44C5-A9EF-DEF1B6DF4BB6}"/>
              </a:ext>
            </a:extLst>
          </p:cNvPr>
          <p:cNvCxnSpPr>
            <a:cxnSpLocks/>
          </p:cNvCxnSpPr>
          <p:nvPr/>
        </p:nvCxnSpPr>
        <p:spPr>
          <a:xfrm>
            <a:off x="6296188" y="4591967"/>
            <a:ext cx="1471071" cy="2520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11 CuadroTexto">
            <a:extLst>
              <a:ext uri="{FF2B5EF4-FFF2-40B4-BE49-F238E27FC236}">
                <a16:creationId xmlns:a16="http://schemas.microsoft.com/office/drawing/2014/main" id="{CD4ECCE7-A43C-4413-85FB-FDAF5AA4D668}"/>
              </a:ext>
            </a:extLst>
          </p:cNvPr>
          <p:cNvSpPr txBox="1"/>
          <p:nvPr/>
        </p:nvSpPr>
        <p:spPr>
          <a:xfrm>
            <a:off x="5051904" y="4442733"/>
            <a:ext cx="13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Uchucchacua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49B55062-D30E-4276-BEFA-8CF388DFAEF0}"/>
              </a:ext>
            </a:extLst>
          </p:cNvPr>
          <p:cNvCxnSpPr>
            <a:cxnSpLocks/>
          </p:cNvCxnSpPr>
          <p:nvPr/>
        </p:nvCxnSpPr>
        <p:spPr>
          <a:xfrm>
            <a:off x="6158076" y="3151621"/>
            <a:ext cx="959590" cy="57195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11 CuadroTexto">
            <a:extLst>
              <a:ext uri="{FF2B5EF4-FFF2-40B4-BE49-F238E27FC236}">
                <a16:creationId xmlns:a16="http://schemas.microsoft.com/office/drawing/2014/main" id="{B336866D-1F29-484D-9A72-A500DBF432A9}"/>
              </a:ext>
            </a:extLst>
          </p:cNvPr>
          <p:cNvSpPr txBox="1"/>
          <p:nvPr/>
        </p:nvSpPr>
        <p:spPr>
          <a:xfrm>
            <a:off x="5591192" y="2978619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La Zanja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941D3C9D-A2C4-4690-A158-3D3267C86EF8}"/>
              </a:ext>
            </a:extLst>
          </p:cNvPr>
          <p:cNvCxnSpPr>
            <a:cxnSpLocks/>
          </p:cNvCxnSpPr>
          <p:nvPr/>
        </p:nvCxnSpPr>
        <p:spPr>
          <a:xfrm>
            <a:off x="6399200" y="4909205"/>
            <a:ext cx="1420147" cy="215105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11 CuadroTexto">
            <a:extLst>
              <a:ext uri="{FF2B5EF4-FFF2-40B4-BE49-F238E27FC236}">
                <a16:creationId xmlns:a16="http://schemas.microsoft.com/office/drawing/2014/main" id="{ADD28774-EA64-41E6-8E64-9CB93D96C72E}"/>
              </a:ext>
            </a:extLst>
          </p:cNvPr>
          <p:cNvSpPr txBox="1"/>
          <p:nvPr/>
        </p:nvSpPr>
        <p:spPr>
          <a:xfrm>
            <a:off x="5739855" y="4799869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Iscaycruz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sp>
        <p:nvSpPr>
          <p:cNvPr id="79" name="8 Elipse">
            <a:extLst>
              <a:ext uri="{FF2B5EF4-FFF2-40B4-BE49-F238E27FC236}">
                <a16:creationId xmlns:a16="http://schemas.microsoft.com/office/drawing/2014/main" id="{CF5F1181-6FDD-4589-8EB2-003056E0D206}"/>
              </a:ext>
            </a:extLst>
          </p:cNvPr>
          <p:cNvSpPr/>
          <p:nvPr/>
        </p:nvSpPr>
        <p:spPr>
          <a:xfrm>
            <a:off x="1726960" y="4556176"/>
            <a:ext cx="330442" cy="323042"/>
          </a:xfrm>
          <a:prstGeom prst="ellipse">
            <a:avLst/>
          </a:prstGeom>
          <a:solidFill>
            <a:srgbClr val="3AB03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58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" name="22 CuadroTexto">
            <a:extLst>
              <a:ext uri="{FF2B5EF4-FFF2-40B4-BE49-F238E27FC236}">
                <a16:creationId xmlns:a16="http://schemas.microsoft.com/office/drawing/2014/main" id="{013ACD0A-450B-4B2D-881B-061FCE10F11D}"/>
              </a:ext>
            </a:extLst>
          </p:cNvPr>
          <p:cNvSpPr txBox="1"/>
          <p:nvPr/>
        </p:nvSpPr>
        <p:spPr>
          <a:xfrm>
            <a:off x="544281" y="4566630"/>
            <a:ext cx="1213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Antamina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BDB17F3-1A6F-4F3D-B9F5-8C69880ADAD0}"/>
              </a:ext>
            </a:extLst>
          </p:cNvPr>
          <p:cNvSpPr txBox="1"/>
          <p:nvPr/>
        </p:nvSpPr>
        <p:spPr>
          <a:xfrm>
            <a:off x="679628" y="1974577"/>
            <a:ext cx="1963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Open Pit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0A38244D-09C1-4DCF-AD6E-ED75E0846129}"/>
              </a:ext>
            </a:extLst>
          </p:cNvPr>
          <p:cNvSpPr txBox="1"/>
          <p:nvPr/>
        </p:nvSpPr>
        <p:spPr>
          <a:xfrm>
            <a:off x="5557979" y="1899641"/>
            <a:ext cx="320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Medium Size and Underground</a:t>
            </a:r>
          </a:p>
        </p:txBody>
      </p:sp>
    </p:spTree>
    <p:extLst>
      <p:ext uri="{BB962C8B-B14F-4D97-AF65-F5344CB8AC3E}">
        <p14:creationId xmlns:p14="http://schemas.microsoft.com/office/powerpoint/2010/main" val="12805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A4BFBB-41C4-4683-855F-29DD8AC16B36}"/>
              </a:ext>
            </a:extLst>
          </p:cNvPr>
          <p:cNvSpPr txBox="1"/>
          <p:nvPr/>
        </p:nvSpPr>
        <p:spPr>
          <a:xfrm>
            <a:off x="294502" y="640513"/>
            <a:ext cx="770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Caterpillar mining trucks and shovels population over the years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FF70857F-9BC9-49E2-8845-B2E607C37077}"/>
              </a:ext>
            </a:extLst>
          </p:cNvPr>
          <p:cNvSpPr txBox="1"/>
          <p:nvPr/>
        </p:nvSpPr>
        <p:spPr>
          <a:xfrm>
            <a:off x="2139890" y="1996998"/>
            <a:ext cx="68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Caterpillar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Trucks</a:t>
            </a: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Shovels</a:t>
            </a: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12 CuadroTexto">
            <a:extLst>
              <a:ext uri="{FF2B5EF4-FFF2-40B4-BE49-F238E27FC236}">
                <a16:creationId xmlns:a16="http://schemas.microsoft.com/office/drawing/2014/main" id="{52535833-2A79-40AC-94B0-B080B8685FA5}"/>
              </a:ext>
            </a:extLst>
          </p:cNvPr>
          <p:cNvSpPr txBox="1"/>
          <p:nvPr/>
        </p:nvSpPr>
        <p:spPr>
          <a:xfrm>
            <a:off x="294502" y="2136993"/>
            <a:ext cx="1391646" cy="417110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/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Mining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Investment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Bn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12 CuadroTexto">
            <a:extLst>
              <a:ext uri="{FF2B5EF4-FFF2-40B4-BE49-F238E27FC236}">
                <a16:creationId xmlns:a16="http://schemas.microsoft.com/office/drawing/2014/main" id="{AC36ED9A-92B9-4C0B-9638-F25D94775984}"/>
              </a:ext>
            </a:extLst>
          </p:cNvPr>
          <p:cNvSpPr txBox="1"/>
          <p:nvPr/>
        </p:nvSpPr>
        <p:spPr>
          <a:xfrm>
            <a:off x="10409334" y="2213937"/>
            <a:ext cx="1391646" cy="263222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/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Units</a:t>
            </a:r>
          </a:p>
        </p:txBody>
      </p:sp>
      <p:graphicFrame>
        <p:nvGraphicFramePr>
          <p:cNvPr id="8" name="Google Shape;1036;p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781916"/>
              </p:ext>
            </p:extLst>
          </p:nvPr>
        </p:nvGraphicFramePr>
        <p:xfrm>
          <a:off x="71120" y="2554103"/>
          <a:ext cx="11808143" cy="4623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6793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2">
            <a:extLst>
              <a:ext uri="{FF2B5EF4-FFF2-40B4-BE49-F238E27FC236}">
                <a16:creationId xmlns:a16="http://schemas.microsoft.com/office/drawing/2014/main" id="{109D471C-A1AB-47F4-B379-F5CEE7D77FB3}"/>
              </a:ext>
            </a:extLst>
          </p:cNvPr>
          <p:cNvSpPr txBox="1"/>
          <p:nvPr/>
        </p:nvSpPr>
        <p:spPr>
          <a:xfrm>
            <a:off x="562217" y="795748"/>
            <a:ext cx="6987720" cy="534647"/>
          </a:xfrm>
          <a:prstGeom prst="rect">
            <a:avLst/>
          </a:prstGeom>
          <a:noFill/>
        </p:spPr>
        <p:txBody>
          <a:bodyPr wrap="square" lIns="102781" tIns="51378" rIns="102781" bIns="51378" rtlCol="0">
            <a:spAutoFit/>
          </a:bodyPr>
          <a:lstStyle/>
          <a:p>
            <a:pPr defTabSz="914400"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our sales</a:t>
            </a:r>
          </a:p>
        </p:txBody>
      </p:sp>
      <p:sp>
        <p:nvSpPr>
          <p:cNvPr id="19" name="5 CuadroTexto">
            <a:extLst>
              <a:ext uri="{FF2B5EF4-FFF2-40B4-BE49-F238E27FC236}">
                <a16:creationId xmlns:a16="http://schemas.microsoft.com/office/drawing/2014/main" id="{FF1DC3AF-63A1-4215-A927-6353AC8934A2}"/>
              </a:ext>
            </a:extLst>
          </p:cNvPr>
          <p:cNvSpPr txBox="1"/>
          <p:nvPr/>
        </p:nvSpPr>
        <p:spPr>
          <a:xfrm>
            <a:off x="8326828" y="7143907"/>
            <a:ext cx="3449827" cy="270916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>
            <a:defPPr>
              <a:defRPr lang="es-PE"/>
            </a:defPPr>
            <a:lvl1pPr algn="just"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1082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</a:t>
            </a: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Minem</a:t>
            </a: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Ferreyros</a:t>
            </a:r>
          </a:p>
        </p:txBody>
      </p:sp>
      <p:sp>
        <p:nvSpPr>
          <p:cNvPr id="20" name="1 CuadroTexto">
            <a:extLst>
              <a:ext uri="{FF2B5EF4-FFF2-40B4-BE49-F238E27FC236}">
                <a16:creationId xmlns:a16="http://schemas.microsoft.com/office/drawing/2014/main" id="{F7F53800-195C-4E66-ABF4-0482E2ED8755}"/>
              </a:ext>
            </a:extLst>
          </p:cNvPr>
          <p:cNvSpPr txBox="1"/>
          <p:nvPr/>
        </p:nvSpPr>
        <p:spPr>
          <a:xfrm>
            <a:off x="437526" y="1959101"/>
            <a:ext cx="1264676" cy="263222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/>
          <a:p>
            <a:pPr marL="0" marR="0" lvl="0" indent="0" algn="l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12 CuadroTexto">
            <a:extLst>
              <a:ext uri="{FF2B5EF4-FFF2-40B4-BE49-F238E27FC236}">
                <a16:creationId xmlns:a16="http://schemas.microsoft.com/office/drawing/2014/main" id="{87743713-2A90-4256-87D8-A6A54984CA03}"/>
              </a:ext>
            </a:extLst>
          </p:cNvPr>
          <p:cNvSpPr txBox="1"/>
          <p:nvPr/>
        </p:nvSpPr>
        <p:spPr>
          <a:xfrm>
            <a:off x="10385009" y="1789646"/>
            <a:ext cx="1391646" cy="417110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/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Mining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Investment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Bn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EFF59E9A-1362-45DF-A933-A7718843A3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5386944"/>
              </p:ext>
            </p:extLst>
          </p:nvPr>
        </p:nvGraphicFramePr>
        <p:xfrm>
          <a:off x="776907" y="2222323"/>
          <a:ext cx="10446017" cy="4951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A86D7277-136C-497F-B3E5-117DDB4BCB29}"/>
              </a:ext>
            </a:extLst>
          </p:cNvPr>
          <p:cNvCxnSpPr>
            <a:cxnSpLocks/>
          </p:cNvCxnSpPr>
          <p:nvPr/>
        </p:nvCxnSpPr>
        <p:spPr>
          <a:xfrm flipV="1">
            <a:off x="1558876" y="4858567"/>
            <a:ext cx="8695467" cy="536394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296B79D-FB33-49B6-99AA-D8D690A88CDD}"/>
              </a:ext>
            </a:extLst>
          </p:cNvPr>
          <p:cNvSpPr txBox="1"/>
          <p:nvPr/>
        </p:nvSpPr>
        <p:spPr>
          <a:xfrm rot="21438626">
            <a:off x="2435748" y="4956797"/>
            <a:ext cx="4193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CAGR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Spare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Parts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Services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37E202D-BBAB-43E4-AB23-335438F944F2}"/>
              </a:ext>
            </a:extLst>
          </p:cNvPr>
          <p:cNvSpPr txBox="1"/>
          <p:nvPr/>
        </p:nvSpPr>
        <p:spPr>
          <a:xfrm>
            <a:off x="2430836" y="1635935"/>
            <a:ext cx="6826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Pit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Mining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Sales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Machines,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Spare</a:t>
            </a: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05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3 Marcador de contenido">
            <a:extLst>
              <a:ext uri="{FF2B5EF4-FFF2-40B4-BE49-F238E27FC236}">
                <a16:creationId xmlns:a16="http://schemas.microsoft.com/office/drawing/2014/main" id="{BD15AAEE-3A99-4FFD-9D31-8F002146D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659149"/>
              </p:ext>
            </p:extLst>
          </p:nvPr>
        </p:nvGraphicFramePr>
        <p:xfrm>
          <a:off x="371273" y="2592057"/>
          <a:ext cx="6488156" cy="2555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1" name="12 CuadroTexto">
            <a:extLst>
              <a:ext uri="{FF2B5EF4-FFF2-40B4-BE49-F238E27FC236}">
                <a16:creationId xmlns:a16="http://schemas.microsoft.com/office/drawing/2014/main" id="{3C00086A-7144-4BB8-A7AB-1186DE60A92F}"/>
              </a:ext>
            </a:extLst>
          </p:cNvPr>
          <p:cNvSpPr txBox="1"/>
          <p:nvPr/>
        </p:nvSpPr>
        <p:spPr>
          <a:xfrm>
            <a:off x="6892755" y="2295908"/>
            <a:ext cx="4556394" cy="2056725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269351" marR="0" lvl="0" indent="-269351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Spare parts and services support business.</a:t>
            </a:r>
          </a:p>
          <a:p>
            <a:pPr marL="0" marR="0" lvl="0" indent="0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9351" marR="0" lvl="0" indent="-269351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Diversification strategy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through business lines, presence in different economic sectors, different countries, various represented brands and a diversified portfolio of products related to capital goods.</a:t>
            </a:r>
          </a:p>
          <a:p>
            <a:pPr marL="0" marR="0" lvl="0" indent="0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34831A69-5704-4AAC-A8E0-07AB28B5D6B0}"/>
              </a:ext>
            </a:extLst>
          </p:cNvPr>
          <p:cNvSpPr/>
          <p:nvPr/>
        </p:nvSpPr>
        <p:spPr>
          <a:xfrm>
            <a:off x="398436" y="892033"/>
            <a:ext cx="45207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Model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C5A6CE9B-B80C-400F-9A27-ACB0A29880A4}"/>
              </a:ext>
            </a:extLst>
          </p:cNvPr>
          <p:cNvSpPr txBox="1"/>
          <p:nvPr/>
        </p:nvSpPr>
        <p:spPr>
          <a:xfrm>
            <a:off x="1705365" y="1781505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Business Line</a:t>
            </a:r>
          </a:p>
        </p:txBody>
      </p:sp>
      <p:sp>
        <p:nvSpPr>
          <p:cNvPr id="77" name="CuadroTexto 1">
            <a:extLst>
              <a:ext uri="{FF2B5EF4-FFF2-40B4-BE49-F238E27FC236}">
                <a16:creationId xmlns:a16="http://schemas.microsoft.com/office/drawing/2014/main" id="{6ECB8C87-D9D0-4EB0-B7AD-059527415133}"/>
              </a:ext>
            </a:extLst>
          </p:cNvPr>
          <p:cNvSpPr txBox="1"/>
          <p:nvPr/>
        </p:nvSpPr>
        <p:spPr>
          <a:xfrm>
            <a:off x="569309" y="6851895"/>
            <a:ext cx="6122211" cy="2299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918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(*) Other lines include: logistic businesses, lubricants and consumables.</a:t>
            </a:r>
          </a:p>
        </p:txBody>
      </p:sp>
      <p:sp>
        <p:nvSpPr>
          <p:cNvPr id="78" name="Rectangle 17">
            <a:extLst>
              <a:ext uri="{FF2B5EF4-FFF2-40B4-BE49-F238E27FC236}">
                <a16:creationId xmlns:a16="http://schemas.microsoft.com/office/drawing/2014/main" id="{7369CB38-D031-435A-8D6C-630A5B108D0C}"/>
              </a:ext>
            </a:extLst>
          </p:cNvPr>
          <p:cNvSpPr/>
          <p:nvPr/>
        </p:nvSpPr>
        <p:spPr>
          <a:xfrm>
            <a:off x="1758560" y="4985835"/>
            <a:ext cx="229668" cy="249151"/>
          </a:xfrm>
          <a:prstGeom prst="rect">
            <a:avLst/>
          </a:prstGeom>
        </p:spPr>
        <p:txBody>
          <a:bodyPr wrap="none" lIns="94673" tIns="47329" rIns="94673" bIns="47329">
            <a:spAutoFit/>
          </a:bodyPr>
          <a:lstStyle/>
          <a:p>
            <a:pPr marL="0" marR="0" lvl="0" indent="0" algn="r" defTabSz="473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MdITCTT"/>
                <a:ea typeface="+mn-ea"/>
                <a:cs typeface="AvantGardeMdITCTT"/>
              </a:rPr>
              <a:t>-</a:t>
            </a:r>
            <a:endParaRPr kumimoji="0" lang="en-US" sz="9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MdITCTT"/>
              <a:ea typeface="+mn-ea"/>
              <a:cs typeface="AvantGardeMdITCTT"/>
            </a:endParaRP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85293568-617A-4408-931C-86B7C9D1EBC7}"/>
              </a:ext>
            </a:extLst>
          </p:cNvPr>
          <p:cNvSpPr txBox="1"/>
          <p:nvPr/>
        </p:nvSpPr>
        <p:spPr>
          <a:xfrm>
            <a:off x="791546" y="2508347"/>
            <a:ext cx="913819" cy="23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MM</a:t>
            </a:r>
          </a:p>
        </p:txBody>
      </p:sp>
      <p:sp>
        <p:nvSpPr>
          <p:cNvPr id="86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3006520" y="2683957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1.9Bn</a:t>
            </a:r>
          </a:p>
        </p:txBody>
      </p:sp>
      <p:sp>
        <p:nvSpPr>
          <p:cNvPr id="87" name="35 CuadroTexto">
            <a:extLst>
              <a:ext uri="{FF2B5EF4-FFF2-40B4-BE49-F238E27FC236}">
                <a16:creationId xmlns:a16="http://schemas.microsoft.com/office/drawing/2014/main" id="{80746265-9965-448E-8DDD-95DA8E7443E1}"/>
              </a:ext>
            </a:extLst>
          </p:cNvPr>
          <p:cNvSpPr txBox="1"/>
          <p:nvPr/>
        </p:nvSpPr>
        <p:spPr>
          <a:xfrm>
            <a:off x="3434735" y="2839989"/>
            <a:ext cx="488505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1.7Bn</a:t>
            </a:r>
          </a:p>
        </p:txBody>
      </p:sp>
      <p:sp>
        <p:nvSpPr>
          <p:cNvPr id="88" name="36 CuadroTexto">
            <a:extLst>
              <a:ext uri="{FF2B5EF4-FFF2-40B4-BE49-F238E27FC236}">
                <a16:creationId xmlns:a16="http://schemas.microsoft.com/office/drawing/2014/main" id="{DAB72CCA-C608-4098-97BD-D9F6C07ECA13}"/>
              </a:ext>
            </a:extLst>
          </p:cNvPr>
          <p:cNvSpPr txBox="1"/>
          <p:nvPr/>
        </p:nvSpPr>
        <p:spPr>
          <a:xfrm>
            <a:off x="3773262" y="2920810"/>
            <a:ext cx="48965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1.6Bn</a:t>
            </a:r>
          </a:p>
        </p:txBody>
      </p:sp>
      <p:sp>
        <p:nvSpPr>
          <p:cNvPr id="89" name="37 CuadroTexto">
            <a:extLst>
              <a:ext uri="{FF2B5EF4-FFF2-40B4-BE49-F238E27FC236}">
                <a16:creationId xmlns:a16="http://schemas.microsoft.com/office/drawing/2014/main" id="{FFA9DB39-8F8A-4C63-9634-E99AACD249B4}"/>
              </a:ext>
            </a:extLst>
          </p:cNvPr>
          <p:cNvSpPr txBox="1"/>
          <p:nvPr/>
        </p:nvSpPr>
        <p:spPr>
          <a:xfrm>
            <a:off x="4135424" y="3116029"/>
            <a:ext cx="498151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1.4Bn</a:t>
            </a:r>
          </a:p>
        </p:txBody>
      </p:sp>
      <p:sp>
        <p:nvSpPr>
          <p:cNvPr id="90" name="38 CuadroTexto">
            <a:extLst>
              <a:ext uri="{FF2B5EF4-FFF2-40B4-BE49-F238E27FC236}">
                <a16:creationId xmlns:a16="http://schemas.microsoft.com/office/drawing/2014/main" id="{6C663A1A-0D4E-4805-A242-806C5386D7F0}"/>
              </a:ext>
            </a:extLst>
          </p:cNvPr>
          <p:cNvSpPr txBox="1"/>
          <p:nvPr/>
        </p:nvSpPr>
        <p:spPr>
          <a:xfrm>
            <a:off x="5170144" y="2816756"/>
            <a:ext cx="566348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1.8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91" name="34 CuadroTexto">
            <a:extLst>
              <a:ext uri="{FF2B5EF4-FFF2-40B4-BE49-F238E27FC236}">
                <a16:creationId xmlns:a16="http://schemas.microsoft.com/office/drawing/2014/main" id="{C29DC103-8A2E-45F2-9D24-A7BC9CFB581B}"/>
              </a:ext>
            </a:extLst>
          </p:cNvPr>
          <p:cNvSpPr txBox="1"/>
          <p:nvPr/>
        </p:nvSpPr>
        <p:spPr>
          <a:xfrm>
            <a:off x="4443695" y="3116029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1.4Bn</a:t>
            </a:r>
          </a:p>
        </p:txBody>
      </p:sp>
      <p:sp>
        <p:nvSpPr>
          <p:cNvPr id="92" name="34 CuadroTexto">
            <a:extLst>
              <a:ext uri="{FF2B5EF4-FFF2-40B4-BE49-F238E27FC236}">
                <a16:creationId xmlns:a16="http://schemas.microsoft.com/office/drawing/2014/main" id="{E0D62B6B-1DF7-4DE5-92A7-38D9270ED611}"/>
              </a:ext>
            </a:extLst>
          </p:cNvPr>
          <p:cNvSpPr txBox="1"/>
          <p:nvPr/>
        </p:nvSpPr>
        <p:spPr>
          <a:xfrm>
            <a:off x="4760932" y="2990136"/>
            <a:ext cx="67572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1.6 Bn</a:t>
            </a:r>
          </a:p>
        </p:txBody>
      </p:sp>
      <p:sp>
        <p:nvSpPr>
          <p:cNvPr id="94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5536851" y="3148970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aphicFrame>
        <p:nvGraphicFramePr>
          <p:cNvPr id="95" name="47 Gráfico">
            <a:extLst>
              <a:ext uri="{FF2B5EF4-FFF2-40B4-BE49-F238E27FC236}">
                <a16:creationId xmlns:a16="http://schemas.microsoft.com/office/drawing/2014/main" id="{77EBC098-3F2D-43D8-8530-4679B999A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1594"/>
              </p:ext>
            </p:extLst>
          </p:nvPr>
        </p:nvGraphicFramePr>
        <p:xfrm>
          <a:off x="475845" y="5355962"/>
          <a:ext cx="2410433" cy="1871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97" name="15 Conector recto">
            <a:extLst>
              <a:ext uri="{FF2B5EF4-FFF2-40B4-BE49-F238E27FC236}">
                <a16:creationId xmlns:a16="http://schemas.microsoft.com/office/drawing/2014/main" id="{E773B25A-D0FF-45AD-860E-B87FC24A0123}"/>
              </a:ext>
            </a:extLst>
          </p:cNvPr>
          <p:cNvCxnSpPr>
            <a:cxnSpLocks/>
          </p:cNvCxnSpPr>
          <p:nvPr/>
        </p:nvCxnSpPr>
        <p:spPr bwMode="auto">
          <a:xfrm flipH="1">
            <a:off x="858735" y="4985835"/>
            <a:ext cx="526720" cy="889235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33 Conector recto">
            <a:extLst>
              <a:ext uri="{FF2B5EF4-FFF2-40B4-BE49-F238E27FC236}">
                <a16:creationId xmlns:a16="http://schemas.microsoft.com/office/drawing/2014/main" id="{176D35AF-73EF-4CA9-8D81-CDE7AE27DE65}"/>
              </a:ext>
            </a:extLst>
          </p:cNvPr>
          <p:cNvCxnSpPr>
            <a:cxnSpLocks/>
          </p:cNvCxnSpPr>
          <p:nvPr/>
        </p:nvCxnSpPr>
        <p:spPr bwMode="auto">
          <a:xfrm>
            <a:off x="1674826" y="4985835"/>
            <a:ext cx="492590" cy="889235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15 Conector recto">
            <a:extLst>
              <a:ext uri="{FF2B5EF4-FFF2-40B4-BE49-F238E27FC236}">
                <a16:creationId xmlns:a16="http://schemas.microsoft.com/office/drawing/2014/main" id="{7F24BBCF-AC93-42FD-8519-4630FC2B29A9}"/>
              </a:ext>
            </a:extLst>
          </p:cNvPr>
          <p:cNvCxnSpPr>
            <a:cxnSpLocks/>
          </p:cNvCxnSpPr>
          <p:nvPr/>
        </p:nvCxnSpPr>
        <p:spPr bwMode="auto">
          <a:xfrm flipH="1">
            <a:off x="2855583" y="4985835"/>
            <a:ext cx="395617" cy="516342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33 Conector recto">
            <a:extLst>
              <a:ext uri="{FF2B5EF4-FFF2-40B4-BE49-F238E27FC236}">
                <a16:creationId xmlns:a16="http://schemas.microsoft.com/office/drawing/2014/main" id="{F51F37EF-5D0F-4B49-A879-48A8CA04222F}"/>
              </a:ext>
            </a:extLst>
          </p:cNvPr>
          <p:cNvCxnSpPr>
            <a:cxnSpLocks/>
          </p:cNvCxnSpPr>
          <p:nvPr/>
        </p:nvCxnSpPr>
        <p:spPr bwMode="auto">
          <a:xfrm>
            <a:off x="3434735" y="4985835"/>
            <a:ext cx="417825" cy="749878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15 Conector recto">
            <a:extLst>
              <a:ext uri="{FF2B5EF4-FFF2-40B4-BE49-F238E27FC236}">
                <a16:creationId xmlns:a16="http://schemas.microsoft.com/office/drawing/2014/main" id="{FAB1E29D-0887-462D-A133-D54F13B0366B}"/>
              </a:ext>
            </a:extLst>
          </p:cNvPr>
          <p:cNvCxnSpPr>
            <a:cxnSpLocks/>
          </p:cNvCxnSpPr>
          <p:nvPr/>
        </p:nvCxnSpPr>
        <p:spPr bwMode="auto">
          <a:xfrm>
            <a:off x="6535661" y="4943231"/>
            <a:ext cx="0" cy="684683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15 Conector recto">
            <a:extLst>
              <a:ext uri="{FF2B5EF4-FFF2-40B4-BE49-F238E27FC236}">
                <a16:creationId xmlns:a16="http://schemas.microsoft.com/office/drawing/2014/main" id="{41BB00C3-5F43-411E-9AB0-9EC0FC55BFFC}"/>
              </a:ext>
            </a:extLst>
          </p:cNvPr>
          <p:cNvCxnSpPr>
            <a:cxnSpLocks/>
          </p:cNvCxnSpPr>
          <p:nvPr/>
        </p:nvCxnSpPr>
        <p:spPr bwMode="auto">
          <a:xfrm>
            <a:off x="6753196" y="4812145"/>
            <a:ext cx="785828" cy="618307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27 Conector recto">
            <a:extLst>
              <a:ext uri="{FF2B5EF4-FFF2-40B4-BE49-F238E27FC236}">
                <a16:creationId xmlns:a16="http://schemas.microsoft.com/office/drawing/2014/main" id="{22AB893A-D304-4251-B810-160B7D277080}"/>
              </a:ext>
            </a:extLst>
          </p:cNvPr>
          <p:cNvCxnSpPr>
            <a:cxnSpLocks/>
          </p:cNvCxnSpPr>
          <p:nvPr/>
        </p:nvCxnSpPr>
        <p:spPr bwMode="auto">
          <a:xfrm flipH="1">
            <a:off x="5275149" y="4909514"/>
            <a:ext cx="735338" cy="462434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15 Conector recto">
            <a:extLst>
              <a:ext uri="{FF2B5EF4-FFF2-40B4-BE49-F238E27FC236}">
                <a16:creationId xmlns:a16="http://schemas.microsoft.com/office/drawing/2014/main" id="{0D1E07CA-750C-4C5E-9C3C-7BA6A1166C69}"/>
              </a:ext>
            </a:extLst>
          </p:cNvPr>
          <p:cNvCxnSpPr>
            <a:cxnSpLocks/>
          </p:cNvCxnSpPr>
          <p:nvPr/>
        </p:nvCxnSpPr>
        <p:spPr bwMode="auto">
          <a:xfrm flipH="1">
            <a:off x="6208848" y="4943231"/>
            <a:ext cx="109279" cy="684683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06" name="26 Gráfico">
            <a:extLst>
              <a:ext uri="{FF2B5EF4-FFF2-40B4-BE49-F238E27FC236}">
                <a16:creationId xmlns:a16="http://schemas.microsoft.com/office/drawing/2014/main" id="{1AE4D20F-55B5-415D-B1CA-566F0D46DC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557885"/>
              </p:ext>
            </p:extLst>
          </p:nvPr>
        </p:nvGraphicFramePr>
        <p:xfrm>
          <a:off x="4185356" y="5147249"/>
          <a:ext cx="2480922" cy="2043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7" name="52 Gráfico">
            <a:extLst>
              <a:ext uri="{FF2B5EF4-FFF2-40B4-BE49-F238E27FC236}">
                <a16:creationId xmlns:a16="http://schemas.microsoft.com/office/drawing/2014/main" id="{719449D0-ABC0-407B-A101-620FAA84A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8500339"/>
              </p:ext>
            </p:extLst>
          </p:nvPr>
        </p:nvGraphicFramePr>
        <p:xfrm>
          <a:off x="5784695" y="5320629"/>
          <a:ext cx="3500700" cy="2134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6" name="47 Gráfico">
            <a:extLst>
              <a:ext uri="{FF2B5EF4-FFF2-40B4-BE49-F238E27FC236}">
                <a16:creationId xmlns:a16="http://schemas.microsoft.com/office/drawing/2014/main" id="{A14B0342-0704-419F-AC3F-7D3F8463C2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9118152"/>
              </p:ext>
            </p:extLst>
          </p:nvPr>
        </p:nvGraphicFramePr>
        <p:xfrm>
          <a:off x="2298607" y="5355962"/>
          <a:ext cx="2055854" cy="148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3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5885126" y="2990136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1.6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0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6254611" y="2853175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1.7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1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2666652" y="2816756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1.2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2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2298607" y="3124237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1.2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4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1941246" y="3431302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1.2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5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1577185" y="3657795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5" dirty="0" smtClean="0">
                <a:solidFill>
                  <a:prstClr val="black"/>
                </a:solidFill>
                <a:latin typeface="AvantGardeExtLitITCTT"/>
              </a:rPr>
              <a:t>0.7</a:t>
            </a:r>
            <a:r>
              <a:rPr kumimoji="0" lang="es-PE" sz="905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6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1213123" y="3641944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5" dirty="0" smtClean="0">
                <a:solidFill>
                  <a:prstClr val="black"/>
                </a:solidFill>
                <a:latin typeface="AvantGardeExtLitITCTT"/>
              </a:rPr>
              <a:t>0</a:t>
            </a: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.8Bn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220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25 Gráfico"/>
          <p:cNvGraphicFramePr/>
          <p:nvPr>
            <p:extLst>
              <p:ext uri="{D42A27DB-BD31-4B8C-83A1-F6EECF244321}">
                <p14:modId xmlns:p14="http://schemas.microsoft.com/office/powerpoint/2010/main" val="630346917"/>
              </p:ext>
            </p:extLst>
          </p:nvPr>
        </p:nvGraphicFramePr>
        <p:xfrm>
          <a:off x="5709782" y="4919691"/>
          <a:ext cx="5651082" cy="2817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4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8995443"/>
              </p:ext>
            </p:extLst>
          </p:nvPr>
        </p:nvGraphicFramePr>
        <p:xfrm>
          <a:off x="337517" y="2187313"/>
          <a:ext cx="4748693" cy="2371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26 CuadroTexto">
            <a:extLst>
              <a:ext uri="{FF2B5EF4-FFF2-40B4-BE49-F238E27FC236}">
                <a16:creationId xmlns:a16="http://schemas.microsoft.com/office/drawing/2014/main" id="{E57EA727-8CD4-47C9-BEF8-A0727BE3442A}"/>
              </a:ext>
            </a:extLst>
          </p:cNvPr>
          <p:cNvSpPr txBox="1"/>
          <p:nvPr/>
        </p:nvSpPr>
        <p:spPr>
          <a:xfrm>
            <a:off x="169644" y="1234754"/>
            <a:ext cx="2002757" cy="238801"/>
          </a:xfrm>
          <a:prstGeom prst="rect">
            <a:avLst/>
          </a:prstGeom>
          <a:noFill/>
        </p:spPr>
        <p:txBody>
          <a:bodyPr wrap="square" lIns="84062" tIns="42046" rIns="84062" bIns="42046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soles (S/ mm)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169644" y="741556"/>
            <a:ext cx="7150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Reflected in strong financial results</a:t>
            </a:r>
          </a:p>
        </p:txBody>
      </p:sp>
      <p:sp>
        <p:nvSpPr>
          <p:cNvPr id="217" name="CuadroTexto 216">
            <a:extLst>
              <a:ext uri="{FF2B5EF4-FFF2-40B4-BE49-F238E27FC236}">
                <a16:creationId xmlns:a16="http://schemas.microsoft.com/office/drawing/2014/main" id="{6CAC51AC-6433-4616-9DA6-D8718999E2AD}"/>
              </a:ext>
            </a:extLst>
          </p:cNvPr>
          <p:cNvSpPr txBox="1"/>
          <p:nvPr/>
        </p:nvSpPr>
        <p:spPr>
          <a:xfrm>
            <a:off x="1000474" y="1709718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</a:t>
            </a:r>
          </a:p>
        </p:txBody>
      </p:sp>
      <p:sp>
        <p:nvSpPr>
          <p:cNvPr id="218" name="CuadroTexto 217">
            <a:extLst>
              <a:ext uri="{FF2B5EF4-FFF2-40B4-BE49-F238E27FC236}">
                <a16:creationId xmlns:a16="http://schemas.microsoft.com/office/drawing/2014/main" id="{74818EF3-991F-42DB-AF6C-FBD49C0FEB7C}"/>
              </a:ext>
            </a:extLst>
          </p:cNvPr>
          <p:cNvSpPr txBox="1"/>
          <p:nvPr/>
        </p:nvSpPr>
        <p:spPr>
          <a:xfrm>
            <a:off x="6653125" y="1671014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Margins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" name="CuadroTexto 218">
            <a:extLst>
              <a:ext uri="{FF2B5EF4-FFF2-40B4-BE49-F238E27FC236}">
                <a16:creationId xmlns:a16="http://schemas.microsoft.com/office/drawing/2014/main" id="{A07D8B82-B6D9-46B7-90D4-42BA8C2A5F01}"/>
              </a:ext>
            </a:extLst>
          </p:cNvPr>
          <p:cNvSpPr txBox="1"/>
          <p:nvPr/>
        </p:nvSpPr>
        <p:spPr>
          <a:xfrm>
            <a:off x="1151756" y="4731410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Operating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Profit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0" name="CuadroTexto 219">
            <a:extLst>
              <a:ext uri="{FF2B5EF4-FFF2-40B4-BE49-F238E27FC236}">
                <a16:creationId xmlns:a16="http://schemas.microsoft.com/office/drawing/2014/main" id="{2E15AAEE-2C7E-42CC-B220-2394DDFEB1E2}"/>
              </a:ext>
            </a:extLst>
          </p:cNvPr>
          <p:cNvSpPr txBox="1"/>
          <p:nvPr/>
        </p:nvSpPr>
        <p:spPr>
          <a:xfrm>
            <a:off x="6653124" y="4781169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EBITDA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E92DC76-BA51-40A3-8BB1-67289D3DF903}"/>
              </a:ext>
            </a:extLst>
          </p:cNvPr>
          <p:cNvSpPr txBox="1"/>
          <p:nvPr/>
        </p:nvSpPr>
        <p:spPr>
          <a:xfrm>
            <a:off x="6858000" y="176645"/>
            <a:ext cx="3823855" cy="54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1 Rectángulo">
            <a:extLst>
              <a:ext uri="{FF2B5EF4-FFF2-40B4-BE49-F238E27FC236}">
                <a16:creationId xmlns:a16="http://schemas.microsoft.com/office/drawing/2014/main" id="{B01CABD5-7586-4B09-8820-555BC359C8B9}"/>
              </a:ext>
            </a:extLst>
          </p:cNvPr>
          <p:cNvSpPr/>
          <p:nvPr/>
        </p:nvSpPr>
        <p:spPr>
          <a:xfrm>
            <a:off x="113954" y="2313641"/>
            <a:ext cx="537149" cy="2115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A73DF529-D191-4FCC-B9BD-F32B51026949}"/>
              </a:ext>
            </a:extLst>
          </p:cNvPr>
          <p:cNvCxnSpPr>
            <a:cxnSpLocks/>
          </p:cNvCxnSpPr>
          <p:nvPr/>
        </p:nvCxnSpPr>
        <p:spPr>
          <a:xfrm>
            <a:off x="8935619" y="2254753"/>
            <a:ext cx="0" cy="196897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46 Grupo"/>
          <p:cNvGrpSpPr/>
          <p:nvPr/>
        </p:nvGrpSpPr>
        <p:grpSpPr>
          <a:xfrm>
            <a:off x="3588537" y="2350224"/>
            <a:ext cx="1188897" cy="205031"/>
            <a:chOff x="10107629" y="1910569"/>
            <a:chExt cx="893369" cy="527862"/>
          </a:xfrm>
        </p:grpSpPr>
        <p:cxnSp>
          <p:nvCxnSpPr>
            <p:cNvPr id="152" name="47 Conector recto"/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53" name="48 Conector recto"/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54" name="49 Conector recto"/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55" name="50 Conector recto de flecha"/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156" name="51 CuadroTexto"/>
          <p:cNvSpPr txBox="1"/>
          <p:nvPr/>
        </p:nvSpPr>
        <p:spPr>
          <a:xfrm>
            <a:off x="3930086" y="2247108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+8%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cxnSp>
        <p:nvCxnSpPr>
          <p:cNvPr id="157" name="5 Conector recto"/>
          <p:cNvCxnSpPr/>
          <p:nvPr/>
        </p:nvCxnSpPr>
        <p:spPr>
          <a:xfrm>
            <a:off x="3276967" y="2343219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grpSp>
        <p:nvGrpSpPr>
          <p:cNvPr id="158" name="46 Grupo">
            <a:extLst>
              <a:ext uri="{FF2B5EF4-FFF2-40B4-BE49-F238E27FC236}">
                <a16:creationId xmlns:a16="http://schemas.microsoft.com/office/drawing/2014/main" id="{06A0E07F-44C3-4416-A1C2-3487AA78617B}"/>
              </a:ext>
            </a:extLst>
          </p:cNvPr>
          <p:cNvGrpSpPr/>
          <p:nvPr/>
        </p:nvGrpSpPr>
        <p:grpSpPr>
          <a:xfrm>
            <a:off x="1038027" y="3309827"/>
            <a:ext cx="1862445" cy="140832"/>
            <a:chOff x="10107629" y="1910569"/>
            <a:chExt cx="893369" cy="527862"/>
          </a:xfrm>
        </p:grpSpPr>
        <p:cxnSp>
          <p:nvCxnSpPr>
            <p:cNvPr id="159" name="47 Conector recto">
              <a:extLst>
                <a:ext uri="{FF2B5EF4-FFF2-40B4-BE49-F238E27FC236}">
                  <a16:creationId xmlns:a16="http://schemas.microsoft.com/office/drawing/2014/main" id="{6E41B021-FDAB-4BE2-AD28-94CF3E1E67FF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0" name="48 Conector recto">
              <a:extLst>
                <a:ext uri="{FF2B5EF4-FFF2-40B4-BE49-F238E27FC236}">
                  <a16:creationId xmlns:a16="http://schemas.microsoft.com/office/drawing/2014/main" id="{4C974C4B-EB58-4626-892C-14E40E10DB14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1" name="49 Conector recto">
              <a:extLst>
                <a:ext uri="{FF2B5EF4-FFF2-40B4-BE49-F238E27FC236}">
                  <a16:creationId xmlns:a16="http://schemas.microsoft.com/office/drawing/2014/main" id="{4926E2E8-F578-4335-889A-F723815D826F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2" name="50 Conector recto de flecha">
              <a:extLst>
                <a:ext uri="{FF2B5EF4-FFF2-40B4-BE49-F238E27FC236}">
                  <a16:creationId xmlns:a16="http://schemas.microsoft.com/office/drawing/2014/main" id="{7FF2F4DD-4681-4E81-87A3-301A22AB0F1D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163" name="51 CuadroTexto">
            <a:extLst>
              <a:ext uri="{FF2B5EF4-FFF2-40B4-BE49-F238E27FC236}">
                <a16:creationId xmlns:a16="http://schemas.microsoft.com/office/drawing/2014/main" id="{8B0B0954-9959-4406-BCEB-3B7F5FB05FB2}"/>
              </a:ext>
            </a:extLst>
          </p:cNvPr>
          <p:cNvSpPr txBox="1"/>
          <p:nvPr/>
        </p:nvSpPr>
        <p:spPr>
          <a:xfrm>
            <a:off x="1639013" y="3212379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+6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164" name="46 Grupo">
            <a:extLst>
              <a:ext uri="{FF2B5EF4-FFF2-40B4-BE49-F238E27FC236}">
                <a16:creationId xmlns:a16="http://schemas.microsoft.com/office/drawing/2014/main" id="{74DCAD79-9872-4BAD-8CB7-62CEB1168795}"/>
              </a:ext>
            </a:extLst>
          </p:cNvPr>
          <p:cNvGrpSpPr/>
          <p:nvPr/>
        </p:nvGrpSpPr>
        <p:grpSpPr>
          <a:xfrm>
            <a:off x="1836758" y="2982882"/>
            <a:ext cx="1040937" cy="222909"/>
            <a:chOff x="10107629" y="1910569"/>
            <a:chExt cx="893369" cy="527862"/>
          </a:xfrm>
        </p:grpSpPr>
        <p:cxnSp>
          <p:nvCxnSpPr>
            <p:cNvPr id="165" name="47 Conector recto">
              <a:extLst>
                <a:ext uri="{FF2B5EF4-FFF2-40B4-BE49-F238E27FC236}">
                  <a16:creationId xmlns:a16="http://schemas.microsoft.com/office/drawing/2014/main" id="{48D530DC-76B7-4D9C-869A-057019ADB302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6" name="48 Conector recto">
              <a:extLst>
                <a:ext uri="{FF2B5EF4-FFF2-40B4-BE49-F238E27FC236}">
                  <a16:creationId xmlns:a16="http://schemas.microsoft.com/office/drawing/2014/main" id="{4C7FF725-9D3D-4672-98A5-2A636270A984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7" name="49 Conector recto">
              <a:extLst>
                <a:ext uri="{FF2B5EF4-FFF2-40B4-BE49-F238E27FC236}">
                  <a16:creationId xmlns:a16="http://schemas.microsoft.com/office/drawing/2014/main" id="{B20FCA5C-90EE-491B-BE5C-ED514308997D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8" name="50 Conector recto de flecha">
              <a:extLst>
                <a:ext uri="{FF2B5EF4-FFF2-40B4-BE49-F238E27FC236}">
                  <a16:creationId xmlns:a16="http://schemas.microsoft.com/office/drawing/2014/main" id="{DF015C14-2538-4314-BC25-9E61DCCF5867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169" name="51 CuadroTexto">
            <a:extLst>
              <a:ext uri="{FF2B5EF4-FFF2-40B4-BE49-F238E27FC236}">
                <a16:creationId xmlns:a16="http://schemas.microsoft.com/office/drawing/2014/main" id="{018D6E9B-D98C-4829-B941-8EF0C9321813}"/>
              </a:ext>
            </a:extLst>
          </p:cNvPr>
          <p:cNvSpPr txBox="1"/>
          <p:nvPr/>
        </p:nvSpPr>
        <p:spPr>
          <a:xfrm>
            <a:off x="2118440" y="2855119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100" noProof="0" dirty="0" smtClean="0">
                <a:solidFill>
                  <a:prstClr val="black"/>
                </a:solidFill>
                <a:latin typeface="AvantGardeExtLitITCTT"/>
              </a:rPr>
              <a:t>+10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cxnSp>
        <p:nvCxnSpPr>
          <p:cNvPr id="196" name="53 Conector recto"/>
          <p:cNvCxnSpPr>
            <a:cxnSpLocks/>
          </p:cNvCxnSpPr>
          <p:nvPr/>
        </p:nvCxnSpPr>
        <p:spPr>
          <a:xfrm>
            <a:off x="3276967" y="5168304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215" name="74 Conector recto"/>
          <p:cNvCxnSpPr>
            <a:cxnSpLocks/>
          </p:cNvCxnSpPr>
          <p:nvPr/>
        </p:nvCxnSpPr>
        <p:spPr>
          <a:xfrm>
            <a:off x="9023016" y="5197369"/>
            <a:ext cx="0" cy="196026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4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461911"/>
              </p:ext>
            </p:extLst>
          </p:nvPr>
        </p:nvGraphicFramePr>
        <p:xfrm>
          <a:off x="12098" y="4905455"/>
          <a:ext cx="5382711" cy="293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95" name="54 Grupo"/>
          <p:cNvGrpSpPr/>
          <p:nvPr/>
        </p:nvGrpSpPr>
        <p:grpSpPr>
          <a:xfrm>
            <a:off x="3599780" y="5383643"/>
            <a:ext cx="1084771" cy="191463"/>
            <a:chOff x="10107629" y="1910569"/>
            <a:chExt cx="893369" cy="216125"/>
          </a:xfrm>
        </p:grpSpPr>
        <p:cxnSp>
          <p:nvCxnSpPr>
            <p:cNvPr id="96" name="55 Conector recto"/>
            <p:cNvCxnSpPr>
              <a:cxnSpLocks/>
            </p:cNvCxnSpPr>
            <p:nvPr/>
          </p:nvCxnSpPr>
          <p:spPr>
            <a:xfrm flipV="1">
              <a:off x="10107629" y="1942102"/>
              <a:ext cx="0" cy="184592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56 Conector recto"/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57 Conector recto"/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58 Conector recto de flecha"/>
            <p:cNvCxnSpPr>
              <a:cxnSpLocks/>
            </p:cNvCxnSpPr>
            <p:nvPr/>
          </p:nvCxnSpPr>
          <p:spPr>
            <a:xfrm>
              <a:off x="11000998" y="1910569"/>
              <a:ext cx="0" cy="216124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65 CuadroTexto"/>
          <p:cNvSpPr txBox="1"/>
          <p:nvPr/>
        </p:nvSpPr>
        <p:spPr>
          <a:xfrm>
            <a:off x="3862098" y="5275153"/>
            <a:ext cx="829925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-10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101" name="46 Grupo">
            <a:extLst>
              <a:ext uri="{FF2B5EF4-FFF2-40B4-BE49-F238E27FC236}">
                <a16:creationId xmlns:a16="http://schemas.microsoft.com/office/drawing/2014/main" id="{6DC223CE-F04E-46DC-91B6-9EC59BA3073A}"/>
              </a:ext>
            </a:extLst>
          </p:cNvPr>
          <p:cNvGrpSpPr/>
          <p:nvPr/>
        </p:nvGrpSpPr>
        <p:grpSpPr>
          <a:xfrm>
            <a:off x="959661" y="6233763"/>
            <a:ext cx="1862445" cy="140832"/>
            <a:chOff x="10107629" y="1910569"/>
            <a:chExt cx="893369" cy="527862"/>
          </a:xfrm>
        </p:grpSpPr>
        <p:cxnSp>
          <p:nvCxnSpPr>
            <p:cNvPr id="102" name="47 Conector recto">
              <a:extLst>
                <a:ext uri="{FF2B5EF4-FFF2-40B4-BE49-F238E27FC236}">
                  <a16:creationId xmlns:a16="http://schemas.microsoft.com/office/drawing/2014/main" id="{B90F3416-4337-4559-9461-793145DB1C07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48 Conector recto">
              <a:extLst>
                <a:ext uri="{FF2B5EF4-FFF2-40B4-BE49-F238E27FC236}">
                  <a16:creationId xmlns:a16="http://schemas.microsoft.com/office/drawing/2014/main" id="{EF4BB1E9-3F23-4F09-801F-1A11C4BAAC46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49 Conector recto">
              <a:extLst>
                <a:ext uri="{FF2B5EF4-FFF2-40B4-BE49-F238E27FC236}">
                  <a16:creationId xmlns:a16="http://schemas.microsoft.com/office/drawing/2014/main" id="{D4737F39-2014-4D8A-87E2-47324EE6CFBE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50 Conector recto de flecha">
              <a:extLst>
                <a:ext uri="{FF2B5EF4-FFF2-40B4-BE49-F238E27FC236}">
                  <a16:creationId xmlns:a16="http://schemas.microsoft.com/office/drawing/2014/main" id="{5799D738-38E8-4BB7-AE0D-E855AF62B5AC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51 CuadroTexto">
            <a:extLst>
              <a:ext uri="{FF2B5EF4-FFF2-40B4-BE49-F238E27FC236}">
                <a16:creationId xmlns:a16="http://schemas.microsoft.com/office/drawing/2014/main" id="{A4FB769A-BF11-41F2-A0A5-105E831A4D0D}"/>
              </a:ext>
            </a:extLst>
          </p:cNvPr>
          <p:cNvSpPr txBox="1"/>
          <p:nvPr/>
        </p:nvSpPr>
        <p:spPr>
          <a:xfrm>
            <a:off x="1586809" y="6092854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-15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107" name="46 Grupo">
            <a:extLst>
              <a:ext uri="{FF2B5EF4-FFF2-40B4-BE49-F238E27FC236}">
                <a16:creationId xmlns:a16="http://schemas.microsoft.com/office/drawing/2014/main" id="{C76C4F2E-1DED-4696-BB9B-7E9854FF67D4}"/>
              </a:ext>
            </a:extLst>
          </p:cNvPr>
          <p:cNvGrpSpPr/>
          <p:nvPr/>
        </p:nvGrpSpPr>
        <p:grpSpPr>
          <a:xfrm>
            <a:off x="1836758" y="5854689"/>
            <a:ext cx="948177" cy="251567"/>
            <a:chOff x="10107629" y="1910569"/>
            <a:chExt cx="893369" cy="527862"/>
          </a:xfrm>
        </p:grpSpPr>
        <p:cxnSp>
          <p:nvCxnSpPr>
            <p:cNvPr id="108" name="47 Conector recto">
              <a:extLst>
                <a:ext uri="{FF2B5EF4-FFF2-40B4-BE49-F238E27FC236}">
                  <a16:creationId xmlns:a16="http://schemas.microsoft.com/office/drawing/2014/main" id="{6D0F4B64-AF96-4AB0-958D-7C50C150DD81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48 Conector recto">
              <a:extLst>
                <a:ext uri="{FF2B5EF4-FFF2-40B4-BE49-F238E27FC236}">
                  <a16:creationId xmlns:a16="http://schemas.microsoft.com/office/drawing/2014/main" id="{E62CACDC-29E6-4C08-97F1-5C471B992BD9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49 Conector recto">
              <a:extLst>
                <a:ext uri="{FF2B5EF4-FFF2-40B4-BE49-F238E27FC236}">
                  <a16:creationId xmlns:a16="http://schemas.microsoft.com/office/drawing/2014/main" id="{A83DE1DD-65A9-42DB-A102-08BD1BF9E628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50 Conector recto de flecha">
              <a:extLst>
                <a:ext uri="{FF2B5EF4-FFF2-40B4-BE49-F238E27FC236}">
                  <a16:creationId xmlns:a16="http://schemas.microsoft.com/office/drawing/2014/main" id="{281B1AFF-7D6E-47D8-A7EB-E4246CCC1653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51 CuadroTexto">
            <a:extLst>
              <a:ext uri="{FF2B5EF4-FFF2-40B4-BE49-F238E27FC236}">
                <a16:creationId xmlns:a16="http://schemas.microsoft.com/office/drawing/2014/main" id="{D691FCC8-08E3-4C78-ABF9-325D993D5584}"/>
              </a:ext>
            </a:extLst>
          </p:cNvPr>
          <p:cNvSpPr txBox="1"/>
          <p:nvPr/>
        </p:nvSpPr>
        <p:spPr>
          <a:xfrm>
            <a:off x="2045210" y="5726573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lang="es-PE" sz="1100" noProof="0" dirty="0" smtClean="0">
                <a:solidFill>
                  <a:prstClr val="black"/>
                </a:solidFill>
                <a:latin typeface="AvantGardeExtLitITCTT"/>
              </a:rPr>
              <a:t>-17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114" name="76 Grupo"/>
          <p:cNvGrpSpPr/>
          <p:nvPr/>
        </p:nvGrpSpPr>
        <p:grpSpPr>
          <a:xfrm>
            <a:off x="9422074" y="5283834"/>
            <a:ext cx="920851" cy="185890"/>
            <a:chOff x="10107629" y="1910569"/>
            <a:chExt cx="893369" cy="356519"/>
          </a:xfrm>
        </p:grpSpPr>
        <p:cxnSp>
          <p:nvCxnSpPr>
            <p:cNvPr id="115" name="77 Conector recto"/>
            <p:cNvCxnSpPr>
              <a:cxnSpLocks/>
            </p:cNvCxnSpPr>
            <p:nvPr/>
          </p:nvCxnSpPr>
          <p:spPr>
            <a:xfrm flipV="1">
              <a:off x="10107629" y="1942103"/>
              <a:ext cx="0" cy="135901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78 Conector recto"/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79 Conector recto"/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80 Conector recto de flecha"/>
            <p:cNvCxnSpPr>
              <a:cxnSpLocks/>
            </p:cNvCxnSpPr>
            <p:nvPr/>
          </p:nvCxnSpPr>
          <p:spPr>
            <a:xfrm>
              <a:off x="11000998" y="1910569"/>
              <a:ext cx="0" cy="356519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81 CuadroTexto"/>
          <p:cNvSpPr txBox="1"/>
          <p:nvPr/>
        </p:nvSpPr>
        <p:spPr>
          <a:xfrm>
            <a:off x="9651538" y="5153463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-</a:t>
            </a:r>
            <a:r>
              <a:rPr lang="es-PE" sz="1100" noProof="0" dirty="0" smtClean="0">
                <a:solidFill>
                  <a:prstClr val="black"/>
                </a:solidFill>
                <a:latin typeface="AvantGardeExtLitITCTT"/>
              </a:rPr>
              <a:t>12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120" name="46 Grupo">
            <a:extLst>
              <a:ext uri="{FF2B5EF4-FFF2-40B4-BE49-F238E27FC236}">
                <a16:creationId xmlns:a16="http://schemas.microsoft.com/office/drawing/2014/main" id="{6B341FC8-A0E1-4E82-B6CB-842E6AC57BFD}"/>
              </a:ext>
            </a:extLst>
          </p:cNvPr>
          <p:cNvGrpSpPr/>
          <p:nvPr/>
        </p:nvGrpSpPr>
        <p:grpSpPr>
          <a:xfrm>
            <a:off x="6699782" y="6188991"/>
            <a:ext cx="1862445" cy="171498"/>
            <a:chOff x="10107629" y="1910569"/>
            <a:chExt cx="893369" cy="527862"/>
          </a:xfrm>
        </p:grpSpPr>
        <p:cxnSp>
          <p:nvCxnSpPr>
            <p:cNvPr id="121" name="47 Conector recto">
              <a:extLst>
                <a:ext uri="{FF2B5EF4-FFF2-40B4-BE49-F238E27FC236}">
                  <a16:creationId xmlns:a16="http://schemas.microsoft.com/office/drawing/2014/main" id="{5FC0F97F-FE18-434E-98E3-57082995C7D1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48 Conector recto">
              <a:extLst>
                <a:ext uri="{FF2B5EF4-FFF2-40B4-BE49-F238E27FC236}">
                  <a16:creationId xmlns:a16="http://schemas.microsoft.com/office/drawing/2014/main" id="{C31F65BE-547B-4DFB-8483-E8C01F81060A}"/>
                </a:ext>
              </a:extLst>
            </p:cNvPr>
            <p:cNvCxnSpPr/>
            <p:nvPr/>
          </p:nvCxnSpPr>
          <p:spPr>
            <a:xfrm>
              <a:off x="10107629" y="1910569"/>
              <a:ext cx="342413" cy="31531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49 Conector recto">
              <a:extLst>
                <a:ext uri="{FF2B5EF4-FFF2-40B4-BE49-F238E27FC236}">
                  <a16:creationId xmlns:a16="http://schemas.microsoft.com/office/drawing/2014/main" id="{81F8A119-0457-4669-B857-A476DB757DA6}"/>
                </a:ext>
              </a:extLst>
            </p:cNvPr>
            <p:cNvCxnSpPr/>
            <p:nvPr/>
          </p:nvCxnSpPr>
          <p:spPr>
            <a:xfrm>
              <a:off x="10654838" y="1910569"/>
              <a:ext cx="34616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50 Conector recto de flecha">
              <a:extLst>
                <a:ext uri="{FF2B5EF4-FFF2-40B4-BE49-F238E27FC236}">
                  <a16:creationId xmlns:a16="http://schemas.microsoft.com/office/drawing/2014/main" id="{7BBB727F-0642-4B80-8125-BC8BF099CBF6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51 CuadroTexto">
            <a:extLst>
              <a:ext uri="{FF2B5EF4-FFF2-40B4-BE49-F238E27FC236}">
                <a16:creationId xmlns:a16="http://schemas.microsoft.com/office/drawing/2014/main" id="{108EC361-8F87-4E91-B329-96DFFF1BE19D}"/>
              </a:ext>
            </a:extLst>
          </p:cNvPr>
          <p:cNvSpPr txBox="1"/>
          <p:nvPr/>
        </p:nvSpPr>
        <p:spPr>
          <a:xfrm>
            <a:off x="7386795" y="6049383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-13%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127" name="46 Grupo">
            <a:extLst>
              <a:ext uri="{FF2B5EF4-FFF2-40B4-BE49-F238E27FC236}">
                <a16:creationId xmlns:a16="http://schemas.microsoft.com/office/drawing/2014/main" id="{364C8137-9DAE-4180-B406-69F6A86F81D0}"/>
              </a:ext>
            </a:extLst>
          </p:cNvPr>
          <p:cNvGrpSpPr/>
          <p:nvPr/>
        </p:nvGrpSpPr>
        <p:grpSpPr>
          <a:xfrm>
            <a:off x="7573999" y="5788948"/>
            <a:ext cx="979344" cy="271739"/>
            <a:chOff x="10039018" y="1910569"/>
            <a:chExt cx="961980" cy="527862"/>
          </a:xfrm>
        </p:grpSpPr>
        <p:cxnSp>
          <p:nvCxnSpPr>
            <p:cNvPr id="128" name="47 Conector recto">
              <a:extLst>
                <a:ext uri="{FF2B5EF4-FFF2-40B4-BE49-F238E27FC236}">
                  <a16:creationId xmlns:a16="http://schemas.microsoft.com/office/drawing/2014/main" id="{3D6557FB-C195-489E-A5AA-EBBD20F8C8C4}"/>
                </a:ext>
              </a:extLst>
            </p:cNvPr>
            <p:cNvCxnSpPr/>
            <p:nvPr/>
          </p:nvCxnSpPr>
          <p:spPr>
            <a:xfrm flipV="1">
              <a:off x="10039018" y="1942100"/>
              <a:ext cx="0" cy="400715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48 Conector recto">
              <a:extLst>
                <a:ext uri="{FF2B5EF4-FFF2-40B4-BE49-F238E27FC236}">
                  <a16:creationId xmlns:a16="http://schemas.microsoft.com/office/drawing/2014/main" id="{3B386062-9312-4F5A-B93C-9024B583D72B}"/>
                </a:ext>
              </a:extLst>
            </p:cNvPr>
            <p:cNvCxnSpPr/>
            <p:nvPr/>
          </p:nvCxnSpPr>
          <p:spPr>
            <a:xfrm>
              <a:off x="10042136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49 Conector recto">
              <a:extLst>
                <a:ext uri="{FF2B5EF4-FFF2-40B4-BE49-F238E27FC236}">
                  <a16:creationId xmlns:a16="http://schemas.microsoft.com/office/drawing/2014/main" id="{AAFAA894-EC4C-4828-98F0-985771FA23C7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50 Conector recto de flecha">
              <a:extLst>
                <a:ext uri="{FF2B5EF4-FFF2-40B4-BE49-F238E27FC236}">
                  <a16:creationId xmlns:a16="http://schemas.microsoft.com/office/drawing/2014/main" id="{1E24DFCE-9AE8-476B-9FD0-90313DB89199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51 CuadroTexto">
            <a:extLst>
              <a:ext uri="{FF2B5EF4-FFF2-40B4-BE49-F238E27FC236}">
                <a16:creationId xmlns:a16="http://schemas.microsoft.com/office/drawing/2014/main" id="{AD65D8ED-BCB7-42FA-A484-280230E053D5}"/>
              </a:ext>
            </a:extLst>
          </p:cNvPr>
          <p:cNvSpPr txBox="1"/>
          <p:nvPr/>
        </p:nvSpPr>
        <p:spPr>
          <a:xfrm>
            <a:off x="7770723" y="5640275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lang="es-PE" sz="1100" noProof="0" dirty="0" smtClean="0">
                <a:solidFill>
                  <a:prstClr val="black"/>
                </a:solidFill>
                <a:latin typeface="AvantGardeExtLitITCTT"/>
              </a:rPr>
              <a:t>-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15%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aphicFrame>
        <p:nvGraphicFramePr>
          <p:cNvPr id="133" name="2 Gráfico"/>
          <p:cNvGraphicFramePr/>
          <p:nvPr>
            <p:extLst>
              <p:ext uri="{D42A27DB-BD31-4B8C-83A1-F6EECF244321}">
                <p14:modId xmlns:p14="http://schemas.microsoft.com/office/powerpoint/2010/main" val="341395294"/>
              </p:ext>
            </p:extLst>
          </p:nvPr>
        </p:nvGraphicFramePr>
        <p:xfrm>
          <a:off x="5898993" y="2058323"/>
          <a:ext cx="5075112" cy="282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5" name="CuadroTexto 74"/>
          <p:cNvSpPr txBox="1"/>
          <p:nvPr/>
        </p:nvSpPr>
        <p:spPr>
          <a:xfrm>
            <a:off x="8012401" y="0"/>
            <a:ext cx="4108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Gross Margin Ad</a:t>
            </a: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</a:t>
            </a:r>
            <a:r>
              <a:rPr kumimoji="0" lang="es-P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4Q2021 </a:t>
            </a: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s-P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24.7</a:t>
            </a:r>
            <a:r>
              <a:rPr lang="es-PE" sz="1200" dirty="0" smtClean="0">
                <a:solidFill>
                  <a:prstClr val="black"/>
                </a:solidFill>
              </a:rPr>
              <a:t>%,            4Q </a:t>
            </a:r>
            <a:r>
              <a:rPr lang="es-PE" sz="1200" dirty="0">
                <a:solidFill>
                  <a:prstClr val="black"/>
                </a:solidFill>
              </a:rPr>
              <a:t>2022 = </a:t>
            </a:r>
            <a:r>
              <a:rPr lang="es-PE" sz="1200" dirty="0" smtClean="0">
                <a:solidFill>
                  <a:prstClr val="black"/>
                </a:solidFill>
              </a:rPr>
              <a:t>25.1% 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Operating Margin Adj. </a:t>
            </a:r>
            <a:r>
              <a:rPr lang="es-MX" sz="1200" noProof="0" dirty="0">
                <a:solidFill>
                  <a:prstClr val="black"/>
                </a:solidFill>
                <a:latin typeface="Calibri"/>
              </a:rPr>
              <a:t>4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 2021 =</a:t>
            </a:r>
            <a:r>
              <a:rPr kumimoji="0" lang="es-MX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11.1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lang="es-MX" sz="1200" noProof="0" dirty="0">
                <a:solidFill>
                  <a:prstClr val="black"/>
                </a:solidFill>
                <a:latin typeface="Calibri"/>
              </a:rPr>
              <a:t>4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 2022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lang="es-MX" sz="1200" dirty="0" smtClean="0">
                <a:solidFill>
                  <a:prstClr val="black"/>
                </a:solidFill>
                <a:latin typeface="Calibri"/>
              </a:rPr>
              <a:t>9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.5% 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Ebitda Margin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Adj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s-MX" sz="1200" noProof="0" dirty="0">
                <a:solidFill>
                  <a:prstClr val="black"/>
                </a:solidFill>
                <a:latin typeface="Calibri"/>
              </a:rPr>
              <a:t>4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 2021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14.4%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lang="es-MX" sz="1200" noProof="0" dirty="0">
                <a:solidFill>
                  <a:prstClr val="black"/>
                </a:solidFill>
                <a:latin typeface="Calibri"/>
              </a:rPr>
              <a:t>4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 2022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12.5%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8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"/>
          <p:cNvSpPr txBox="1"/>
          <p:nvPr/>
        </p:nvSpPr>
        <p:spPr>
          <a:xfrm>
            <a:off x="17239" y="776615"/>
            <a:ext cx="2564609" cy="450396"/>
          </a:xfrm>
          <a:prstGeom prst="rect">
            <a:avLst/>
          </a:prstGeom>
          <a:noFill/>
        </p:spPr>
        <p:txBody>
          <a:bodyPr wrap="none" lIns="104678" tIns="52332" rIns="104678" bIns="52332" rtlCol="0">
            <a:spAutoFit/>
          </a:bodyPr>
          <a:lstStyle/>
          <a:p>
            <a:pPr marL="0" marR="0" lvl="0" indent="0" algn="l" defTabSz="512518" rtl="0" eaLnBrk="1" fontAlgn="auto" latinLnBrk="0" hangingPunct="1">
              <a:lnSpc>
                <a:spcPct val="80000"/>
              </a:lnSpc>
              <a:spcBef>
                <a:spcPts val="7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94486" y="1252724"/>
            <a:ext cx="1698567" cy="254190"/>
          </a:xfrm>
          <a:prstGeom prst="rect">
            <a:avLst/>
          </a:prstGeom>
          <a:noFill/>
        </p:spPr>
        <p:txBody>
          <a:bodyPr wrap="square" lIns="84062" tIns="42046" rIns="84062" bIns="42046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In </a:t>
            </a:r>
            <a:r>
              <a:rPr kumimoji="0" lang="es-PE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Million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Soles (S/ mm)</a:t>
            </a: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77885" y="6234598"/>
            <a:ext cx="320807" cy="141890"/>
          </a:xfrm>
          <a:prstGeom prst="rect">
            <a:avLst/>
          </a:prstGeom>
          <a:solidFill>
            <a:srgbClr val="3A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788391" y="6544658"/>
            <a:ext cx="320807" cy="1418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061900" y="6171534"/>
            <a:ext cx="189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Positive variations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56460F0-C2A5-4AD0-9EE0-F310C96F01BE}"/>
              </a:ext>
            </a:extLst>
          </p:cNvPr>
          <p:cNvSpPr/>
          <p:nvPr/>
        </p:nvSpPr>
        <p:spPr>
          <a:xfrm>
            <a:off x="2293832" y="2530925"/>
            <a:ext cx="414039" cy="3830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056640" y="6481594"/>
            <a:ext cx="189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Negative variations</a:t>
            </a:r>
          </a:p>
        </p:txBody>
      </p:sp>
      <p:sp>
        <p:nvSpPr>
          <p:cNvPr id="21" name="Rectangle 88">
            <a:extLst>
              <a:ext uri="{FF2B5EF4-FFF2-40B4-BE49-F238E27FC236}">
                <a16:creationId xmlns:a16="http://schemas.microsoft.com/office/drawing/2014/main" id="{18602532-8649-44C2-AF84-9CBA32605CB9}"/>
              </a:ext>
            </a:extLst>
          </p:cNvPr>
          <p:cNvSpPr/>
          <p:nvPr/>
        </p:nvSpPr>
        <p:spPr>
          <a:xfrm>
            <a:off x="4735159" y="2084463"/>
            <a:ext cx="2936970" cy="3208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104359" tIns="52171" rIns="104359" bIns="52171">
            <a:spAutoFit/>
          </a:bodyPr>
          <a:lstStyle/>
          <a:p>
            <a:pPr marL="0" marR="0" lvl="0" indent="0" algn="ctr" defTabSz="5218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ExtLitITCTT"/>
                <a:ea typeface="+mn-ea"/>
                <a:cs typeface="AvantGardeExtLitITCTT"/>
              </a:rPr>
              <a:t>NET INCOME </a:t>
            </a:r>
            <a:r>
              <a:rPr lang="es-ES_tradnl" sz="1400" dirty="0">
                <a:solidFill>
                  <a:srgbClr val="FFFFFF"/>
                </a:solidFill>
                <a:latin typeface="AvantGardeExtLitITCTT"/>
                <a:cs typeface="AvantGardeExtLitITCTT"/>
              </a:rPr>
              <a:t>4</a:t>
            </a:r>
            <a:r>
              <a:rPr kumimoji="0" lang="es-ES_tradn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ExtLitITCTT"/>
                <a:ea typeface="+mn-ea"/>
                <a:cs typeface="AvantGardeExtLitITCTT"/>
              </a:rPr>
              <a:t>Q2022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antGardeExtLitITCTT"/>
              <a:ea typeface="+mn-ea"/>
              <a:cs typeface="AvantGardeExtLitITCTT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02C88CC-663F-4EA4-8FBE-E0B2F5395C7F}"/>
              </a:ext>
            </a:extLst>
          </p:cNvPr>
          <p:cNvSpPr/>
          <p:nvPr/>
        </p:nvSpPr>
        <p:spPr>
          <a:xfrm>
            <a:off x="2223469" y="2184929"/>
            <a:ext cx="536357" cy="3736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9" name="Gráfico 28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022463"/>
              </p:ext>
            </p:extLst>
          </p:nvPr>
        </p:nvGraphicFramePr>
        <p:xfrm>
          <a:off x="2399086" y="2526295"/>
          <a:ext cx="7609115" cy="3885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11800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31">
            <a:extLst>
              <a:ext uri="{FF2B5EF4-FFF2-40B4-BE49-F238E27FC236}">
                <a16:creationId xmlns:a16="http://schemas.microsoft.com/office/drawing/2014/main" id="{9A7E7E40-781A-435B-BC15-1AA6F29DC6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4427332"/>
              </p:ext>
            </p:extLst>
          </p:nvPr>
        </p:nvGraphicFramePr>
        <p:xfrm>
          <a:off x="2737364" y="3299652"/>
          <a:ext cx="6515102" cy="293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311757" y="867142"/>
            <a:ext cx="54970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Profit impacted by FX Loss</a:t>
            </a: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4B4DAB05-B576-4335-A664-FE6CDDA7A6C0}"/>
              </a:ext>
            </a:extLst>
          </p:cNvPr>
          <p:cNvSpPr txBox="1"/>
          <p:nvPr/>
        </p:nvSpPr>
        <p:spPr>
          <a:xfrm>
            <a:off x="3640854" y="2101260"/>
            <a:ext cx="427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Profit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Margin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FX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Loss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32514F-980F-414D-81F9-84AC5EDEC426}"/>
              </a:ext>
            </a:extLst>
          </p:cNvPr>
          <p:cNvSpPr txBox="1"/>
          <p:nvPr/>
        </p:nvSpPr>
        <p:spPr>
          <a:xfrm>
            <a:off x="2126320" y="6189064"/>
            <a:ext cx="5070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FX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of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2022: S/ </a:t>
            </a:r>
            <a:r>
              <a:rPr lang="en-US" sz="16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B419B0E-55C8-40AE-95F6-A76EEBB8214A}"/>
              </a:ext>
            </a:extLst>
          </p:cNvPr>
          <p:cNvSpPr/>
          <p:nvPr/>
        </p:nvSpPr>
        <p:spPr>
          <a:xfrm>
            <a:off x="1238050" y="6694634"/>
            <a:ext cx="888270" cy="206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Chart 31">
            <a:extLst>
              <a:ext uri="{FF2B5EF4-FFF2-40B4-BE49-F238E27FC236}">
                <a16:creationId xmlns:a16="http://schemas.microsoft.com/office/drawing/2014/main" id="{8F4C8852-252E-4D3E-8B58-7EE6D8B348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014386"/>
              </p:ext>
            </p:extLst>
          </p:nvPr>
        </p:nvGraphicFramePr>
        <p:xfrm>
          <a:off x="1938584" y="2589900"/>
          <a:ext cx="6799050" cy="293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4485" y="3536949"/>
            <a:ext cx="133350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35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BCF7D38E-E720-4EAD-88FD-D5303AC6E309}"/>
              </a:ext>
            </a:extLst>
          </p:cNvPr>
          <p:cNvSpPr txBox="1"/>
          <p:nvPr/>
        </p:nvSpPr>
        <p:spPr>
          <a:xfrm>
            <a:off x="1256421" y="1652298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Cash Balance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US$)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84D9DCF-0E77-45A3-8E81-79F1BA68513E}"/>
              </a:ext>
            </a:extLst>
          </p:cNvPr>
          <p:cNvSpPr/>
          <p:nvPr/>
        </p:nvSpPr>
        <p:spPr>
          <a:xfrm>
            <a:off x="151537" y="815041"/>
            <a:ext cx="88191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Liquidity and working capital trends</a:t>
            </a:r>
          </a:p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CE20872-8138-47BA-8A9F-CA4F40D63782}"/>
              </a:ext>
            </a:extLst>
          </p:cNvPr>
          <p:cNvSpPr txBox="1"/>
          <p:nvPr/>
        </p:nvSpPr>
        <p:spPr>
          <a:xfrm>
            <a:off x="6596338" y="1889471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Debt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Maturity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US$)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C7FF9A2-192E-4B6D-A62C-406D4C18E9C3}"/>
              </a:ext>
            </a:extLst>
          </p:cNvPr>
          <p:cNvSpPr txBox="1"/>
          <p:nvPr/>
        </p:nvSpPr>
        <p:spPr>
          <a:xfrm>
            <a:off x="1358231" y="4517802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Debt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US$)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BF8DB5B-D691-42EA-8115-3ABB464A5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711791"/>
              </p:ext>
            </p:extLst>
          </p:nvPr>
        </p:nvGraphicFramePr>
        <p:xfrm>
          <a:off x="5306941" y="4312630"/>
          <a:ext cx="6233894" cy="746760"/>
        </p:xfrm>
        <a:graphic>
          <a:graphicData uri="http://schemas.openxmlformats.org/drawingml/2006/table">
            <a:tbl>
              <a:tblPr/>
              <a:tblGrid>
                <a:gridCol w="884390">
                  <a:extLst>
                    <a:ext uri="{9D8B030D-6E8A-4147-A177-3AD203B41FA5}">
                      <a16:colId xmlns:a16="http://schemas.microsoft.com/office/drawing/2014/main" val="3888422840"/>
                    </a:ext>
                  </a:extLst>
                </a:gridCol>
                <a:gridCol w="445792">
                  <a:extLst>
                    <a:ext uri="{9D8B030D-6E8A-4147-A177-3AD203B41FA5}">
                      <a16:colId xmlns:a16="http://schemas.microsoft.com/office/drawing/2014/main" val="3951935450"/>
                    </a:ext>
                  </a:extLst>
                </a:gridCol>
                <a:gridCol w="445792">
                  <a:extLst>
                    <a:ext uri="{9D8B030D-6E8A-4147-A177-3AD203B41FA5}">
                      <a16:colId xmlns:a16="http://schemas.microsoft.com/office/drawing/2014/main" val="534901425"/>
                    </a:ext>
                  </a:extLst>
                </a:gridCol>
                <a:gridCol w="445792">
                  <a:extLst>
                    <a:ext uri="{9D8B030D-6E8A-4147-A177-3AD203B41FA5}">
                      <a16:colId xmlns:a16="http://schemas.microsoft.com/office/drawing/2014/main" val="3727980270"/>
                    </a:ext>
                  </a:extLst>
                </a:gridCol>
                <a:gridCol w="445792">
                  <a:extLst>
                    <a:ext uri="{9D8B030D-6E8A-4147-A177-3AD203B41FA5}">
                      <a16:colId xmlns:a16="http://schemas.microsoft.com/office/drawing/2014/main" val="4065887422"/>
                    </a:ext>
                  </a:extLst>
                </a:gridCol>
                <a:gridCol w="445792">
                  <a:extLst>
                    <a:ext uri="{9D8B030D-6E8A-4147-A177-3AD203B41FA5}">
                      <a16:colId xmlns:a16="http://schemas.microsoft.com/office/drawing/2014/main" val="254363607"/>
                    </a:ext>
                  </a:extLst>
                </a:gridCol>
                <a:gridCol w="445792">
                  <a:extLst>
                    <a:ext uri="{9D8B030D-6E8A-4147-A177-3AD203B41FA5}">
                      <a16:colId xmlns:a16="http://schemas.microsoft.com/office/drawing/2014/main" val="1842949212"/>
                    </a:ext>
                  </a:extLst>
                </a:gridCol>
                <a:gridCol w="445792">
                  <a:extLst>
                    <a:ext uri="{9D8B030D-6E8A-4147-A177-3AD203B41FA5}">
                      <a16:colId xmlns:a16="http://schemas.microsoft.com/office/drawing/2014/main" val="191651925"/>
                    </a:ext>
                  </a:extLst>
                </a:gridCol>
                <a:gridCol w="445792">
                  <a:extLst>
                    <a:ext uri="{9D8B030D-6E8A-4147-A177-3AD203B41FA5}">
                      <a16:colId xmlns:a16="http://schemas.microsoft.com/office/drawing/2014/main" val="2419176159"/>
                    </a:ext>
                  </a:extLst>
                </a:gridCol>
                <a:gridCol w="445792">
                  <a:extLst>
                    <a:ext uri="{9D8B030D-6E8A-4147-A177-3AD203B41FA5}">
                      <a16:colId xmlns:a16="http://schemas.microsoft.com/office/drawing/2014/main" val="4065269527"/>
                    </a:ext>
                  </a:extLst>
                </a:gridCol>
                <a:gridCol w="445792">
                  <a:extLst>
                    <a:ext uri="{9D8B030D-6E8A-4147-A177-3AD203B41FA5}">
                      <a16:colId xmlns:a16="http://schemas.microsoft.com/office/drawing/2014/main" val="3583842099"/>
                    </a:ext>
                  </a:extLst>
                </a:gridCol>
                <a:gridCol w="445792">
                  <a:extLst>
                    <a:ext uri="{9D8B030D-6E8A-4147-A177-3AD203B41FA5}">
                      <a16:colId xmlns:a16="http://schemas.microsoft.com/office/drawing/2014/main" val="4208346199"/>
                    </a:ext>
                  </a:extLst>
                </a:gridCol>
                <a:gridCol w="445792">
                  <a:extLst>
                    <a:ext uri="{9D8B030D-6E8A-4147-A177-3AD203B41FA5}">
                      <a16:colId xmlns:a16="http://schemas.microsoft.com/office/drawing/2014/main" val="222424216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Ratios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Dic-20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Mar-21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Jun-21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Sep-21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Dec-21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Mar-22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Jun-22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Set-22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Dec-22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183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 debt / EBITDA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8881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Adj</a:t>
                      </a:r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es-P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Debt</a:t>
                      </a:r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/ EBITDA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09020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59B4D54-F379-4D83-A5D1-1C10482AABBE}"/>
              </a:ext>
            </a:extLst>
          </p:cNvPr>
          <p:cNvSpPr txBox="1"/>
          <p:nvPr/>
        </p:nvSpPr>
        <p:spPr>
          <a:xfrm>
            <a:off x="9763553" y="1575771"/>
            <a:ext cx="199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Target: 50% - 50%</a:t>
            </a:r>
          </a:p>
        </p:txBody>
      </p:sp>
      <p:graphicFrame>
        <p:nvGraphicFramePr>
          <p:cNvPr id="47" name="Gráfico 46">
            <a:extLst>
              <a:ext uri="{FF2B5EF4-FFF2-40B4-BE49-F238E27FC236}">
                <a16:creationId xmlns:a16="http://schemas.microsoft.com/office/drawing/2014/main" id="{9EBFF467-6EC0-4E2A-A799-00132A94D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8736503"/>
              </p:ext>
            </p:extLst>
          </p:nvPr>
        </p:nvGraphicFramePr>
        <p:xfrm>
          <a:off x="6979010" y="2179071"/>
          <a:ext cx="4970726" cy="1852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9" name="Gráfico 48">
            <a:extLst>
              <a:ext uri="{FF2B5EF4-FFF2-40B4-BE49-F238E27FC236}">
                <a16:creationId xmlns:a16="http://schemas.microsoft.com/office/drawing/2014/main" id="{A57E07ED-D465-4B73-AC16-726A2BAD14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0182966"/>
              </p:ext>
            </p:extLst>
          </p:nvPr>
        </p:nvGraphicFramePr>
        <p:xfrm>
          <a:off x="9464373" y="1819610"/>
          <a:ext cx="3142057" cy="1644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1" name="Gráfico 50">
            <a:extLst>
              <a:ext uri="{FF2B5EF4-FFF2-40B4-BE49-F238E27FC236}">
                <a16:creationId xmlns:a16="http://schemas.microsoft.com/office/drawing/2014/main" id="{9EBFF467-6EC0-4E2A-A799-00132A94D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5302153"/>
              </p:ext>
            </p:extLst>
          </p:nvPr>
        </p:nvGraphicFramePr>
        <p:xfrm>
          <a:off x="-243463" y="1771507"/>
          <a:ext cx="6671654" cy="201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1" name="Gráfico 110">
            <a:extLst>
              <a:ext uri="{FF2B5EF4-FFF2-40B4-BE49-F238E27FC236}">
                <a16:creationId xmlns:a16="http://schemas.microsoft.com/office/drawing/2014/main" id="{72489897-823A-44B9-AD5D-FE17D6F94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296861"/>
              </p:ext>
            </p:extLst>
          </p:nvPr>
        </p:nvGraphicFramePr>
        <p:xfrm>
          <a:off x="242448" y="5011248"/>
          <a:ext cx="9003138" cy="2594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2" name="CuadroTexto 111">
            <a:extLst>
              <a:ext uri="{FF2B5EF4-FFF2-40B4-BE49-F238E27FC236}">
                <a16:creationId xmlns:a16="http://schemas.microsoft.com/office/drawing/2014/main" id="{C7D08A51-7D2A-43CB-BC7E-50D436878FF5}"/>
              </a:ext>
            </a:extLst>
          </p:cNvPr>
          <p:cNvSpPr txBox="1"/>
          <p:nvPr/>
        </p:nvSpPr>
        <p:spPr>
          <a:xfrm>
            <a:off x="190012" y="5508106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682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66C90F35-36F9-4EC3-A008-3B8245A73D48}"/>
              </a:ext>
            </a:extLst>
          </p:cNvPr>
          <p:cNvSpPr txBox="1"/>
          <p:nvPr/>
        </p:nvSpPr>
        <p:spPr>
          <a:xfrm>
            <a:off x="787133" y="5140742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863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D06A534F-D870-4BF0-AA95-7E36EBB723A6}"/>
              </a:ext>
            </a:extLst>
          </p:cNvPr>
          <p:cNvSpPr txBox="1"/>
          <p:nvPr/>
        </p:nvSpPr>
        <p:spPr>
          <a:xfrm>
            <a:off x="2104922" y="5131323"/>
            <a:ext cx="501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857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CEB380F8-9358-49FA-B0BD-BCB87170F296}"/>
              </a:ext>
            </a:extLst>
          </p:cNvPr>
          <p:cNvSpPr txBox="1"/>
          <p:nvPr/>
        </p:nvSpPr>
        <p:spPr>
          <a:xfrm>
            <a:off x="2374141" y="5459131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b="1" dirty="0" smtClean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741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EFE53793-A7A7-49C4-B72F-4596CEC06DD8}"/>
              </a:ext>
            </a:extLst>
          </p:cNvPr>
          <p:cNvSpPr txBox="1"/>
          <p:nvPr/>
        </p:nvSpPr>
        <p:spPr>
          <a:xfrm>
            <a:off x="3007122" y="5845407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538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3F34086F-E1BC-469D-A46A-C5B5E9C71AD9}"/>
              </a:ext>
            </a:extLst>
          </p:cNvPr>
          <p:cNvSpPr txBox="1"/>
          <p:nvPr/>
        </p:nvSpPr>
        <p:spPr>
          <a:xfrm>
            <a:off x="2698719" y="5572058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antGardeExtLitITCTT"/>
                <a:ea typeface="+mn-ea"/>
                <a:cs typeface="Arial" panose="020B0604020202020204" pitchFamily="34" charset="0"/>
              </a:rPr>
              <a:t>698</a:t>
            </a:r>
            <a:endParaRPr kumimoji="0" lang="es-PE" sz="11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vantGardeExtLitITCTT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75FCC46A-EE39-455F-81A0-7F859A939828}"/>
              </a:ext>
            </a:extLst>
          </p:cNvPr>
          <p:cNvSpPr txBox="1"/>
          <p:nvPr/>
        </p:nvSpPr>
        <p:spPr>
          <a:xfrm>
            <a:off x="3295952" y="5994894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496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DBEF7DC-A817-4065-B7DC-D5C54D47718C}"/>
              </a:ext>
            </a:extLst>
          </p:cNvPr>
          <p:cNvSpPr txBox="1"/>
          <p:nvPr/>
        </p:nvSpPr>
        <p:spPr>
          <a:xfrm>
            <a:off x="502845" y="5392933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Arial" panose="020B0604020202020204" pitchFamily="34" charset="0"/>
              </a:rPr>
              <a:t>717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5433FD6B-CE3A-47E3-8A50-6C3F2126D882}"/>
              </a:ext>
            </a:extLst>
          </p:cNvPr>
          <p:cNvSpPr txBox="1"/>
          <p:nvPr/>
        </p:nvSpPr>
        <p:spPr>
          <a:xfrm>
            <a:off x="1206552" y="5001820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896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C4A4D3A2-4BBB-49DD-B9E3-E9A47630B65E}"/>
              </a:ext>
            </a:extLst>
          </p:cNvPr>
          <p:cNvSpPr txBox="1"/>
          <p:nvPr/>
        </p:nvSpPr>
        <p:spPr>
          <a:xfrm>
            <a:off x="1744598" y="4979784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899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id="{5EF89D78-DB64-4BCC-9663-B6E69255AF51}"/>
              </a:ext>
            </a:extLst>
          </p:cNvPr>
          <p:cNvCxnSpPr/>
          <p:nvPr/>
        </p:nvCxnSpPr>
        <p:spPr>
          <a:xfrm>
            <a:off x="2874648" y="6199102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3" name="Conector recto 122">
            <a:extLst>
              <a:ext uri="{FF2B5EF4-FFF2-40B4-BE49-F238E27FC236}">
                <a16:creationId xmlns:a16="http://schemas.microsoft.com/office/drawing/2014/main" id="{31FF3BB2-030D-48C5-987B-681F4B342D6F}"/>
              </a:ext>
            </a:extLst>
          </p:cNvPr>
          <p:cNvCxnSpPr/>
          <p:nvPr/>
        </p:nvCxnSpPr>
        <p:spPr>
          <a:xfrm>
            <a:off x="2375686" y="5780264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4" name="Conector recto 123">
            <a:extLst>
              <a:ext uri="{FF2B5EF4-FFF2-40B4-BE49-F238E27FC236}">
                <a16:creationId xmlns:a16="http://schemas.microsoft.com/office/drawing/2014/main" id="{F039572F-689A-4EDA-8E61-1B6983BAD7C7}"/>
              </a:ext>
            </a:extLst>
          </p:cNvPr>
          <p:cNvCxnSpPr/>
          <p:nvPr/>
        </p:nvCxnSpPr>
        <p:spPr>
          <a:xfrm>
            <a:off x="1757777" y="5351464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9C8843D6-1087-4788-B08D-8C85B19A8E74}"/>
              </a:ext>
            </a:extLst>
          </p:cNvPr>
          <p:cNvCxnSpPr/>
          <p:nvPr/>
        </p:nvCxnSpPr>
        <p:spPr>
          <a:xfrm>
            <a:off x="908325" y="5356788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6" name="Conector recto 125">
            <a:extLst>
              <a:ext uri="{FF2B5EF4-FFF2-40B4-BE49-F238E27FC236}">
                <a16:creationId xmlns:a16="http://schemas.microsoft.com/office/drawing/2014/main" id="{A988A726-46E1-48A5-BBCD-962090BF3A27}"/>
              </a:ext>
            </a:extLst>
          </p:cNvPr>
          <p:cNvCxnSpPr/>
          <p:nvPr/>
        </p:nvCxnSpPr>
        <p:spPr>
          <a:xfrm>
            <a:off x="375658" y="5735373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27" name="CuadroTexto 126">
            <a:extLst>
              <a:ext uri="{FF2B5EF4-FFF2-40B4-BE49-F238E27FC236}">
                <a16:creationId xmlns:a16="http://schemas.microsoft.com/office/drawing/2014/main" id="{C80F0108-ABA1-4A6B-BA48-D0A7E84E8CAE}"/>
              </a:ext>
            </a:extLst>
          </p:cNvPr>
          <p:cNvSpPr txBox="1"/>
          <p:nvPr/>
        </p:nvSpPr>
        <p:spPr>
          <a:xfrm>
            <a:off x="3885044" y="6046964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472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128" name="Conector recto 127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3534119" y="6269258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2E04E6A6-F303-460B-8384-21A2ED721FF4}"/>
              </a:ext>
            </a:extLst>
          </p:cNvPr>
          <p:cNvSpPr txBox="1"/>
          <p:nvPr/>
        </p:nvSpPr>
        <p:spPr>
          <a:xfrm>
            <a:off x="3590215" y="5908018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511</a:t>
            </a:r>
          </a:p>
        </p:txBody>
      </p:sp>
      <p:sp>
        <p:nvSpPr>
          <p:cNvPr id="130" name="CuadroTexto 129">
            <a:extLst>
              <a:ext uri="{FF2B5EF4-FFF2-40B4-BE49-F238E27FC236}">
                <a16:creationId xmlns:a16="http://schemas.microsoft.com/office/drawing/2014/main" id="{E6FA7958-869F-4C1B-B8DC-87921D7961FE}"/>
              </a:ext>
            </a:extLst>
          </p:cNvPr>
          <p:cNvSpPr txBox="1"/>
          <p:nvPr/>
        </p:nvSpPr>
        <p:spPr>
          <a:xfrm>
            <a:off x="4497644" y="6091308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448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131" name="Conector recto 130">
            <a:extLst>
              <a:ext uri="{FF2B5EF4-FFF2-40B4-BE49-F238E27FC236}">
                <a16:creationId xmlns:a16="http://schemas.microsoft.com/office/drawing/2014/main" id="{506F3FA7-A949-4545-B30C-0BD040B2FC15}"/>
              </a:ext>
            </a:extLst>
          </p:cNvPr>
          <p:cNvCxnSpPr/>
          <p:nvPr/>
        </p:nvCxnSpPr>
        <p:spPr>
          <a:xfrm>
            <a:off x="4132335" y="6320016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42677DDB-9939-4557-9A26-2E8D0C2B1FD8}"/>
              </a:ext>
            </a:extLst>
          </p:cNvPr>
          <p:cNvSpPr txBox="1"/>
          <p:nvPr/>
        </p:nvSpPr>
        <p:spPr>
          <a:xfrm>
            <a:off x="4218134" y="5946508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483</a:t>
            </a:r>
          </a:p>
        </p:txBody>
      </p:sp>
      <p:cxnSp>
        <p:nvCxnSpPr>
          <p:cNvPr id="133" name="Conector recto 132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4733851" y="6030722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34" name="Conector recto 133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5430042" y="6091308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35" name="Conector recto 134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5984805" y="6240276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6589246" y="6246070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37" name="CuadroTexto 1"/>
          <p:cNvSpPr txBox="1"/>
          <p:nvPr/>
        </p:nvSpPr>
        <p:spPr>
          <a:xfrm>
            <a:off x="7313194" y="5786392"/>
            <a:ext cx="483378" cy="253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b="1" dirty="0" smtClean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548</a:t>
            </a:r>
            <a:endParaRPr lang="es-PE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38" name="CuadroTexto 1"/>
          <p:cNvSpPr txBox="1"/>
          <p:nvPr/>
        </p:nvSpPr>
        <p:spPr>
          <a:xfrm>
            <a:off x="7623949" y="5872176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526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7285437" y="6091308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41" name="CuadroTexto 1"/>
          <p:cNvSpPr txBox="1"/>
          <p:nvPr/>
        </p:nvSpPr>
        <p:spPr>
          <a:xfrm>
            <a:off x="6347557" y="6015736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472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42" name="CuadroTexto 1"/>
          <p:cNvSpPr txBox="1"/>
          <p:nvPr/>
        </p:nvSpPr>
        <p:spPr>
          <a:xfrm>
            <a:off x="6702629" y="5888961"/>
            <a:ext cx="483378" cy="25354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kern="1200" dirty="0" smtClean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505</a:t>
            </a:r>
            <a:endParaRPr lang="es-PE" b="1" kern="1200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44" name="CuadroTexto 1"/>
          <p:cNvSpPr txBox="1"/>
          <p:nvPr/>
        </p:nvSpPr>
        <p:spPr>
          <a:xfrm>
            <a:off x="8867885" y="5853494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566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8548695" y="6067231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46" name="CuadroTexto 1"/>
          <p:cNvSpPr txBox="1"/>
          <p:nvPr/>
        </p:nvSpPr>
        <p:spPr>
          <a:xfrm>
            <a:off x="8548397" y="5702202"/>
            <a:ext cx="483378" cy="253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 smtClean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586</a:t>
            </a:r>
            <a:endParaRPr lang="es-PE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48" name="CuadroTexto 1"/>
          <p:cNvSpPr txBox="1"/>
          <p:nvPr/>
        </p:nvSpPr>
        <p:spPr>
          <a:xfrm>
            <a:off x="7937832" y="5702202"/>
            <a:ext cx="483378" cy="253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 smtClean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583</a:t>
            </a:r>
            <a:endParaRPr lang="es-PE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7865638" y="6067231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52" name="CuadroTexto 1"/>
          <p:cNvSpPr txBox="1"/>
          <p:nvPr/>
        </p:nvSpPr>
        <p:spPr>
          <a:xfrm>
            <a:off x="8205637" y="5833668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560	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18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357623" y="862688"/>
            <a:ext cx="6540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Overview of the Company</a:t>
            </a:r>
          </a:p>
        </p:txBody>
      </p:sp>
      <p:sp>
        <p:nvSpPr>
          <p:cNvPr id="14" name="Google Shape;131;p25"/>
          <p:cNvSpPr txBox="1"/>
          <p:nvPr/>
        </p:nvSpPr>
        <p:spPr>
          <a:xfrm>
            <a:off x="451140" y="2015412"/>
            <a:ext cx="11146127" cy="513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725" tIns="43349" rIns="86725" bIns="43349" anchor="t" anchorCtr="0">
            <a:noAutofit/>
          </a:bodyPr>
          <a:lstStyle/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Ferreycorp was established in 1922  focusing in commercialization of consumption products.  </a:t>
            </a: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endParaRPr lang="en-US" sz="1600" kern="0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In 1942 , the company assumes the representation and strategic alliance with Caterpillar Tractor (almost 80 years ago)  in Peru and entered the capital goods field.</a:t>
            </a: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endParaRPr lang="en-US" sz="1600" kern="0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In the same decade, aiming to achieve greater market coverage, began its decentralization and the expansion of its footprint: establishes  offices in provinces as well as several subsidiaries.</a:t>
            </a: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endParaRPr lang="en-US" sz="1600" kern="0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In 2010  Ferreycorp acquired  the  Caterpillar dealers in Guatemala, El Salvador and Belize.</a:t>
            </a: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endParaRPr lang="en-US" sz="1600" kern="0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Brands other than Caterpillar in portfolio: Metso, Paus, Chevron, 3M, Good Year, Genie, Terex, Wacker, </a:t>
            </a:r>
            <a:r>
              <a:rPr lang="en-US" sz="1600" kern="0" dirty="0" err="1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Carmix</a:t>
            </a: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.</a:t>
            </a: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endParaRPr lang="en-US" sz="1600" kern="0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  <a:sym typeface="Raleway"/>
            </a:endParaRPr>
          </a:p>
          <a:p>
            <a:pPr marL="306749" marR="0" lvl="0" indent="-28575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Ferreycorp is a proxy of the Peruvian economy and serves all economic sectors: mining, construction, agriculture, fishing, industry, commerce, telecom, oil, transportation.  </a:t>
            </a:r>
          </a:p>
          <a:p>
            <a:pPr marL="20999" marR="0" lvl="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tabLst/>
              <a:defRPr/>
            </a:pPr>
            <a:endParaRPr lang="en-US" sz="1600" kern="0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Ferreycorp and its subsidiaries have </a:t>
            </a:r>
            <a:r>
              <a:rPr lang="en-US" sz="1600" kern="0" dirty="0" smtClean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7,023 </a:t>
            </a: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employees.</a:t>
            </a:r>
          </a:p>
        </p:txBody>
      </p:sp>
    </p:spTree>
    <p:extLst>
      <p:ext uri="{BB962C8B-B14F-4D97-AF65-F5344CB8AC3E}">
        <p14:creationId xmlns:p14="http://schemas.microsoft.com/office/powerpoint/2010/main" val="3543399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246149" y="626615"/>
            <a:ext cx="5521063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833018"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expenses and</a:t>
            </a:r>
          </a:p>
          <a:p>
            <a:pPr defTabSz="833018"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average cost of debt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CF7D38E-E720-4EAD-88FD-D5303AC6E309}"/>
              </a:ext>
            </a:extLst>
          </p:cNvPr>
          <p:cNvSpPr txBox="1"/>
          <p:nvPr/>
        </p:nvSpPr>
        <p:spPr>
          <a:xfrm>
            <a:off x="1307820" y="2086220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Financial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Expenses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4069390-C19D-4A1A-874B-33C8CA01AA2C}"/>
              </a:ext>
            </a:extLst>
          </p:cNvPr>
          <p:cNvSpPr txBox="1"/>
          <p:nvPr/>
        </p:nvSpPr>
        <p:spPr>
          <a:xfrm>
            <a:off x="6588836" y="2086220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debt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8" name="2 Gráfico">
            <a:extLst>
              <a:ext uri="{FF2B5EF4-FFF2-40B4-BE49-F238E27FC236}">
                <a16:creationId xmlns:a16="http://schemas.microsoft.com/office/drawing/2014/main" id="{8DE62C95-91F4-4A15-935E-5E8D42CA4B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4600830"/>
              </p:ext>
            </p:extLst>
          </p:nvPr>
        </p:nvGraphicFramePr>
        <p:xfrm>
          <a:off x="52693" y="2713904"/>
          <a:ext cx="5886938" cy="2752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AA0F894C-6E30-4A00-B5E9-FA60B0CF15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790167"/>
              </p:ext>
            </p:extLst>
          </p:nvPr>
        </p:nvGraphicFramePr>
        <p:xfrm>
          <a:off x="6432502" y="3384446"/>
          <a:ext cx="4347257" cy="171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01880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Gráfico 54">
            <a:extLst>
              <a:ext uri="{FF2B5EF4-FFF2-40B4-BE49-F238E27FC236}">
                <a16:creationId xmlns:a16="http://schemas.microsoft.com/office/drawing/2014/main" id="{FA0028CD-FFDC-46AF-9820-120ABB2A94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8132124"/>
              </p:ext>
            </p:extLst>
          </p:nvPr>
        </p:nvGraphicFramePr>
        <p:xfrm>
          <a:off x="327115" y="4873687"/>
          <a:ext cx="5087785" cy="273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456506" y="843383"/>
            <a:ext cx="633378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assets and CAPEX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D57555AD-07AC-468D-B984-28E7C779E44A}"/>
              </a:ext>
            </a:extLst>
          </p:cNvPr>
          <p:cNvSpPr txBox="1"/>
          <p:nvPr/>
        </p:nvSpPr>
        <p:spPr>
          <a:xfrm>
            <a:off x="689671" y="4530007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Inventories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B253459-F7AE-4200-BBF9-641CE84D86D4}"/>
              </a:ext>
            </a:extLst>
          </p:cNvPr>
          <p:cNvSpPr txBox="1"/>
          <p:nvPr/>
        </p:nvSpPr>
        <p:spPr>
          <a:xfrm>
            <a:off x="6709608" y="2230178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US$)</a:t>
            </a:r>
          </a:p>
        </p:txBody>
      </p:sp>
      <p:sp>
        <p:nvSpPr>
          <p:cNvPr id="46" name="49 CuadroTexto">
            <a:extLst>
              <a:ext uri="{FF2B5EF4-FFF2-40B4-BE49-F238E27FC236}">
                <a16:creationId xmlns:a16="http://schemas.microsoft.com/office/drawing/2014/main" id="{8B14EEE3-6CD5-4DAB-805B-5EBB8B84E8F0}"/>
              </a:ext>
            </a:extLst>
          </p:cNvPr>
          <p:cNvSpPr txBox="1"/>
          <p:nvPr/>
        </p:nvSpPr>
        <p:spPr>
          <a:xfrm>
            <a:off x="4040395" y="4705560"/>
            <a:ext cx="751258" cy="217384"/>
          </a:xfrm>
          <a:prstGeom prst="rect">
            <a:avLst/>
          </a:prstGeom>
          <a:noFill/>
        </p:spPr>
        <p:txBody>
          <a:bodyPr wrap="square" lIns="78107" tIns="39061" rIns="78107" bIns="39061" rtlCol="0">
            <a:spAutoFit/>
          </a:bodyPr>
          <a:lstStyle/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+6.1</a:t>
            </a: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3 Grupo">
            <a:extLst>
              <a:ext uri="{FF2B5EF4-FFF2-40B4-BE49-F238E27FC236}">
                <a16:creationId xmlns:a16="http://schemas.microsoft.com/office/drawing/2014/main" id="{A0468E00-A381-4A7C-9351-6A326A2C9FF3}"/>
              </a:ext>
            </a:extLst>
          </p:cNvPr>
          <p:cNvGrpSpPr/>
          <p:nvPr/>
        </p:nvGrpSpPr>
        <p:grpSpPr>
          <a:xfrm>
            <a:off x="3819063" y="4810255"/>
            <a:ext cx="1007088" cy="192749"/>
            <a:chOff x="10117656" y="2927135"/>
            <a:chExt cx="879719" cy="451132"/>
          </a:xfrm>
        </p:grpSpPr>
        <p:cxnSp>
          <p:nvCxnSpPr>
            <p:cNvPr id="48" name="46 Conector recto">
              <a:extLst>
                <a:ext uri="{FF2B5EF4-FFF2-40B4-BE49-F238E27FC236}">
                  <a16:creationId xmlns:a16="http://schemas.microsoft.com/office/drawing/2014/main" id="{A6847C6B-1646-4FDA-A8A1-1DE08BCCE0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9771" y="2927135"/>
              <a:ext cx="0" cy="451131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47 Conector recto">
              <a:extLst>
                <a:ext uri="{FF2B5EF4-FFF2-40B4-BE49-F238E27FC236}">
                  <a16:creationId xmlns:a16="http://schemas.microsoft.com/office/drawing/2014/main" id="{D364CFF6-71EF-4A80-80C9-B6134FF8A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7656" y="2936488"/>
              <a:ext cx="236606" cy="2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48 Conector recto de flecha">
              <a:extLst>
                <a:ext uri="{FF2B5EF4-FFF2-40B4-BE49-F238E27FC236}">
                  <a16:creationId xmlns:a16="http://schemas.microsoft.com/office/drawing/2014/main" id="{69DD4EF8-C7B9-4FD4-87A8-AD60EDFBF818}"/>
                </a:ext>
              </a:extLst>
            </p:cNvPr>
            <p:cNvCxnSpPr/>
            <p:nvPr/>
          </p:nvCxnSpPr>
          <p:spPr>
            <a:xfrm>
              <a:off x="10997375" y="2927138"/>
              <a:ext cx="0" cy="451129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50 Conector recto">
              <a:extLst>
                <a:ext uri="{FF2B5EF4-FFF2-40B4-BE49-F238E27FC236}">
                  <a16:creationId xmlns:a16="http://schemas.microsoft.com/office/drawing/2014/main" id="{F55F6BF2-2D12-4A5B-979C-9DE03B65896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9482" y="2936485"/>
              <a:ext cx="307893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2 CuadroTexto">
            <a:extLst>
              <a:ext uri="{FF2B5EF4-FFF2-40B4-BE49-F238E27FC236}">
                <a16:creationId xmlns:a16="http://schemas.microsoft.com/office/drawing/2014/main" id="{54035F4B-901D-4967-8105-2F96FED8963E}"/>
              </a:ext>
            </a:extLst>
          </p:cNvPr>
          <p:cNvSpPr txBox="1"/>
          <p:nvPr/>
        </p:nvSpPr>
        <p:spPr>
          <a:xfrm>
            <a:off x="4546336" y="5010392"/>
            <a:ext cx="525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2,208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2 CuadroTexto">
            <a:extLst>
              <a:ext uri="{FF2B5EF4-FFF2-40B4-BE49-F238E27FC236}">
                <a16:creationId xmlns:a16="http://schemas.microsoft.com/office/drawing/2014/main" id="{540C1F9A-267D-402A-B58D-3CC5F10778E4}"/>
              </a:ext>
            </a:extLst>
          </p:cNvPr>
          <p:cNvSpPr txBox="1"/>
          <p:nvPr/>
        </p:nvSpPr>
        <p:spPr>
          <a:xfrm>
            <a:off x="646219" y="5286072"/>
            <a:ext cx="525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1,772</a:t>
            </a:r>
          </a:p>
        </p:txBody>
      </p:sp>
      <p:sp>
        <p:nvSpPr>
          <p:cNvPr id="56" name="2 CuadroTexto">
            <a:extLst>
              <a:ext uri="{FF2B5EF4-FFF2-40B4-BE49-F238E27FC236}">
                <a16:creationId xmlns:a16="http://schemas.microsoft.com/office/drawing/2014/main" id="{7F4588DD-F052-4CB2-AD00-303FF3DE1286}"/>
              </a:ext>
            </a:extLst>
          </p:cNvPr>
          <p:cNvSpPr txBox="1"/>
          <p:nvPr/>
        </p:nvSpPr>
        <p:spPr>
          <a:xfrm>
            <a:off x="2664698" y="5407951"/>
            <a:ext cx="483343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1,684</a:t>
            </a:r>
          </a:p>
        </p:txBody>
      </p:sp>
      <p:sp>
        <p:nvSpPr>
          <p:cNvPr id="57" name="2 CuadroTexto">
            <a:extLst>
              <a:ext uri="{FF2B5EF4-FFF2-40B4-BE49-F238E27FC236}">
                <a16:creationId xmlns:a16="http://schemas.microsoft.com/office/drawing/2014/main" id="{D37DB87A-DC2B-416C-9C4A-5B4C90C86265}"/>
              </a:ext>
            </a:extLst>
          </p:cNvPr>
          <p:cNvSpPr txBox="1"/>
          <p:nvPr/>
        </p:nvSpPr>
        <p:spPr>
          <a:xfrm>
            <a:off x="1646651" y="5177119"/>
            <a:ext cx="525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1,944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1863898-4271-4657-B64C-D2EDCCA944D4}"/>
              </a:ext>
            </a:extLst>
          </p:cNvPr>
          <p:cNvSpPr txBox="1"/>
          <p:nvPr/>
        </p:nvSpPr>
        <p:spPr>
          <a:xfrm>
            <a:off x="770913" y="1688349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Account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Receivables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graphicFrame>
        <p:nvGraphicFramePr>
          <p:cNvPr id="67" name="13 Gráfico">
            <a:extLst>
              <a:ext uri="{FF2B5EF4-FFF2-40B4-BE49-F238E27FC236}">
                <a16:creationId xmlns:a16="http://schemas.microsoft.com/office/drawing/2014/main" id="{F6719020-B7FF-4DC9-AE35-4DBC1B20E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5332559"/>
              </p:ext>
            </p:extLst>
          </p:nvPr>
        </p:nvGraphicFramePr>
        <p:xfrm>
          <a:off x="158627" y="1895703"/>
          <a:ext cx="5630416" cy="2634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4" name="2 CuadroTexto">
            <a:extLst>
              <a:ext uri="{FF2B5EF4-FFF2-40B4-BE49-F238E27FC236}">
                <a16:creationId xmlns:a16="http://schemas.microsoft.com/office/drawing/2014/main" id="{14669F3A-53FC-408F-A1BB-BC44C9E12417}"/>
              </a:ext>
            </a:extLst>
          </p:cNvPr>
          <p:cNvSpPr txBox="1"/>
          <p:nvPr/>
        </p:nvSpPr>
        <p:spPr>
          <a:xfrm>
            <a:off x="790828" y="2426146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1,221</a:t>
            </a:r>
          </a:p>
        </p:txBody>
      </p:sp>
      <p:sp>
        <p:nvSpPr>
          <p:cNvPr id="77" name="2 CuadroTexto">
            <a:extLst>
              <a:ext uri="{FF2B5EF4-FFF2-40B4-BE49-F238E27FC236}">
                <a16:creationId xmlns:a16="http://schemas.microsoft.com/office/drawing/2014/main" id="{B7BE52C5-9279-49F1-8B2E-19B8B2429314}"/>
              </a:ext>
            </a:extLst>
          </p:cNvPr>
          <p:cNvSpPr txBox="1"/>
          <p:nvPr/>
        </p:nvSpPr>
        <p:spPr>
          <a:xfrm>
            <a:off x="2657176" y="2624234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1,036</a:t>
            </a:r>
          </a:p>
        </p:txBody>
      </p:sp>
      <p:sp>
        <p:nvSpPr>
          <p:cNvPr id="79" name="2 CuadroTexto">
            <a:extLst>
              <a:ext uri="{FF2B5EF4-FFF2-40B4-BE49-F238E27FC236}">
                <a16:creationId xmlns:a16="http://schemas.microsoft.com/office/drawing/2014/main" id="{9999D228-E34F-4F86-9757-BC217735EEE6}"/>
              </a:ext>
            </a:extLst>
          </p:cNvPr>
          <p:cNvSpPr txBox="1"/>
          <p:nvPr/>
        </p:nvSpPr>
        <p:spPr>
          <a:xfrm>
            <a:off x="1747676" y="2484989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1,147</a:t>
            </a:r>
          </a:p>
        </p:txBody>
      </p:sp>
      <p:grpSp>
        <p:nvGrpSpPr>
          <p:cNvPr id="45" name="3 Grupo">
            <a:extLst>
              <a:ext uri="{FF2B5EF4-FFF2-40B4-BE49-F238E27FC236}">
                <a16:creationId xmlns:a16="http://schemas.microsoft.com/office/drawing/2014/main" id="{20D72527-D174-40B0-9B9C-03A13DD10BA4}"/>
              </a:ext>
            </a:extLst>
          </p:cNvPr>
          <p:cNvGrpSpPr/>
          <p:nvPr/>
        </p:nvGrpSpPr>
        <p:grpSpPr>
          <a:xfrm>
            <a:off x="3758183" y="2151873"/>
            <a:ext cx="992802" cy="343881"/>
            <a:chOff x="10117656" y="2927138"/>
            <a:chExt cx="879719" cy="451129"/>
          </a:xfrm>
        </p:grpSpPr>
        <p:cxnSp>
          <p:nvCxnSpPr>
            <p:cNvPr id="59" name="46 Conector recto">
              <a:extLst>
                <a:ext uri="{FF2B5EF4-FFF2-40B4-BE49-F238E27FC236}">
                  <a16:creationId xmlns:a16="http://schemas.microsoft.com/office/drawing/2014/main" id="{58F19B97-D3D7-4EDF-B32E-7FD3B7671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9771" y="2927142"/>
              <a:ext cx="0" cy="451125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47 Conector recto">
              <a:extLst>
                <a:ext uri="{FF2B5EF4-FFF2-40B4-BE49-F238E27FC236}">
                  <a16:creationId xmlns:a16="http://schemas.microsoft.com/office/drawing/2014/main" id="{B7BCB8D7-93A9-4CB4-A679-36E5F3CC5889}"/>
                </a:ext>
              </a:extLst>
            </p:cNvPr>
            <p:cNvCxnSpPr>
              <a:cxnSpLocks/>
            </p:cNvCxnSpPr>
            <p:nvPr/>
          </p:nvCxnSpPr>
          <p:spPr>
            <a:xfrm>
              <a:off x="10117656" y="2936488"/>
              <a:ext cx="296937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48 Conector recto de flecha">
              <a:extLst>
                <a:ext uri="{FF2B5EF4-FFF2-40B4-BE49-F238E27FC236}">
                  <a16:creationId xmlns:a16="http://schemas.microsoft.com/office/drawing/2014/main" id="{E11FC17F-D22E-4FDE-9A67-5250783E12D0}"/>
                </a:ext>
              </a:extLst>
            </p:cNvPr>
            <p:cNvCxnSpPr/>
            <p:nvPr/>
          </p:nvCxnSpPr>
          <p:spPr>
            <a:xfrm>
              <a:off x="10997375" y="2927138"/>
              <a:ext cx="0" cy="297953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50 Conector recto">
              <a:extLst>
                <a:ext uri="{FF2B5EF4-FFF2-40B4-BE49-F238E27FC236}">
                  <a16:creationId xmlns:a16="http://schemas.microsoft.com/office/drawing/2014/main" id="{45858887-081B-4B63-B587-DD1F66EF2B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89482" y="2936485"/>
              <a:ext cx="307893" cy="3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49 CuadroTexto">
            <a:extLst>
              <a:ext uri="{FF2B5EF4-FFF2-40B4-BE49-F238E27FC236}">
                <a16:creationId xmlns:a16="http://schemas.microsoft.com/office/drawing/2014/main" id="{BF6C0BFD-5579-414B-8EB9-EA174EC9D01E}"/>
              </a:ext>
            </a:extLst>
          </p:cNvPr>
          <p:cNvSpPr txBox="1"/>
          <p:nvPr/>
        </p:nvSpPr>
        <p:spPr>
          <a:xfrm>
            <a:off x="3967687" y="2061056"/>
            <a:ext cx="639424" cy="217384"/>
          </a:xfrm>
          <a:prstGeom prst="rect">
            <a:avLst/>
          </a:prstGeom>
          <a:noFill/>
        </p:spPr>
        <p:txBody>
          <a:bodyPr wrap="square" lIns="78107" tIns="39061" rIns="78107" bIns="39061" rtlCol="0">
            <a:spAutoFit/>
          </a:bodyPr>
          <a:lstStyle/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PE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+26</a:t>
            </a: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2 CuadroTexto">
            <a:extLst>
              <a:ext uri="{FF2B5EF4-FFF2-40B4-BE49-F238E27FC236}">
                <a16:creationId xmlns:a16="http://schemas.microsoft.com/office/drawing/2014/main" id="{7B5DD222-0B94-4E9D-8DC7-56FE59AB7CCF}"/>
              </a:ext>
            </a:extLst>
          </p:cNvPr>
          <p:cNvSpPr txBox="1"/>
          <p:nvPr/>
        </p:nvSpPr>
        <p:spPr>
          <a:xfrm>
            <a:off x="3581366" y="2551815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1,055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9" name="Gráfico 38">
            <a:extLst>
              <a:ext uri="{FF2B5EF4-FFF2-40B4-BE49-F238E27FC236}">
                <a16:creationId xmlns:a16="http://schemas.microsoft.com/office/drawing/2014/main" id="{1502B7DF-2512-46EA-B458-005605D67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634314"/>
              </p:ext>
            </p:extLst>
          </p:nvPr>
        </p:nvGraphicFramePr>
        <p:xfrm>
          <a:off x="6042450" y="2888818"/>
          <a:ext cx="5898428" cy="3836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0" name="46 CuadroTexto">
            <a:extLst>
              <a:ext uri="{FF2B5EF4-FFF2-40B4-BE49-F238E27FC236}">
                <a16:creationId xmlns:a16="http://schemas.microsoft.com/office/drawing/2014/main" id="{D7AAFB42-6A15-4CD6-92B0-B9C48902DD90}"/>
              </a:ext>
            </a:extLst>
          </p:cNvPr>
          <p:cNvSpPr txBox="1"/>
          <p:nvPr/>
        </p:nvSpPr>
        <p:spPr>
          <a:xfrm>
            <a:off x="5920510" y="6829836"/>
            <a:ext cx="5736334" cy="248538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285750" marR="0" lvl="0" indent="-285750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Investment in intangible assets reached US$ </a:t>
            </a:r>
            <a:r>
              <a:rPr lang="en-US" sz="1050" dirty="0">
                <a:solidFill>
                  <a:prstClr val="black"/>
                </a:solidFill>
                <a:latin typeface="AvantGardeExtLitITCTT"/>
              </a:rPr>
              <a:t>1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.3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million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dollars as of </a:t>
            </a:r>
            <a:r>
              <a:rPr lang="en-US" sz="1050" noProof="0" dirty="0" smtClean="0">
                <a:solidFill>
                  <a:prstClr val="black"/>
                </a:solidFill>
                <a:latin typeface="AvantGardeExtLitITCTT"/>
              </a:rPr>
              <a:t>Dec</a:t>
            </a:r>
            <a:r>
              <a:rPr lang="en-US" sz="1050" dirty="0" smtClean="0">
                <a:solidFill>
                  <a:prstClr val="black"/>
                </a:solidFill>
                <a:latin typeface="AvantGardeExtLitITCTT"/>
              </a:rPr>
              <a:t>ember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14EFD87-2723-462E-99B8-6EF37F9D825E}"/>
              </a:ext>
            </a:extLst>
          </p:cNvPr>
          <p:cNvSpPr txBox="1"/>
          <p:nvPr/>
        </p:nvSpPr>
        <p:spPr>
          <a:xfrm>
            <a:off x="6603956" y="3705804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29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D0D31C2-75BF-4C96-BF0D-C4C973B67F10}"/>
              </a:ext>
            </a:extLst>
          </p:cNvPr>
          <p:cNvSpPr txBox="1"/>
          <p:nvPr/>
        </p:nvSpPr>
        <p:spPr>
          <a:xfrm>
            <a:off x="7512324" y="3993175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25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107D57F-6CA0-4885-883E-6FA5267BB7A0}"/>
              </a:ext>
            </a:extLst>
          </p:cNvPr>
          <p:cNvSpPr txBox="1"/>
          <p:nvPr/>
        </p:nvSpPr>
        <p:spPr>
          <a:xfrm>
            <a:off x="8419566" y="3647751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43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6A3422F2-C234-4AC5-A503-EC7669048C67}"/>
              </a:ext>
            </a:extLst>
          </p:cNvPr>
          <p:cNvSpPr txBox="1"/>
          <p:nvPr/>
        </p:nvSpPr>
        <p:spPr>
          <a:xfrm>
            <a:off x="9324028" y="4044781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12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6A3422F2-C234-4AC5-A503-EC7669048C67}"/>
              </a:ext>
            </a:extLst>
          </p:cNvPr>
          <p:cNvSpPr txBox="1"/>
          <p:nvPr/>
        </p:nvSpPr>
        <p:spPr>
          <a:xfrm>
            <a:off x="10227364" y="3343712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38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57C8291A-B9E1-4E8F-9313-ACE376B773A3}"/>
              </a:ext>
            </a:extLst>
          </p:cNvPr>
          <p:cNvSpPr txBox="1"/>
          <p:nvPr/>
        </p:nvSpPr>
        <p:spPr>
          <a:xfrm>
            <a:off x="11135732" y="3082102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31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78" name="2 CuadroTexto">
            <a:extLst>
              <a:ext uri="{FF2B5EF4-FFF2-40B4-BE49-F238E27FC236}">
                <a16:creationId xmlns:a16="http://schemas.microsoft.com/office/drawing/2014/main" id="{D039732F-87C2-4634-A98C-5168BBDE4EA6}"/>
              </a:ext>
            </a:extLst>
          </p:cNvPr>
          <p:cNvSpPr txBox="1"/>
          <p:nvPr/>
        </p:nvSpPr>
        <p:spPr>
          <a:xfrm>
            <a:off x="3643916" y="5117214"/>
            <a:ext cx="483343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2,082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2 CuadroTexto">
            <a:extLst>
              <a:ext uri="{FF2B5EF4-FFF2-40B4-BE49-F238E27FC236}">
                <a16:creationId xmlns:a16="http://schemas.microsoft.com/office/drawing/2014/main" id="{7B5DD222-0B94-4E9D-8DC7-56FE59AB7CCF}"/>
              </a:ext>
            </a:extLst>
          </p:cNvPr>
          <p:cNvSpPr txBox="1"/>
          <p:nvPr/>
        </p:nvSpPr>
        <p:spPr>
          <a:xfrm>
            <a:off x="4496509" y="2362610"/>
            <a:ext cx="640113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1,330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79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443786" y="880725"/>
            <a:ext cx="552696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Important Investment in Assets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D57555AD-07AC-468D-B984-28E7C779E44A}"/>
              </a:ext>
            </a:extLst>
          </p:cNvPr>
          <p:cNvSpPr txBox="1"/>
          <p:nvPr/>
        </p:nvSpPr>
        <p:spPr>
          <a:xfrm>
            <a:off x="547101" y="2166629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Assets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218ECB2-8B76-453C-86F6-D469A7B2A762}"/>
              </a:ext>
            </a:extLst>
          </p:cNvPr>
          <p:cNvSpPr txBox="1"/>
          <p:nvPr/>
        </p:nvSpPr>
        <p:spPr>
          <a:xfrm>
            <a:off x="6289154" y="2190003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Cash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Cycle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Days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1" name="32 Grupo">
            <a:extLst>
              <a:ext uri="{FF2B5EF4-FFF2-40B4-BE49-F238E27FC236}">
                <a16:creationId xmlns:a16="http://schemas.microsoft.com/office/drawing/2014/main" id="{D59B6007-5ADA-4B3D-8006-A74F6E65D9BF}"/>
              </a:ext>
            </a:extLst>
          </p:cNvPr>
          <p:cNvGrpSpPr/>
          <p:nvPr/>
        </p:nvGrpSpPr>
        <p:grpSpPr>
          <a:xfrm>
            <a:off x="835968" y="2946373"/>
            <a:ext cx="3859857" cy="405852"/>
            <a:chOff x="9128234" y="1594740"/>
            <a:chExt cx="1240221" cy="534627"/>
          </a:xfrm>
        </p:grpSpPr>
        <p:cxnSp>
          <p:nvCxnSpPr>
            <p:cNvPr id="22" name="34 Conector recto">
              <a:extLst>
                <a:ext uri="{FF2B5EF4-FFF2-40B4-BE49-F238E27FC236}">
                  <a16:creationId xmlns:a16="http://schemas.microsoft.com/office/drawing/2014/main" id="{2E3E194B-3C25-426F-953B-7684C4331CF9}"/>
                </a:ext>
              </a:extLst>
            </p:cNvPr>
            <p:cNvCxnSpPr/>
            <p:nvPr/>
          </p:nvCxnSpPr>
          <p:spPr>
            <a:xfrm flipV="1">
              <a:off x="9128234" y="1601505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35 Conector recto">
              <a:extLst>
                <a:ext uri="{FF2B5EF4-FFF2-40B4-BE49-F238E27FC236}">
                  <a16:creationId xmlns:a16="http://schemas.microsoft.com/office/drawing/2014/main" id="{D9DDBAD6-4202-4BB0-BDB0-096BEB9B7C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8234" y="1594741"/>
              <a:ext cx="541844" cy="676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36 Conector recto">
              <a:extLst>
                <a:ext uri="{FF2B5EF4-FFF2-40B4-BE49-F238E27FC236}">
                  <a16:creationId xmlns:a16="http://schemas.microsoft.com/office/drawing/2014/main" id="{2261CDE0-A8F2-45CA-931F-FDF12E36302E}"/>
                </a:ext>
              </a:extLst>
            </p:cNvPr>
            <p:cNvCxnSpPr>
              <a:cxnSpLocks/>
            </p:cNvCxnSpPr>
            <p:nvPr/>
          </p:nvCxnSpPr>
          <p:spPr>
            <a:xfrm>
              <a:off x="9820911" y="1594740"/>
              <a:ext cx="547544" cy="676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37 Conector recto de flecha">
              <a:extLst>
                <a:ext uri="{FF2B5EF4-FFF2-40B4-BE49-F238E27FC236}">
                  <a16:creationId xmlns:a16="http://schemas.microsoft.com/office/drawing/2014/main" id="{7D448811-4267-4091-9AB2-D3ED2679EAA2}"/>
                </a:ext>
              </a:extLst>
            </p:cNvPr>
            <p:cNvCxnSpPr/>
            <p:nvPr/>
          </p:nvCxnSpPr>
          <p:spPr>
            <a:xfrm>
              <a:off x="10368455" y="1601505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38 CuadroTexto">
            <a:extLst>
              <a:ext uri="{FF2B5EF4-FFF2-40B4-BE49-F238E27FC236}">
                <a16:creationId xmlns:a16="http://schemas.microsoft.com/office/drawing/2014/main" id="{E0FDA3BE-33EC-45B0-BE09-CA9401733BB6}"/>
              </a:ext>
            </a:extLst>
          </p:cNvPr>
          <p:cNvSpPr txBox="1"/>
          <p:nvPr/>
        </p:nvSpPr>
        <p:spPr>
          <a:xfrm>
            <a:off x="2540054" y="2818255"/>
            <a:ext cx="768764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+</a:t>
            </a:r>
            <a:r>
              <a:rPr lang="es-PE" sz="1100" dirty="0">
                <a:solidFill>
                  <a:prstClr val="black"/>
                </a:solidFill>
                <a:latin typeface="AvantGardeExtLitITCTT"/>
              </a:rPr>
              <a:t>4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6" name="16 Rectángulo">
            <a:extLst>
              <a:ext uri="{FF2B5EF4-FFF2-40B4-BE49-F238E27FC236}">
                <a16:creationId xmlns:a16="http://schemas.microsoft.com/office/drawing/2014/main" id="{E895CD92-5CCD-4B6E-86D7-9A3732119897}"/>
              </a:ext>
            </a:extLst>
          </p:cNvPr>
          <p:cNvSpPr/>
          <p:nvPr/>
        </p:nvSpPr>
        <p:spPr>
          <a:xfrm>
            <a:off x="726203" y="6024155"/>
            <a:ext cx="320807" cy="141890"/>
          </a:xfrm>
          <a:prstGeom prst="rect">
            <a:avLst/>
          </a:prstGeom>
          <a:solidFill>
            <a:srgbClr val="3A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17 Rectángulo">
            <a:extLst>
              <a:ext uri="{FF2B5EF4-FFF2-40B4-BE49-F238E27FC236}">
                <a16:creationId xmlns:a16="http://schemas.microsoft.com/office/drawing/2014/main" id="{DA04A470-BAAA-4AC0-8A80-AEB7CB1EA6D3}"/>
              </a:ext>
            </a:extLst>
          </p:cNvPr>
          <p:cNvSpPr/>
          <p:nvPr/>
        </p:nvSpPr>
        <p:spPr>
          <a:xfrm>
            <a:off x="736709" y="6334215"/>
            <a:ext cx="320807" cy="1418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18 CuadroTexto">
            <a:extLst>
              <a:ext uri="{FF2B5EF4-FFF2-40B4-BE49-F238E27FC236}">
                <a16:creationId xmlns:a16="http://schemas.microsoft.com/office/drawing/2014/main" id="{39B2A0A6-0748-4635-A049-551B673FAC6E}"/>
              </a:ext>
            </a:extLst>
          </p:cNvPr>
          <p:cNvSpPr txBox="1"/>
          <p:nvPr/>
        </p:nvSpPr>
        <p:spPr>
          <a:xfrm>
            <a:off x="1010218" y="5961091"/>
            <a:ext cx="1897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Positive variations</a:t>
            </a:r>
          </a:p>
        </p:txBody>
      </p:sp>
      <p:sp>
        <p:nvSpPr>
          <p:cNvPr id="43" name="19 CuadroTexto">
            <a:extLst>
              <a:ext uri="{FF2B5EF4-FFF2-40B4-BE49-F238E27FC236}">
                <a16:creationId xmlns:a16="http://schemas.microsoft.com/office/drawing/2014/main" id="{40BD6519-EC9D-4307-AEB6-D67D433BFE26}"/>
              </a:ext>
            </a:extLst>
          </p:cNvPr>
          <p:cNvSpPr txBox="1"/>
          <p:nvPr/>
        </p:nvSpPr>
        <p:spPr>
          <a:xfrm>
            <a:off x="1004958" y="6271151"/>
            <a:ext cx="1897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Negative variations</a:t>
            </a:r>
          </a:p>
        </p:txBody>
      </p:sp>
      <p:sp>
        <p:nvSpPr>
          <p:cNvPr id="45" name="1 Rectángulo">
            <a:extLst>
              <a:ext uri="{FF2B5EF4-FFF2-40B4-BE49-F238E27FC236}">
                <a16:creationId xmlns:a16="http://schemas.microsoft.com/office/drawing/2014/main" id="{C15CC007-3F0B-4266-AC61-A9F64B58C845}"/>
              </a:ext>
            </a:extLst>
          </p:cNvPr>
          <p:cNvSpPr/>
          <p:nvPr/>
        </p:nvSpPr>
        <p:spPr>
          <a:xfrm>
            <a:off x="5514836" y="3128917"/>
            <a:ext cx="541521" cy="2111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8" name="25 Gráfico">
            <a:extLst>
              <a:ext uri="{FF2B5EF4-FFF2-40B4-BE49-F238E27FC236}">
                <a16:creationId xmlns:a16="http://schemas.microsoft.com/office/drawing/2014/main" id="{9594AAEE-8070-42DE-944C-C41757A779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2231823"/>
              </p:ext>
            </p:extLst>
          </p:nvPr>
        </p:nvGraphicFramePr>
        <p:xfrm>
          <a:off x="-340356" y="3054388"/>
          <a:ext cx="6045832" cy="2856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24 Gráfico">
            <a:extLst>
              <a:ext uri="{FF2B5EF4-FFF2-40B4-BE49-F238E27FC236}">
                <a16:creationId xmlns:a16="http://schemas.microsoft.com/office/drawing/2014/main" id="{0B52D529-2740-42D8-BD84-2003DD5D9B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481897"/>
              </p:ext>
            </p:extLst>
          </p:nvPr>
        </p:nvGraphicFramePr>
        <p:xfrm>
          <a:off x="5269704" y="2703618"/>
          <a:ext cx="7508047" cy="3264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3594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27"/>
          <p:cNvSpPr txBox="1"/>
          <p:nvPr/>
        </p:nvSpPr>
        <p:spPr>
          <a:xfrm>
            <a:off x="6391563" y="3543910"/>
            <a:ext cx="4798599" cy="1315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Sustainability Program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7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" name="Google Shape;2417;p28"/>
          <p:cNvSpPr txBox="1"/>
          <p:nvPr/>
        </p:nvSpPr>
        <p:spPr>
          <a:xfrm>
            <a:off x="83539" y="693799"/>
            <a:ext cx="6773008" cy="81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61"/>
              </a:spcBef>
              <a:spcAft>
                <a:spcPts val="0"/>
              </a:spcAft>
              <a:buClr>
                <a:srgbClr val="000000"/>
              </a:buClr>
              <a:buSzPts val="2205"/>
              <a:buFontTx/>
              <a:buNone/>
              <a:tabLst/>
              <a:defRPr/>
            </a:pPr>
            <a:r>
              <a:rPr kumimoji="0" lang="es-PE" sz="220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SUSTAINABILITY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61"/>
              </a:spcBef>
              <a:spcAft>
                <a:spcPts val="0"/>
              </a:spcAft>
              <a:buClr>
                <a:srgbClr val="008000"/>
              </a:buClr>
              <a:buSzPts val="2205"/>
              <a:buFontTx/>
              <a:buNone/>
              <a:tabLst/>
              <a:defRPr/>
            </a:pPr>
            <a:r>
              <a:rPr kumimoji="0" lang="en-US" sz="2205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Positive Relations with all Stakeholders</a:t>
            </a:r>
            <a:endParaRPr kumimoji="0" sz="2205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28"/>
          <p:cNvSpPr/>
          <p:nvPr/>
        </p:nvSpPr>
        <p:spPr>
          <a:xfrm>
            <a:off x="8369442" y="2790300"/>
            <a:ext cx="3565237" cy="1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Health care, safety and working conditions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Training and professional development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and respect for diversity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Labor Inclusion Program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 &amp; Family </a:t>
            </a:r>
            <a:r>
              <a:rPr kumimoji="0" lang="en-US" sz="132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Gowth</a:t>
            </a:r>
            <a:endParaRPr kumimoji="0" lang="en-US" sz="132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28"/>
          <p:cNvSpPr/>
          <p:nvPr/>
        </p:nvSpPr>
        <p:spPr>
          <a:xfrm>
            <a:off x="6715654" y="1594518"/>
            <a:ext cx="4504557" cy="90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Good Corporate Governance Principles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Respect for the rights of shareholders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Transparent and timely delivery of information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Effective representation through a Board of Directors</a:t>
            </a:r>
          </a:p>
        </p:txBody>
      </p:sp>
      <p:sp>
        <p:nvSpPr>
          <p:cNvPr id="2420" name="Google Shape;2420;p28"/>
          <p:cNvSpPr/>
          <p:nvPr/>
        </p:nvSpPr>
        <p:spPr>
          <a:xfrm>
            <a:off x="8146084" y="4577303"/>
            <a:ext cx="3733179" cy="13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Environmental management system based on ISO 14001 Standard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Environmental Management Programs: planning, training and awareness, operational control and verification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Carbon Footprint Measurement</a:t>
            </a:r>
          </a:p>
        </p:txBody>
      </p:sp>
      <p:sp>
        <p:nvSpPr>
          <p:cNvPr id="2421" name="Google Shape;2421;p28"/>
          <p:cNvSpPr/>
          <p:nvPr/>
        </p:nvSpPr>
        <p:spPr>
          <a:xfrm>
            <a:off x="4676231" y="6031850"/>
            <a:ext cx="4559335" cy="13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Recruitment policy: transparency and fair treatment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Preference for suppliers based on: quality of the product or service, price, terms of delivery, treatment to personnel, implementation of security programs.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ABE between providers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Committee of Carriers that share good practices</a:t>
            </a:r>
          </a:p>
        </p:txBody>
      </p:sp>
      <p:grpSp>
        <p:nvGrpSpPr>
          <p:cNvPr id="2422" name="Google Shape;2422;p28"/>
          <p:cNvGrpSpPr/>
          <p:nvPr/>
        </p:nvGrpSpPr>
        <p:grpSpPr>
          <a:xfrm>
            <a:off x="3576936" y="2958377"/>
            <a:ext cx="4726227" cy="2512379"/>
            <a:chOff x="362356" y="2541319"/>
            <a:chExt cx="4287547" cy="2279185"/>
          </a:xfrm>
        </p:grpSpPr>
        <p:pic>
          <p:nvPicPr>
            <p:cNvPr id="2423" name="Google Shape;2423;p28" descr="C:\Users\mferrero\Downloads\Ferreycorp (1)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39647" y="3395996"/>
              <a:ext cx="1491747" cy="45154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24" name="Google Shape;2424;p28"/>
            <p:cNvGrpSpPr/>
            <p:nvPr/>
          </p:nvGrpSpPr>
          <p:grpSpPr>
            <a:xfrm>
              <a:off x="1165099" y="2541319"/>
              <a:ext cx="1440159" cy="624002"/>
              <a:chOff x="1165099" y="2541319"/>
              <a:chExt cx="1440159" cy="624002"/>
            </a:xfrm>
          </p:grpSpPr>
          <p:sp>
            <p:nvSpPr>
              <p:cNvPr id="2425" name="Google Shape;2425;p28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sz="198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6" name="Google Shape;2426;p28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Tx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Community</a:t>
                </a:r>
              </a:p>
            </p:txBody>
          </p:sp>
        </p:grpSp>
        <p:grpSp>
          <p:nvGrpSpPr>
            <p:cNvPr id="2427" name="Google Shape;2427;p28"/>
            <p:cNvGrpSpPr/>
            <p:nvPr/>
          </p:nvGrpSpPr>
          <p:grpSpPr>
            <a:xfrm>
              <a:off x="3209744" y="3234273"/>
              <a:ext cx="1440159" cy="624002"/>
              <a:chOff x="1165099" y="2541319"/>
              <a:chExt cx="1440159" cy="624002"/>
            </a:xfrm>
          </p:grpSpPr>
          <p:sp>
            <p:nvSpPr>
              <p:cNvPr id="2428" name="Google Shape;2428;p28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sz="198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9" name="Google Shape;2429;p28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Employees</a:t>
                </a:r>
              </a:p>
            </p:txBody>
          </p:sp>
        </p:grpSp>
        <p:grpSp>
          <p:nvGrpSpPr>
            <p:cNvPr id="2430" name="Google Shape;2430;p28"/>
            <p:cNvGrpSpPr/>
            <p:nvPr/>
          </p:nvGrpSpPr>
          <p:grpSpPr>
            <a:xfrm>
              <a:off x="3002743" y="4001776"/>
              <a:ext cx="1128325" cy="624002"/>
              <a:chOff x="2585472" y="2530900"/>
              <a:chExt cx="1128325" cy="624002"/>
            </a:xfrm>
          </p:grpSpPr>
          <p:sp>
            <p:nvSpPr>
              <p:cNvPr id="2431" name="Google Shape;2431;p28"/>
              <p:cNvSpPr/>
              <p:nvPr/>
            </p:nvSpPr>
            <p:spPr>
              <a:xfrm>
                <a:off x="2647644" y="2530900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sz="198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2" name="Google Shape;2432;p28"/>
              <p:cNvSpPr txBox="1"/>
              <p:nvPr/>
            </p:nvSpPr>
            <p:spPr>
              <a:xfrm>
                <a:off x="2585472" y="2707486"/>
                <a:ext cx="1128325" cy="253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Tx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Environment</a:t>
                </a:r>
              </a:p>
            </p:txBody>
          </p:sp>
        </p:grpSp>
        <p:grpSp>
          <p:nvGrpSpPr>
            <p:cNvPr id="2433" name="Google Shape;2433;p28"/>
            <p:cNvGrpSpPr/>
            <p:nvPr/>
          </p:nvGrpSpPr>
          <p:grpSpPr>
            <a:xfrm>
              <a:off x="2404440" y="2545690"/>
              <a:ext cx="1440159" cy="624002"/>
              <a:chOff x="1165099" y="2541319"/>
              <a:chExt cx="1440159" cy="624002"/>
            </a:xfrm>
          </p:grpSpPr>
          <p:sp>
            <p:nvSpPr>
              <p:cNvPr id="2434" name="Google Shape;2434;p28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lang="en-US" sz="198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5" name="Google Shape;2435;p28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Tx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Shareholders</a:t>
                </a:r>
              </a:p>
            </p:txBody>
          </p:sp>
        </p:grpSp>
        <p:grpSp>
          <p:nvGrpSpPr>
            <p:cNvPr id="2436" name="Google Shape;2436;p28"/>
            <p:cNvGrpSpPr/>
            <p:nvPr/>
          </p:nvGrpSpPr>
          <p:grpSpPr>
            <a:xfrm>
              <a:off x="1743506" y="4196502"/>
              <a:ext cx="1440159" cy="624002"/>
              <a:chOff x="1165099" y="2541319"/>
              <a:chExt cx="1440159" cy="624002"/>
            </a:xfrm>
          </p:grpSpPr>
          <p:sp>
            <p:nvSpPr>
              <p:cNvPr id="2437" name="Google Shape;2437;p28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sz="198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8" name="Google Shape;2438;p28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Suppliers</a:t>
                </a:r>
              </a:p>
            </p:txBody>
          </p:sp>
        </p:grpSp>
        <p:grpSp>
          <p:nvGrpSpPr>
            <p:cNvPr id="2439" name="Google Shape;2439;p28"/>
            <p:cNvGrpSpPr/>
            <p:nvPr/>
          </p:nvGrpSpPr>
          <p:grpSpPr>
            <a:xfrm>
              <a:off x="362356" y="3225561"/>
              <a:ext cx="1440159" cy="624002"/>
              <a:chOff x="1165099" y="2541319"/>
              <a:chExt cx="1440159" cy="624002"/>
            </a:xfrm>
          </p:grpSpPr>
          <p:sp>
            <p:nvSpPr>
              <p:cNvPr id="2440" name="Google Shape;2440;p28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sz="198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1" name="Google Shape;2441;p28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Clients</a:t>
                </a:r>
              </a:p>
            </p:txBody>
          </p:sp>
        </p:grpSp>
        <p:grpSp>
          <p:nvGrpSpPr>
            <p:cNvPr id="2442" name="Google Shape;2442;p28"/>
            <p:cNvGrpSpPr/>
            <p:nvPr/>
          </p:nvGrpSpPr>
          <p:grpSpPr>
            <a:xfrm>
              <a:off x="816625" y="3992889"/>
              <a:ext cx="1128325" cy="624002"/>
              <a:chOff x="2569751" y="2530900"/>
              <a:chExt cx="1128325" cy="624002"/>
            </a:xfrm>
          </p:grpSpPr>
          <p:sp>
            <p:nvSpPr>
              <p:cNvPr id="2443" name="Google Shape;2443;p28"/>
              <p:cNvSpPr/>
              <p:nvPr/>
            </p:nvSpPr>
            <p:spPr>
              <a:xfrm>
                <a:off x="2647644" y="2530900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sz="198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4" name="Google Shape;2444;p28"/>
              <p:cNvSpPr txBox="1"/>
              <p:nvPr/>
            </p:nvSpPr>
            <p:spPr>
              <a:xfrm>
                <a:off x="2569751" y="2640845"/>
                <a:ext cx="1128325" cy="4224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Tx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Government and Society</a:t>
                </a:r>
              </a:p>
            </p:txBody>
          </p:sp>
        </p:grpSp>
      </p:grpSp>
      <p:sp>
        <p:nvSpPr>
          <p:cNvPr id="2445" name="Google Shape;2445;p28"/>
          <p:cNvSpPr/>
          <p:nvPr/>
        </p:nvSpPr>
        <p:spPr>
          <a:xfrm>
            <a:off x="41101" y="3473598"/>
            <a:ext cx="3355470" cy="151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Long-term and mutually beneficial business relationships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High-quality products and services, specialized attention by sector.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Continuous monitoring of customer satisfaction and claims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Marketing &amp; Com. policies</a:t>
            </a:r>
          </a:p>
        </p:txBody>
      </p:sp>
      <p:sp>
        <p:nvSpPr>
          <p:cNvPr id="2446" name="Google Shape;2446;p28"/>
          <p:cNvSpPr/>
          <p:nvPr/>
        </p:nvSpPr>
        <p:spPr>
          <a:xfrm>
            <a:off x="1376779" y="5600779"/>
            <a:ext cx="3463781" cy="90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Sustainability Report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Global Compact Progress Report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Socially Responsible Company Distinctive </a:t>
            </a:r>
          </a:p>
        </p:txBody>
      </p:sp>
      <p:sp>
        <p:nvSpPr>
          <p:cNvPr id="2447" name="Google Shape;2447;p28"/>
          <p:cNvSpPr/>
          <p:nvPr/>
        </p:nvSpPr>
        <p:spPr>
          <a:xfrm rot="-2691053">
            <a:off x="6597429" y="2441101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8" name="Google Shape;2448;p28"/>
          <p:cNvSpPr/>
          <p:nvPr/>
        </p:nvSpPr>
        <p:spPr>
          <a:xfrm rot="-1890058">
            <a:off x="7890791" y="3224882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9" name="Google Shape;2449;p28"/>
          <p:cNvSpPr/>
          <p:nvPr/>
        </p:nvSpPr>
        <p:spPr>
          <a:xfrm>
            <a:off x="7643979" y="4704602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0" name="Google Shape;2450;p28"/>
          <p:cNvSpPr/>
          <p:nvPr/>
        </p:nvSpPr>
        <p:spPr>
          <a:xfrm rot="5400000">
            <a:off x="5638209" y="5505837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1" name="Google Shape;2451;p28"/>
          <p:cNvSpPr/>
          <p:nvPr/>
        </p:nvSpPr>
        <p:spPr>
          <a:xfrm rot="7012123">
            <a:off x="3822389" y="5296718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2" name="Google Shape;2452;p28"/>
          <p:cNvSpPr/>
          <p:nvPr/>
        </p:nvSpPr>
        <p:spPr>
          <a:xfrm rot="10800000">
            <a:off x="3214751" y="3791653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3" name="Google Shape;2453;p28"/>
          <p:cNvSpPr/>
          <p:nvPr/>
        </p:nvSpPr>
        <p:spPr>
          <a:xfrm rot="-8829605">
            <a:off x="4180260" y="2560203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4" name="Google Shape;2454;p28"/>
          <p:cNvSpPr/>
          <p:nvPr/>
        </p:nvSpPr>
        <p:spPr>
          <a:xfrm>
            <a:off x="1571951" y="1805313"/>
            <a:ext cx="4129626" cy="13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Ferreycorp</a:t>
            </a: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Association.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Ferreyros</a:t>
            </a: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’ Heavy Equipment Operators Club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Think Big Program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Youngsters with a future Program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“Works for taxes” program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Corporate volunteering</a:t>
            </a:r>
          </a:p>
        </p:txBody>
      </p:sp>
    </p:spTree>
    <p:extLst>
      <p:ext uri="{BB962C8B-B14F-4D97-AF65-F5344CB8AC3E}">
        <p14:creationId xmlns:p14="http://schemas.microsoft.com/office/powerpoint/2010/main" val="202486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AC4AF40-F16D-46A9-B78D-C46D61E966F9}"/>
              </a:ext>
            </a:extLst>
          </p:cNvPr>
          <p:cNvSpPr txBox="1"/>
          <p:nvPr/>
        </p:nvSpPr>
        <p:spPr>
          <a:xfrm>
            <a:off x="-116211" y="862152"/>
            <a:ext cx="8313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 Jones Results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2017-2022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Dimension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656896"/>
              </p:ext>
            </p:extLst>
          </p:nvPr>
        </p:nvGraphicFramePr>
        <p:xfrm>
          <a:off x="1536099" y="2364972"/>
          <a:ext cx="8849513" cy="4957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033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92" y="3362181"/>
            <a:ext cx="3625782" cy="6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AC4AF40-F16D-46A9-B78D-C46D61E966F9}"/>
              </a:ext>
            </a:extLst>
          </p:cNvPr>
          <p:cNvSpPr txBox="1"/>
          <p:nvPr/>
        </p:nvSpPr>
        <p:spPr>
          <a:xfrm>
            <a:off x="121920" y="508107"/>
            <a:ext cx="10245863" cy="102811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Investment focused on small projects mainly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managed by subnational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goverments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G2G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19" y="2452872"/>
            <a:ext cx="10552341" cy="422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81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AC4AF40-F16D-46A9-B78D-C46D61E966F9}"/>
              </a:ext>
            </a:extLst>
          </p:cNvPr>
          <p:cNvSpPr txBox="1"/>
          <p:nvPr/>
        </p:nvSpPr>
        <p:spPr>
          <a:xfrm>
            <a:off x="0" y="562413"/>
            <a:ext cx="8313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Mining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Peru’s social conflicts, regulatory risks and low business confidence are constraining investments in the country’s mining sector and reducing its growth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6" y="1987299"/>
            <a:ext cx="11512550" cy="25146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56" y="4459247"/>
            <a:ext cx="11246644" cy="24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7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79" y="722590"/>
            <a:ext cx="865394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Mining Sector Investments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2200" b="1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26" y="2278516"/>
            <a:ext cx="11241383" cy="245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9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24A90BD-96D0-406C-ADBA-35833F052CE7}"/>
              </a:ext>
            </a:extLst>
          </p:cNvPr>
          <p:cNvSpPr txBox="1"/>
          <p:nvPr/>
        </p:nvSpPr>
        <p:spPr>
          <a:xfrm>
            <a:off x="368113" y="869389"/>
            <a:ext cx="578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Diversification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844AD1-B275-444A-B2E3-81B4D84C3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701" y="3349368"/>
            <a:ext cx="2364225" cy="195571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88B35EA-8501-47D9-98FF-4EEE6204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665" y="3457047"/>
            <a:ext cx="2381716" cy="178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5BBB9D0-4841-4714-AA3A-76137906C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230" y="3446159"/>
            <a:ext cx="1849588" cy="181655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Shape 150">
            <a:extLst>
              <a:ext uri="{FF2B5EF4-FFF2-40B4-BE49-F238E27FC236}">
                <a16:creationId xmlns:a16="http://schemas.microsoft.com/office/drawing/2014/main" id="{2EE0DB17-4F43-47A6-9769-FB8782320149}"/>
              </a:ext>
            </a:extLst>
          </p:cNvPr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-278466" y="3355707"/>
            <a:ext cx="3664911" cy="191227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1E8D307-590B-4233-8DDF-5BC5F7B97C72}"/>
              </a:ext>
            </a:extLst>
          </p:cNvPr>
          <p:cNvSpPr txBox="1"/>
          <p:nvPr/>
        </p:nvSpPr>
        <p:spPr>
          <a:xfrm>
            <a:off x="368113" y="1967754"/>
            <a:ext cx="10434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Thanks to the experience and knowledge acquired with Caterpillar, the corporation and its subsidiaries have established strong long-term relationships with a number of global brands. Ferreycorp has consolidated as a prestigious portfolio of represented brands, becoming the leader in its field.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AA3D43F-D41F-4593-9C63-30B44FCAE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0204" y="5237477"/>
            <a:ext cx="4820614" cy="2322197"/>
          </a:xfrm>
          <a:prstGeom prst="rect">
            <a:avLst/>
          </a:prstGeom>
          <a:ln w="9525"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DF43812-6EC1-4D1C-B747-60FEEC0C37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37" b="3589"/>
          <a:stretch/>
        </p:blipFill>
        <p:spPr>
          <a:xfrm>
            <a:off x="3902592" y="5237476"/>
            <a:ext cx="3287612" cy="232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3C0EEF-CDCD-4FB6-9FA5-7ED6286259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891" r="3508"/>
          <a:stretch/>
        </p:blipFill>
        <p:spPr>
          <a:xfrm>
            <a:off x="-483722" y="5237475"/>
            <a:ext cx="4421724" cy="2322197"/>
          </a:xfrm>
          <a:prstGeom prst="rect">
            <a:avLst/>
          </a:prstGeom>
          <a:ln w="9525"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14" y="3348339"/>
            <a:ext cx="2918906" cy="18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31840" y="3342391"/>
            <a:ext cx="5796113" cy="1192802"/>
          </a:xfrm>
          <a:prstGeom prst="rect">
            <a:avLst/>
          </a:prstGeom>
          <a:noFill/>
        </p:spPr>
        <p:txBody>
          <a:bodyPr wrap="square" lIns="83956" tIns="41993" rIns="83956" bIns="41993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Ferreycorp</a:t>
            </a:r>
          </a:p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and Capabilities</a:t>
            </a:r>
          </a:p>
        </p:txBody>
      </p:sp>
    </p:spTree>
    <p:extLst>
      <p:ext uri="{BB962C8B-B14F-4D97-AF65-F5344CB8AC3E}">
        <p14:creationId xmlns:p14="http://schemas.microsoft.com/office/powerpoint/2010/main" val="12232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p8"/>
          <p:cNvSpPr/>
          <p:nvPr/>
        </p:nvSpPr>
        <p:spPr>
          <a:xfrm>
            <a:off x="154275" y="707096"/>
            <a:ext cx="7222569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 defTabSz="914400">
              <a:defRPr/>
            </a:pPr>
            <a:r>
              <a:rPr lang="en-US" sz="2800" b="1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Corporation´s strategy</a:t>
            </a:r>
          </a:p>
          <a:p>
            <a:pPr lvl="0" algn="just" defTabSz="914400">
              <a:defRPr/>
            </a:pPr>
            <a:r>
              <a:rPr lang="en-US" sz="2400" b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Business model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1868952" y="2170553"/>
            <a:ext cx="8107386" cy="4664361"/>
            <a:chOff x="2126505" y="2346039"/>
            <a:chExt cx="8107386" cy="4664361"/>
          </a:xfrm>
        </p:grpSpPr>
        <p:grpSp>
          <p:nvGrpSpPr>
            <p:cNvPr id="4" name="3 Grupo"/>
            <p:cNvGrpSpPr/>
            <p:nvPr/>
          </p:nvGrpSpPr>
          <p:grpSpPr>
            <a:xfrm>
              <a:off x="2126505" y="2346039"/>
              <a:ext cx="7998668" cy="748150"/>
              <a:chOff x="2126505" y="2346039"/>
              <a:chExt cx="7998668" cy="748150"/>
            </a:xfrm>
          </p:grpSpPr>
          <p:grpSp>
            <p:nvGrpSpPr>
              <p:cNvPr id="3" name="2 Grupo"/>
              <p:cNvGrpSpPr/>
              <p:nvPr/>
            </p:nvGrpSpPr>
            <p:grpSpPr>
              <a:xfrm>
                <a:off x="2126505" y="2346039"/>
                <a:ext cx="2429160" cy="748147"/>
                <a:chOff x="1930400" y="1847273"/>
                <a:chExt cx="2429160" cy="748147"/>
              </a:xfrm>
            </p:grpSpPr>
            <p:sp>
              <p:nvSpPr>
                <p:cNvPr id="5" name="4 Rectángulo"/>
                <p:cNvSpPr/>
                <p:nvPr/>
              </p:nvSpPr>
              <p:spPr>
                <a:xfrm>
                  <a:off x="2013524" y="1939638"/>
                  <a:ext cx="2346036" cy="655782"/>
                </a:xfrm>
                <a:prstGeom prst="rect">
                  <a:avLst/>
                </a:prstGeom>
                <a:solidFill>
                  <a:srgbClr val="BAE8C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1 Rectángulo"/>
                <p:cNvSpPr/>
                <p:nvPr/>
              </p:nvSpPr>
              <p:spPr>
                <a:xfrm>
                  <a:off x="1930400" y="1847273"/>
                  <a:ext cx="2346036" cy="655782"/>
                </a:xfrm>
                <a:prstGeom prst="rect">
                  <a:avLst/>
                </a:prstGeom>
                <a:solidFill>
                  <a:srgbClr val="38AC38"/>
                </a:solidFill>
                <a:ln>
                  <a:solidFill>
                    <a:srgbClr val="38AC38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Role of Parent Company</a:t>
                  </a:r>
                </a:p>
              </p:txBody>
            </p:sp>
          </p:grpSp>
          <p:grpSp>
            <p:nvGrpSpPr>
              <p:cNvPr id="7" name="6 Grupo"/>
              <p:cNvGrpSpPr/>
              <p:nvPr/>
            </p:nvGrpSpPr>
            <p:grpSpPr>
              <a:xfrm>
                <a:off x="4906649" y="2346039"/>
                <a:ext cx="2429160" cy="748147"/>
                <a:chOff x="1930400" y="1847273"/>
                <a:chExt cx="2429160" cy="748147"/>
              </a:xfrm>
            </p:grpSpPr>
            <p:sp>
              <p:nvSpPr>
                <p:cNvPr id="8" name="7 Rectángulo"/>
                <p:cNvSpPr/>
                <p:nvPr/>
              </p:nvSpPr>
              <p:spPr>
                <a:xfrm>
                  <a:off x="2013524" y="1939638"/>
                  <a:ext cx="2346036" cy="655782"/>
                </a:xfrm>
                <a:prstGeom prst="rect">
                  <a:avLst/>
                </a:prstGeom>
                <a:solidFill>
                  <a:srgbClr val="BAE8C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8 Rectángulo"/>
                <p:cNvSpPr/>
                <p:nvPr/>
              </p:nvSpPr>
              <p:spPr>
                <a:xfrm>
                  <a:off x="1930400" y="1847273"/>
                  <a:ext cx="2346036" cy="655782"/>
                </a:xfrm>
                <a:prstGeom prst="rect">
                  <a:avLst/>
                </a:prstGeom>
                <a:solidFill>
                  <a:srgbClr val="38AC38"/>
                </a:solidFill>
                <a:ln>
                  <a:solidFill>
                    <a:srgbClr val="38AC38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Role of subsidiary companies</a:t>
                  </a:r>
                </a:p>
              </p:txBody>
            </p:sp>
          </p:grpSp>
          <p:grpSp>
            <p:nvGrpSpPr>
              <p:cNvPr id="10" name="9 Grupo"/>
              <p:cNvGrpSpPr/>
              <p:nvPr/>
            </p:nvGrpSpPr>
            <p:grpSpPr>
              <a:xfrm>
                <a:off x="7696013" y="2346042"/>
                <a:ext cx="2429160" cy="748147"/>
                <a:chOff x="1930400" y="1847273"/>
                <a:chExt cx="2429160" cy="748147"/>
              </a:xfrm>
            </p:grpSpPr>
            <p:sp>
              <p:nvSpPr>
                <p:cNvPr id="11" name="10 Rectángulo"/>
                <p:cNvSpPr/>
                <p:nvPr/>
              </p:nvSpPr>
              <p:spPr>
                <a:xfrm>
                  <a:off x="2013524" y="1939638"/>
                  <a:ext cx="2346036" cy="655782"/>
                </a:xfrm>
                <a:prstGeom prst="rect">
                  <a:avLst/>
                </a:prstGeom>
                <a:solidFill>
                  <a:srgbClr val="BAE8C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11 Rectángulo"/>
                <p:cNvSpPr/>
                <p:nvPr/>
              </p:nvSpPr>
              <p:spPr>
                <a:xfrm>
                  <a:off x="1930400" y="1847273"/>
                  <a:ext cx="2346036" cy="655782"/>
                </a:xfrm>
                <a:prstGeom prst="rect">
                  <a:avLst/>
                </a:prstGeom>
                <a:solidFill>
                  <a:srgbClr val="38AC38"/>
                </a:solidFill>
                <a:ln>
                  <a:solidFill>
                    <a:srgbClr val="38AC38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Shared services center</a:t>
                  </a:r>
                </a:p>
              </p:txBody>
            </p:sp>
          </p:grpSp>
        </p:grpSp>
        <p:sp>
          <p:nvSpPr>
            <p:cNvPr id="6" name="5 Rectángulo"/>
            <p:cNvSpPr/>
            <p:nvPr/>
          </p:nvSpPr>
          <p:spPr>
            <a:xfrm>
              <a:off x="2126505" y="3343564"/>
              <a:ext cx="2429160" cy="36668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STRATEGIC COHERENCE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Business vision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Strategic planning and definition of the businesses to participate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Brands &amp; Positioning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Human Resources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Control &amp; Supervision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4929739" y="3343564"/>
              <a:ext cx="2496298" cy="36668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OPERATIONAL AUTONOMY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AC38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 proximity and market coverage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AC38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Business execution with operational excellence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AC38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Profitability and financial health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AC38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Business innovation and value proposition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AC38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Best practices and search for synergies</a:t>
              </a:r>
              <a:endPara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7737575" y="3343564"/>
              <a:ext cx="2496316" cy="36668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STANDARDIZATION AND EFFICIENCIES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Standardization of processes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Synergies &amp; efficiencies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Non-core processes, back office: legal, audit, human resources, finance, IT.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Critical mass for better supplier conditions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endPara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0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2"/>
          <p:cNvSpPr txBox="1"/>
          <p:nvPr/>
        </p:nvSpPr>
        <p:spPr>
          <a:xfrm>
            <a:off x="7404466" y="5050450"/>
            <a:ext cx="3146814" cy="606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12" tIns="80812" rIns="80812" bIns="80812" anchor="t" anchorCtr="0">
            <a:noAutofit/>
          </a:bodyPr>
          <a:lstStyle/>
          <a:p>
            <a:pPr marL="0" marR="0" lvl="0" indent="0" algn="l" defTabSz="808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PE" sz="1591" b="0" i="0" u="none" strike="noStrike" kern="0" cap="none" spc="0" normalizeH="0" baseline="0" noProof="0">
                <a:ln>
                  <a:noFill/>
                </a:ln>
                <a:solidFill>
                  <a:srgbClr val="2AA04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...</a:t>
            </a:r>
            <a:endParaRPr kumimoji="0" sz="1591" b="0" i="0" u="none" strike="noStrike" kern="0" cap="none" spc="0" normalizeH="0" baseline="0" noProof="0">
              <a:ln>
                <a:noFill/>
              </a:ln>
              <a:solidFill>
                <a:srgbClr val="2AA04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B0558ED-766B-4818-BD69-2F0E86FBC342}"/>
              </a:ext>
            </a:extLst>
          </p:cNvPr>
          <p:cNvSpPr txBox="1"/>
          <p:nvPr/>
        </p:nvSpPr>
        <p:spPr>
          <a:xfrm>
            <a:off x="227345" y="832414"/>
            <a:ext cx="733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Corporate Structure</a:t>
            </a: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7BF49983-9F1D-4226-BA8B-1616C2AB6E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3576933" y="4927435"/>
            <a:ext cx="3725153" cy="567710"/>
          </a:xfrm>
          <a:prstGeom prst="rect">
            <a:avLst/>
          </a:prstGeom>
        </p:spPr>
      </p:pic>
      <p:pic>
        <p:nvPicPr>
          <p:cNvPr id="11" name="Picture 15" descr="inti logo.png">
            <a:extLst>
              <a:ext uri="{FF2B5EF4-FFF2-40B4-BE49-F238E27FC236}">
                <a16:creationId xmlns:a16="http://schemas.microsoft.com/office/drawing/2014/main" id="{C10CA7CA-F6CE-4896-BE24-681DA32DA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44" y="4895620"/>
            <a:ext cx="1275986" cy="575690"/>
          </a:xfrm>
          <a:prstGeom prst="rect">
            <a:avLst/>
          </a:prstGeom>
        </p:spPr>
      </p:pic>
      <p:sp>
        <p:nvSpPr>
          <p:cNvPr id="20" name="19 Rectángulo">
            <a:extLst>
              <a:ext uri="{FF2B5EF4-FFF2-40B4-BE49-F238E27FC236}">
                <a16:creationId xmlns:a16="http://schemas.microsoft.com/office/drawing/2014/main" id="{9703C9CD-E377-425B-8202-3E48E208AF3C}"/>
              </a:ext>
            </a:extLst>
          </p:cNvPr>
          <p:cNvSpPr/>
          <p:nvPr/>
        </p:nvSpPr>
        <p:spPr>
          <a:xfrm>
            <a:off x="3729422" y="3145997"/>
            <a:ext cx="3914187" cy="434452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91" tIns="51183" rIns="102391" bIns="51183" rtlCol="0" anchor="ctr"/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6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20 Rectángulo">
            <a:extLst>
              <a:ext uri="{FF2B5EF4-FFF2-40B4-BE49-F238E27FC236}">
                <a16:creationId xmlns:a16="http://schemas.microsoft.com/office/drawing/2014/main" id="{38708F86-A8CA-4E1E-9897-8B53632DED90}"/>
              </a:ext>
            </a:extLst>
          </p:cNvPr>
          <p:cNvSpPr/>
          <p:nvPr/>
        </p:nvSpPr>
        <p:spPr>
          <a:xfrm>
            <a:off x="304028" y="3145997"/>
            <a:ext cx="3093206" cy="434452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91" tIns="51183" rIns="102391" bIns="51183" rtlCol="0" anchor="ctr"/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6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21 Rectángulo">
            <a:extLst>
              <a:ext uri="{FF2B5EF4-FFF2-40B4-BE49-F238E27FC236}">
                <a16:creationId xmlns:a16="http://schemas.microsoft.com/office/drawing/2014/main" id="{D1F7E943-CBDD-4D1D-8439-212B06206A1B}"/>
              </a:ext>
            </a:extLst>
          </p:cNvPr>
          <p:cNvSpPr/>
          <p:nvPr/>
        </p:nvSpPr>
        <p:spPr>
          <a:xfrm>
            <a:off x="7907503" y="3145997"/>
            <a:ext cx="3628016" cy="434452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91" tIns="51183" rIns="102391" bIns="51183" rtlCol="0" anchor="ctr"/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6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22 Conector recto">
            <a:extLst>
              <a:ext uri="{FF2B5EF4-FFF2-40B4-BE49-F238E27FC236}">
                <a16:creationId xmlns:a16="http://schemas.microsoft.com/office/drawing/2014/main" id="{75A118F5-F241-4F48-AD25-594C6A813D29}"/>
              </a:ext>
            </a:extLst>
          </p:cNvPr>
          <p:cNvCxnSpPr>
            <a:cxnSpLocks/>
          </p:cNvCxnSpPr>
          <p:nvPr/>
        </p:nvCxnSpPr>
        <p:spPr>
          <a:xfrm>
            <a:off x="7907502" y="5127821"/>
            <a:ext cx="3627430" cy="0"/>
          </a:xfrm>
          <a:prstGeom prst="lin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">
            <a:extLst>
              <a:ext uri="{FF2B5EF4-FFF2-40B4-BE49-F238E27FC236}">
                <a16:creationId xmlns:a16="http://schemas.microsoft.com/office/drawing/2014/main" id="{F1230FAE-D8EC-4256-8CE1-DB040CE2B834}"/>
              </a:ext>
            </a:extLst>
          </p:cNvPr>
          <p:cNvSpPr txBox="1"/>
          <p:nvPr/>
        </p:nvSpPr>
        <p:spPr>
          <a:xfrm>
            <a:off x="304030" y="2410736"/>
            <a:ext cx="3093205" cy="5958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Caterpillar Dealers and Allied Brands in Peru</a:t>
            </a:r>
          </a:p>
        </p:txBody>
      </p:sp>
      <p:sp>
        <p:nvSpPr>
          <p:cNvPr id="38" name="17 Rectángulo">
            <a:extLst>
              <a:ext uri="{FF2B5EF4-FFF2-40B4-BE49-F238E27FC236}">
                <a16:creationId xmlns:a16="http://schemas.microsoft.com/office/drawing/2014/main" id="{0C68AF7B-2A11-428C-91B1-3431A6A63A7B}"/>
              </a:ext>
            </a:extLst>
          </p:cNvPr>
          <p:cNvSpPr/>
          <p:nvPr/>
        </p:nvSpPr>
        <p:spPr>
          <a:xfrm>
            <a:off x="3729422" y="2410736"/>
            <a:ext cx="3914187" cy="5958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Caterpillar Dealers and Other Businesses in Central America</a:t>
            </a:r>
          </a:p>
        </p:txBody>
      </p:sp>
      <p:sp>
        <p:nvSpPr>
          <p:cNvPr id="39" name="25 Rectángulo">
            <a:extLst>
              <a:ext uri="{FF2B5EF4-FFF2-40B4-BE49-F238E27FC236}">
                <a16:creationId xmlns:a16="http://schemas.microsoft.com/office/drawing/2014/main" id="{49705DAD-1A1C-4B59-AD3D-803FE7AB21B7}"/>
              </a:ext>
            </a:extLst>
          </p:cNvPr>
          <p:cNvSpPr/>
          <p:nvPr/>
        </p:nvSpPr>
        <p:spPr>
          <a:xfrm>
            <a:off x="7907502" y="2410736"/>
            <a:ext cx="3627431" cy="5958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lIns="102391" tIns="51183" rIns="102391" bIns="51183" rtlCol="0" anchor="ctr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Subsidiaries in Peru and Abroad</a:t>
            </a:r>
          </a:p>
        </p:txBody>
      </p:sp>
      <p:sp>
        <p:nvSpPr>
          <p:cNvPr id="41" name="43 Rectángulo">
            <a:extLst>
              <a:ext uri="{FF2B5EF4-FFF2-40B4-BE49-F238E27FC236}">
                <a16:creationId xmlns:a16="http://schemas.microsoft.com/office/drawing/2014/main" id="{D5965B64-2E96-46A2-B21A-A2D4DCD4BBCC}"/>
              </a:ext>
            </a:extLst>
          </p:cNvPr>
          <p:cNvSpPr/>
          <p:nvPr/>
        </p:nvSpPr>
        <p:spPr>
          <a:xfrm>
            <a:off x="4655860" y="1734610"/>
            <a:ext cx="2289558" cy="54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AvantGardeExtLitITCTT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8E883C81-32D1-489B-BCDA-BE594CDA7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46" y="1774377"/>
            <a:ext cx="2034031" cy="46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" name="45 CuadroTexto">
            <a:extLst>
              <a:ext uri="{FF2B5EF4-FFF2-40B4-BE49-F238E27FC236}">
                <a16:creationId xmlns:a16="http://schemas.microsoft.com/office/drawing/2014/main" id="{FBAD3313-A1BC-4FBD-8AE9-A86A7668D291}"/>
              </a:ext>
            </a:extLst>
          </p:cNvPr>
          <p:cNvSpPr txBox="1"/>
          <p:nvPr/>
        </p:nvSpPr>
        <p:spPr>
          <a:xfrm>
            <a:off x="7011606" y="1972723"/>
            <a:ext cx="1398747" cy="269716"/>
          </a:xfrm>
          <a:prstGeom prst="rect">
            <a:avLst/>
          </a:prstGeom>
          <a:noFill/>
        </p:spPr>
        <p:txBody>
          <a:bodyPr wrap="square" lIns="84199" tIns="42114" rIns="84199" bIns="42114" rtlCol="0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BVL: FERREYC1</a:t>
            </a: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60" y="3403322"/>
            <a:ext cx="1458172" cy="446248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9" y="4366861"/>
            <a:ext cx="1511286" cy="462414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1" y="5502021"/>
            <a:ext cx="1676228" cy="566565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14" y="6699785"/>
            <a:ext cx="1481363" cy="453449"/>
          </a:xfrm>
          <a:prstGeom prst="rect">
            <a:avLst/>
          </a:prstGeom>
        </p:spPr>
      </p:pic>
      <p:sp>
        <p:nvSpPr>
          <p:cNvPr id="48" name="Google Shape;855;p4"/>
          <p:cNvSpPr/>
          <p:nvPr/>
        </p:nvSpPr>
        <p:spPr>
          <a:xfrm>
            <a:off x="5970488" y="3960105"/>
            <a:ext cx="1293656" cy="24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Guatemala, Belice</a:t>
            </a:r>
            <a:endParaRPr dirty="0"/>
          </a:p>
        </p:txBody>
      </p:sp>
      <p:sp>
        <p:nvSpPr>
          <p:cNvPr id="49" name="Google Shape;856;p4"/>
          <p:cNvSpPr/>
          <p:nvPr/>
        </p:nvSpPr>
        <p:spPr>
          <a:xfrm>
            <a:off x="6268609" y="5332120"/>
            <a:ext cx="796687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Salvador</a:t>
            </a:r>
            <a:endParaRPr dirty="0"/>
          </a:p>
        </p:txBody>
      </p:sp>
      <p:sp>
        <p:nvSpPr>
          <p:cNvPr id="50" name="Google Shape;864;p4"/>
          <p:cNvSpPr/>
          <p:nvPr/>
        </p:nvSpPr>
        <p:spPr>
          <a:xfrm>
            <a:off x="5943344" y="6739783"/>
            <a:ext cx="1360944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Salvador, Honduras</a:t>
            </a:r>
            <a:endParaRPr dirty="0"/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85" y="3503491"/>
            <a:ext cx="1466862" cy="448713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212" y="4863663"/>
            <a:ext cx="1469797" cy="449466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212" y="6236938"/>
            <a:ext cx="1517324" cy="422971"/>
          </a:xfrm>
          <a:prstGeom prst="rect">
            <a:avLst/>
          </a:prstGeom>
        </p:spPr>
      </p:pic>
      <p:sp>
        <p:nvSpPr>
          <p:cNvPr id="56" name="Google Shape;866;p4"/>
          <p:cNvSpPr/>
          <p:nvPr/>
        </p:nvSpPr>
        <p:spPr>
          <a:xfrm>
            <a:off x="8971879" y="3660185"/>
            <a:ext cx="1854669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Chile, Colombia , Ecuador, Perú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11" y="4610343"/>
            <a:ext cx="1473022" cy="428305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87" y="3215350"/>
            <a:ext cx="1243315" cy="471904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5" b="31822"/>
          <a:stretch/>
        </p:blipFill>
        <p:spPr>
          <a:xfrm>
            <a:off x="9021972" y="3996279"/>
            <a:ext cx="1740300" cy="524891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05" y="5452618"/>
            <a:ext cx="1492093" cy="537893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22" y="5482660"/>
            <a:ext cx="1492900" cy="540667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47" y="6180996"/>
            <a:ext cx="1555532" cy="5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2"/>
          <p:cNvSpPr txBox="1"/>
          <p:nvPr/>
        </p:nvSpPr>
        <p:spPr>
          <a:xfrm>
            <a:off x="143577" y="854971"/>
            <a:ext cx="7885013" cy="534253"/>
          </a:xfrm>
          <a:prstGeom prst="rect">
            <a:avLst/>
          </a:prstGeom>
          <a:noFill/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"/>
            </a:defPPr>
            <a:lvl1pPr>
              <a:defRPr sz="4000" b="1">
                <a:solidFill>
                  <a:srgbClr val="4CAC48"/>
                </a:solidFill>
                <a:latin typeface="Arial Narrow" pitchFamily="34" charset="0"/>
                <a:cs typeface="AvantGardeExtLitITCTT"/>
              </a:defRPr>
            </a:lvl1pPr>
          </a:lstStyle>
          <a:p>
            <a:pPr lvl="0" defTabSz="833018">
              <a:defRPr/>
            </a:pPr>
            <a:r>
              <a:rPr lang="en-US" sz="280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achieved </a:t>
            </a:r>
            <a:r>
              <a:rPr lang="en-US" sz="2800" dirty="0" smtClean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80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organization</a:t>
            </a:r>
          </a:p>
        </p:txBody>
      </p:sp>
      <p:sp>
        <p:nvSpPr>
          <p:cNvPr id="38" name="TextBox 3"/>
          <p:cNvSpPr txBox="1"/>
          <p:nvPr/>
        </p:nvSpPr>
        <p:spPr>
          <a:xfrm>
            <a:off x="143577" y="3317393"/>
            <a:ext cx="1943219" cy="3649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</a:t>
            </a:r>
          </a:p>
        </p:txBody>
      </p:sp>
      <p:sp>
        <p:nvSpPr>
          <p:cNvPr id="40" name="TextBox 3"/>
          <p:cNvSpPr txBox="1"/>
          <p:nvPr/>
        </p:nvSpPr>
        <p:spPr>
          <a:xfrm>
            <a:off x="35018" y="3677887"/>
            <a:ext cx="2370131" cy="34958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of Total Sales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3"/>
          <p:cNvSpPr txBox="1"/>
          <p:nvPr/>
        </p:nvSpPr>
        <p:spPr>
          <a:xfrm>
            <a:off x="143577" y="4356766"/>
            <a:ext cx="1943219" cy="3649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EBITDA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3"/>
          <p:cNvSpPr txBox="1"/>
          <p:nvPr/>
        </p:nvSpPr>
        <p:spPr>
          <a:xfrm>
            <a:off x="143577" y="4765956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of Total EBITDA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3"/>
          <p:cNvSpPr txBox="1"/>
          <p:nvPr/>
        </p:nvSpPr>
        <p:spPr>
          <a:xfrm>
            <a:off x="143577" y="5136474"/>
            <a:ext cx="1943219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EBITDA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Margin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3"/>
          <p:cNvSpPr txBox="1"/>
          <p:nvPr/>
        </p:nvSpPr>
        <p:spPr>
          <a:xfrm>
            <a:off x="143577" y="5950781"/>
            <a:ext cx="1943219" cy="3649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 of </a:t>
            </a:r>
            <a:r>
              <a:rPr kumimoji="0" lang="es-PE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employees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48465" y="2408048"/>
            <a:ext cx="2152429" cy="331272"/>
          </a:xfrm>
          <a:prstGeom prst="rect">
            <a:avLst/>
          </a:prstGeom>
          <a:noFill/>
        </p:spPr>
        <p:txBody>
          <a:bodyPr wrap="square" lIns="84199" tIns="42114" rIns="84199" bIns="42114" rtlCol="0">
            <a:spAutoFit/>
          </a:bodyPr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S/.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8" name="TextBox 3">
            <a:extLst>
              <a:ext uri="{FF2B5EF4-FFF2-40B4-BE49-F238E27FC236}">
                <a16:creationId xmlns:a16="http://schemas.microsoft.com/office/drawing/2014/main" id="{F1FA04F7-23B6-4829-8749-E95A3738546E}"/>
              </a:ext>
            </a:extLst>
          </p:cNvPr>
          <p:cNvSpPr txBox="1"/>
          <p:nvPr/>
        </p:nvSpPr>
        <p:spPr>
          <a:xfrm>
            <a:off x="2798941" y="3312531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7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,102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3">
            <a:extLst>
              <a:ext uri="{FF2B5EF4-FFF2-40B4-BE49-F238E27FC236}">
                <a16:creationId xmlns:a16="http://schemas.microsoft.com/office/drawing/2014/main" id="{A5C6FC45-1DF2-4F52-8F49-10FF073B5FE3}"/>
              </a:ext>
            </a:extLst>
          </p:cNvPr>
          <p:cNvSpPr txBox="1"/>
          <p:nvPr/>
        </p:nvSpPr>
        <p:spPr>
          <a:xfrm>
            <a:off x="6020110" y="3302662"/>
            <a:ext cx="2175542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677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3">
            <a:extLst>
              <a:ext uri="{FF2B5EF4-FFF2-40B4-BE49-F238E27FC236}">
                <a16:creationId xmlns:a16="http://schemas.microsoft.com/office/drawing/2014/main" id="{AE5B1A6C-3F62-43F4-B5E4-2E4B404463BA}"/>
              </a:ext>
            </a:extLst>
          </p:cNvPr>
          <p:cNvSpPr txBox="1"/>
          <p:nvPr/>
        </p:nvSpPr>
        <p:spPr>
          <a:xfrm>
            <a:off x="9297936" y="3302662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814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3">
            <a:extLst>
              <a:ext uri="{FF2B5EF4-FFF2-40B4-BE49-F238E27FC236}">
                <a16:creationId xmlns:a16="http://schemas.microsoft.com/office/drawing/2014/main" id="{F185F4CE-F8CA-41E0-9740-38FAA127BF6C}"/>
              </a:ext>
            </a:extLst>
          </p:cNvPr>
          <p:cNvSpPr txBox="1"/>
          <p:nvPr/>
        </p:nvSpPr>
        <p:spPr>
          <a:xfrm>
            <a:off x="2798942" y="3709786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77.4%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3">
            <a:extLst>
              <a:ext uri="{FF2B5EF4-FFF2-40B4-BE49-F238E27FC236}">
                <a16:creationId xmlns:a16="http://schemas.microsoft.com/office/drawing/2014/main" id="{045D07B7-845E-4A5B-BF81-2BD8A55D8315}"/>
              </a:ext>
            </a:extLst>
          </p:cNvPr>
          <p:cNvSpPr txBox="1"/>
          <p:nvPr/>
        </p:nvSpPr>
        <p:spPr>
          <a:xfrm>
            <a:off x="6023224" y="3709404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10.3%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TextBox 3">
            <a:extLst>
              <a:ext uri="{FF2B5EF4-FFF2-40B4-BE49-F238E27FC236}">
                <a16:creationId xmlns:a16="http://schemas.microsoft.com/office/drawing/2014/main" id="{186F5446-9740-45E9-AB04-6BE31A380C33}"/>
              </a:ext>
            </a:extLst>
          </p:cNvPr>
          <p:cNvSpPr txBox="1"/>
          <p:nvPr/>
        </p:nvSpPr>
        <p:spPr>
          <a:xfrm>
            <a:off x="9297937" y="3704970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12.3%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Box 3">
            <a:extLst>
              <a:ext uri="{FF2B5EF4-FFF2-40B4-BE49-F238E27FC236}">
                <a16:creationId xmlns:a16="http://schemas.microsoft.com/office/drawing/2014/main" id="{F08B2A87-E0DB-4AD2-812F-89687782E737}"/>
              </a:ext>
            </a:extLst>
          </p:cNvPr>
          <p:cNvSpPr txBox="1"/>
          <p:nvPr/>
        </p:nvSpPr>
        <p:spPr>
          <a:xfrm>
            <a:off x="2798942" y="4367643"/>
            <a:ext cx="2153014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748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Box 3">
            <a:extLst>
              <a:ext uri="{FF2B5EF4-FFF2-40B4-BE49-F238E27FC236}">
                <a16:creationId xmlns:a16="http://schemas.microsoft.com/office/drawing/2014/main" id="{B7C7D3D3-7C29-4E93-ADE7-C89BD6CEC49A}"/>
              </a:ext>
            </a:extLst>
          </p:cNvPr>
          <p:cNvSpPr txBox="1"/>
          <p:nvPr/>
        </p:nvSpPr>
        <p:spPr>
          <a:xfrm>
            <a:off x="6023224" y="4386480"/>
            <a:ext cx="2172428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7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3">
            <a:extLst>
              <a:ext uri="{FF2B5EF4-FFF2-40B4-BE49-F238E27FC236}">
                <a16:creationId xmlns:a16="http://schemas.microsoft.com/office/drawing/2014/main" id="{6D9E1837-4FFC-4F6D-97A6-05DC613F61BE}"/>
              </a:ext>
            </a:extLst>
          </p:cNvPr>
          <p:cNvSpPr txBox="1"/>
          <p:nvPr/>
        </p:nvSpPr>
        <p:spPr>
          <a:xfrm>
            <a:off x="9297936" y="4356766"/>
            <a:ext cx="2153014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3">
            <a:extLst>
              <a:ext uri="{FF2B5EF4-FFF2-40B4-BE49-F238E27FC236}">
                <a16:creationId xmlns:a16="http://schemas.microsoft.com/office/drawing/2014/main" id="{637F8837-5BB4-4905-80EB-7DD71CE7F5A6}"/>
              </a:ext>
            </a:extLst>
          </p:cNvPr>
          <p:cNvSpPr txBox="1"/>
          <p:nvPr/>
        </p:nvSpPr>
        <p:spPr>
          <a:xfrm>
            <a:off x="2798942" y="4766952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500" i="1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81.4</a:t>
            </a: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3">
            <a:extLst>
              <a:ext uri="{FF2B5EF4-FFF2-40B4-BE49-F238E27FC236}">
                <a16:creationId xmlns:a16="http://schemas.microsoft.com/office/drawing/2014/main" id="{87037D58-2F82-4E06-9D61-5B6154B3A1CC}"/>
              </a:ext>
            </a:extLst>
          </p:cNvPr>
          <p:cNvSpPr txBox="1"/>
          <p:nvPr/>
        </p:nvSpPr>
        <p:spPr>
          <a:xfrm>
            <a:off x="6020110" y="4766952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5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9.9</a:t>
            </a: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3">
            <a:extLst>
              <a:ext uri="{FF2B5EF4-FFF2-40B4-BE49-F238E27FC236}">
                <a16:creationId xmlns:a16="http://schemas.microsoft.com/office/drawing/2014/main" id="{F0EBF5D0-3354-41A8-8794-CC1E909303FE}"/>
              </a:ext>
            </a:extLst>
          </p:cNvPr>
          <p:cNvSpPr txBox="1"/>
          <p:nvPr/>
        </p:nvSpPr>
        <p:spPr>
          <a:xfrm>
            <a:off x="9297937" y="4766952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5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.7%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Box 3">
            <a:extLst>
              <a:ext uri="{FF2B5EF4-FFF2-40B4-BE49-F238E27FC236}">
                <a16:creationId xmlns:a16="http://schemas.microsoft.com/office/drawing/2014/main" id="{1CEE4FAC-7B51-4A66-9E33-7E83422FD69C}"/>
              </a:ext>
            </a:extLst>
          </p:cNvPr>
          <p:cNvSpPr txBox="1"/>
          <p:nvPr/>
        </p:nvSpPr>
        <p:spPr>
          <a:xfrm>
            <a:off x="2798942" y="5146669"/>
            <a:ext cx="2153014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_tradnl"/>
            </a:defPPr>
            <a:lvl1pPr marR="0" lvl="0" indent="0" algn="ctr" defTabSz="5119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14.7%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TextBox 3">
            <a:extLst>
              <a:ext uri="{FF2B5EF4-FFF2-40B4-BE49-F238E27FC236}">
                <a16:creationId xmlns:a16="http://schemas.microsoft.com/office/drawing/2014/main" id="{8F009ED4-B4B5-4D09-90CD-A67F33B10B6E}"/>
              </a:ext>
            </a:extLst>
          </p:cNvPr>
          <p:cNvSpPr txBox="1"/>
          <p:nvPr/>
        </p:nvSpPr>
        <p:spPr>
          <a:xfrm>
            <a:off x="6042637" y="5189440"/>
            <a:ext cx="2153014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_tradnl"/>
            </a:defPPr>
            <a:lvl1pPr marR="0" lvl="0" indent="0" algn="ctr" defTabSz="5119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13.4%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3">
            <a:extLst>
              <a:ext uri="{FF2B5EF4-FFF2-40B4-BE49-F238E27FC236}">
                <a16:creationId xmlns:a16="http://schemas.microsoft.com/office/drawing/2014/main" id="{38CDACA4-2C1D-4A94-BC97-BA3C742BE67D}"/>
              </a:ext>
            </a:extLst>
          </p:cNvPr>
          <p:cNvSpPr txBox="1"/>
          <p:nvPr/>
        </p:nvSpPr>
        <p:spPr>
          <a:xfrm>
            <a:off x="9297937" y="5146669"/>
            <a:ext cx="2153014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_tradnl"/>
            </a:defPPr>
            <a:lvl1pPr marR="0" lvl="0" indent="0" algn="ctr" defTabSz="5119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9.8%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Box 3">
            <a:extLst>
              <a:ext uri="{FF2B5EF4-FFF2-40B4-BE49-F238E27FC236}">
                <a16:creationId xmlns:a16="http://schemas.microsoft.com/office/drawing/2014/main" id="{3595EC88-C5A2-4AB9-9590-5638DE3D8938}"/>
              </a:ext>
            </a:extLst>
          </p:cNvPr>
          <p:cNvSpPr txBox="1"/>
          <p:nvPr/>
        </p:nvSpPr>
        <p:spPr>
          <a:xfrm>
            <a:off x="2798942" y="5950781"/>
            <a:ext cx="2153014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5,247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DAAADA88-0A2E-4168-A4D8-7CAAC1F996A2}"/>
              </a:ext>
            </a:extLst>
          </p:cNvPr>
          <p:cNvSpPr txBox="1"/>
          <p:nvPr/>
        </p:nvSpPr>
        <p:spPr>
          <a:xfrm>
            <a:off x="6042636" y="5950781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1,023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3">
            <a:extLst>
              <a:ext uri="{FF2B5EF4-FFF2-40B4-BE49-F238E27FC236}">
                <a16:creationId xmlns:a16="http://schemas.microsoft.com/office/drawing/2014/main" id="{F1F4EF6C-15A6-4D9A-9667-4D1458D64497}"/>
              </a:ext>
            </a:extLst>
          </p:cNvPr>
          <p:cNvSpPr txBox="1"/>
          <p:nvPr/>
        </p:nvSpPr>
        <p:spPr>
          <a:xfrm>
            <a:off x="9297936" y="5950781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753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35A7E5B2-AFA6-40BC-B4BB-09695365F9B8}"/>
              </a:ext>
            </a:extLst>
          </p:cNvPr>
          <p:cNvSpPr txBox="1"/>
          <p:nvPr/>
        </p:nvSpPr>
        <p:spPr>
          <a:xfrm>
            <a:off x="2296591" y="2372445"/>
            <a:ext cx="2959691" cy="59580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Caterpillar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Dealers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Allied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brands in Peru</a:t>
            </a:r>
          </a:p>
        </p:txBody>
      </p:sp>
      <p:sp>
        <p:nvSpPr>
          <p:cNvPr id="50" name="17 Rectángulo">
            <a:extLst>
              <a:ext uri="{FF2B5EF4-FFF2-40B4-BE49-F238E27FC236}">
                <a16:creationId xmlns:a16="http://schemas.microsoft.com/office/drawing/2014/main" id="{5389F802-B492-427C-99F6-2166786834F5}"/>
              </a:ext>
            </a:extLst>
          </p:cNvPr>
          <p:cNvSpPr/>
          <p:nvPr/>
        </p:nvSpPr>
        <p:spPr>
          <a:xfrm>
            <a:off x="5489924" y="2376396"/>
            <a:ext cx="3258443" cy="59580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Caterpillar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Dealers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other businesses in Central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</a:t>
            </a:r>
            <a:endParaRPr kumimoji="0" lang="es-P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25 Rectángulo">
            <a:extLst>
              <a:ext uri="{FF2B5EF4-FFF2-40B4-BE49-F238E27FC236}">
                <a16:creationId xmlns:a16="http://schemas.microsoft.com/office/drawing/2014/main" id="{683BE839-2E4A-4792-A962-C636237FCA48}"/>
              </a:ext>
            </a:extLst>
          </p:cNvPr>
          <p:cNvSpPr/>
          <p:nvPr/>
        </p:nvSpPr>
        <p:spPr>
          <a:xfrm>
            <a:off x="8984874" y="2372445"/>
            <a:ext cx="2678296" cy="59580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Subsidiaries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Peru and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Abroad</a:t>
            </a:r>
            <a:endParaRPr kumimoji="0" lang="es-P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086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311757" y="819806"/>
            <a:ext cx="549541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Sales by Group of Subsidiaries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B419B0E-55C8-40AE-95F6-A76EEBB8214A}"/>
              </a:ext>
            </a:extLst>
          </p:cNvPr>
          <p:cNvSpPr/>
          <p:nvPr/>
        </p:nvSpPr>
        <p:spPr>
          <a:xfrm>
            <a:off x="1238050" y="6694634"/>
            <a:ext cx="888270" cy="206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1" y="2206625"/>
            <a:ext cx="10693400" cy="5353050"/>
          </a:xfrm>
          <a:prstGeom prst="rect">
            <a:avLst/>
          </a:prstGeom>
        </p:spPr>
      </p:pic>
      <p:sp>
        <p:nvSpPr>
          <p:cNvPr id="136" name="CuadroTexto 135">
            <a:extLst>
              <a:ext uri="{FF2B5EF4-FFF2-40B4-BE49-F238E27FC236}">
                <a16:creationId xmlns:a16="http://schemas.microsoft.com/office/drawing/2014/main" id="{4B4DAB05-B576-4335-A664-FE6CDDA7A6C0}"/>
              </a:ext>
            </a:extLst>
          </p:cNvPr>
          <p:cNvSpPr txBox="1"/>
          <p:nvPr/>
        </p:nvSpPr>
        <p:spPr>
          <a:xfrm>
            <a:off x="3750918" y="1941956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Subsidiaries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80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7"/>
          <p:cNvSpPr txBox="1"/>
          <p:nvPr/>
        </p:nvSpPr>
        <p:spPr>
          <a:xfrm>
            <a:off x="226447" y="865346"/>
            <a:ext cx="6193357" cy="46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075" tIns="44525" rIns="89075" bIns="445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Ferreycorp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Strategy </a:t>
            </a:r>
          </a:p>
        </p:txBody>
      </p:sp>
      <p:grpSp>
        <p:nvGrpSpPr>
          <p:cNvPr id="1823" name="Google Shape;1823;p7"/>
          <p:cNvGrpSpPr/>
          <p:nvPr/>
        </p:nvGrpSpPr>
        <p:grpSpPr>
          <a:xfrm>
            <a:off x="271828" y="1687314"/>
            <a:ext cx="8037549" cy="5276469"/>
            <a:chOff x="1010261" y="814129"/>
            <a:chExt cx="9924830" cy="6830011"/>
          </a:xfrm>
        </p:grpSpPr>
        <p:pic>
          <p:nvPicPr>
            <p:cNvPr id="1824" name="Google Shape;1824;p7"/>
            <p:cNvPicPr preferRelativeResize="0"/>
            <p:nvPr/>
          </p:nvPicPr>
          <p:blipFill rotWithShape="1">
            <a:blip r:embed="rId4">
              <a:alphaModFix/>
            </a:blip>
            <a:srcRect l="23000" t="4818" r="23222" b="4518"/>
            <a:stretch/>
          </p:blipFill>
          <p:spPr>
            <a:xfrm>
              <a:off x="1010261" y="814129"/>
              <a:ext cx="7201007" cy="68300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25" name="Google Shape;1825;p7"/>
            <p:cNvCxnSpPr/>
            <p:nvPr/>
          </p:nvCxnSpPr>
          <p:spPr>
            <a:xfrm rot="10800000" flipH="1">
              <a:off x="6675266" y="2269475"/>
              <a:ext cx="1266940" cy="109067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26" name="Google Shape;1826;p7"/>
            <p:cNvCxnSpPr/>
            <p:nvPr/>
          </p:nvCxnSpPr>
          <p:spPr>
            <a:xfrm>
              <a:off x="5948197" y="4337569"/>
              <a:ext cx="1284420" cy="1260929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27" name="Google Shape;1827;p7"/>
            <p:cNvCxnSpPr/>
            <p:nvPr/>
          </p:nvCxnSpPr>
          <p:spPr>
            <a:xfrm rot="10800000" flipH="1">
              <a:off x="7221600" y="5576464"/>
              <a:ext cx="3261948" cy="22034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828" name="Google Shape;1828;p7"/>
            <p:cNvSpPr txBox="1"/>
            <p:nvPr/>
          </p:nvSpPr>
          <p:spPr>
            <a:xfrm>
              <a:off x="8211267" y="1834155"/>
              <a:ext cx="2723824" cy="465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075" tIns="44525" rIns="89075" bIns="445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754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BUSINESS PILLARS</a:t>
              </a:r>
              <a:endParaRPr kumimoji="0" sz="175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7"/>
            <p:cNvSpPr txBox="1"/>
            <p:nvPr/>
          </p:nvSpPr>
          <p:spPr>
            <a:xfrm>
              <a:off x="8212917" y="5141144"/>
              <a:ext cx="2082621" cy="465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075" tIns="44525" rIns="89075" bIns="445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754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ENABLERS</a:t>
              </a:r>
              <a:endParaRPr kumimoji="0" sz="175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" name="Google Shape;1827;p7"/>
          <p:cNvCxnSpPr/>
          <p:nvPr/>
        </p:nvCxnSpPr>
        <p:spPr>
          <a:xfrm flipV="1">
            <a:off x="5865064" y="2802662"/>
            <a:ext cx="2562487" cy="15716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4" name="3 Tabla"/>
          <p:cNvGraphicFramePr>
            <a:graphicFrameLocks noGrp="1"/>
          </p:cNvGraphicFramePr>
          <p:nvPr>
            <p:extLst/>
          </p:nvPr>
        </p:nvGraphicFramePr>
        <p:xfrm>
          <a:off x="6419804" y="3009289"/>
          <a:ext cx="4904734" cy="1834637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1061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3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244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Optimize business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/>
                        <a:t>Seeks to add efficiencies in the business model, the organization, the use of assets, and the composition of  products and services</a:t>
                      </a:r>
                      <a:r>
                        <a:rPr lang="en-US" sz="1000" baseline="0" noProof="0" dirty="0"/>
                        <a:t> portfolio</a:t>
                      </a:r>
                      <a:r>
                        <a:rPr lang="en-US" sz="10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53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Protect &amp; Transform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/>
                        <a:t>Ensure business sustainability, expand it´s value offer, and provide comprehensive solutions to customers supported by technology and best practices in operations.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637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New business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/>
                        <a:t>Development of new lines or businesses that have an adequate strategic fit with the current brand</a:t>
                      </a:r>
                      <a:r>
                        <a:rPr lang="en-US" sz="1000" baseline="0" noProof="0" dirty="0"/>
                        <a:t> </a:t>
                      </a:r>
                      <a:r>
                        <a:rPr lang="en-US" sz="1000" noProof="0" dirty="0"/>
                        <a:t>portfolio and that present the opportunity to obtain significant synergies (market, capabilities, economies of scale).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>
            <p:extLst/>
          </p:nvPr>
        </p:nvGraphicFramePr>
        <p:xfrm>
          <a:off x="6411946" y="5580768"/>
          <a:ext cx="4912592" cy="1783080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1115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6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261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Analytics, digital and agility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/>
                        <a:t>Development of Data Management and  Analytics capabilities, transversal to the organization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813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Synergies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 dirty="0"/>
                        <a:t>Maintain and continue developing commercial synergies.</a:t>
                      </a:r>
                    </a:p>
                    <a:p>
                      <a:pPr marL="0" marR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 dirty="0"/>
                        <a:t>Value creation without losing segmentation and specialization.</a:t>
                      </a:r>
                    </a:p>
                    <a:p>
                      <a:pPr marL="0" marR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 dirty="0"/>
                        <a:t>Shared services between companies.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813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Talent Development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/>
                        <a:t>Ongoing training and development to strengthen skills</a:t>
                      </a:r>
                    </a:p>
                    <a:p>
                      <a:r>
                        <a:rPr lang="en-US" sz="1000" noProof="0" dirty="0"/>
                        <a:t>Have</a:t>
                      </a:r>
                      <a:r>
                        <a:rPr lang="en-US" sz="1000" baseline="0" noProof="0" dirty="0"/>
                        <a:t> di</a:t>
                      </a:r>
                      <a:r>
                        <a:rPr lang="en-US" sz="1000" noProof="0" dirty="0"/>
                        <a:t>gital, analytical and agility capabilities</a:t>
                      </a:r>
                    </a:p>
                    <a:p>
                      <a:r>
                        <a:rPr lang="en-US" sz="1000" noProof="0" dirty="0"/>
                        <a:t>Ensure alignment between performance and strategy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53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82416</TotalTime>
  <Words>1610</Words>
  <Application>Microsoft Office PowerPoint</Application>
  <PresentationFormat>Personalizado</PresentationFormat>
  <Paragraphs>433</Paragraphs>
  <Slides>29</Slides>
  <Notes>24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10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29</vt:i4>
      </vt:variant>
    </vt:vector>
  </HeadingPairs>
  <TitlesOfParts>
    <vt:vector size="48" baseType="lpstr">
      <vt:lpstr>Arial</vt:lpstr>
      <vt:lpstr>Arial Narrow</vt:lpstr>
      <vt:lpstr>AvantGardeExtLitITCTT</vt:lpstr>
      <vt:lpstr>AvantGardeMdITCTT</vt:lpstr>
      <vt:lpstr>Calibri</vt:lpstr>
      <vt:lpstr>Calibri Light</vt:lpstr>
      <vt:lpstr>Carlito</vt:lpstr>
      <vt:lpstr>Raleway</vt:lpstr>
      <vt:lpstr>Wingdings</vt:lpstr>
      <vt:lpstr>1_Tema de Office</vt:lpstr>
      <vt:lpstr>11_Tema de Office</vt:lpstr>
      <vt:lpstr>6_Tema de Office</vt:lpstr>
      <vt:lpstr>13_Tema de Office</vt:lpstr>
      <vt:lpstr>8_Tema de Office</vt:lpstr>
      <vt:lpstr>7_Tema de Office</vt:lpstr>
      <vt:lpstr>34_Tema de Office</vt:lpstr>
      <vt:lpstr>3_Tema de Office</vt:lpstr>
      <vt:lpstr>9_Tema de Office</vt:lpstr>
      <vt:lpstr>17_Tema de Office</vt:lpstr>
      <vt:lpstr>Corporate Presentation Ferreycorp February 2023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Jonathan Fonseca Garcia</cp:lastModifiedBy>
  <cp:revision>1438</cp:revision>
  <dcterms:created xsi:type="dcterms:W3CDTF">2017-06-02T15:12:34Z</dcterms:created>
  <dcterms:modified xsi:type="dcterms:W3CDTF">2023-02-28T19:46:05Z</dcterms:modified>
</cp:coreProperties>
</file>