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6.xml" ContentType="application/vnd.openxmlformats-officedocument.themeOverride+xml"/>
  <Override PartName="/ppt/charts/chart4.xml" ContentType="application/vnd.openxmlformats-officedocument.drawingml.chart+xml"/>
  <Override PartName="/ppt/theme/themeOverride7.xml" ContentType="application/vnd.openxmlformats-officedocument.themeOverride+xml"/>
  <Override PartName="/ppt/charts/chart5.xml" ContentType="application/vnd.openxmlformats-officedocument.drawingml.chart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0.xml" ContentType="application/vnd.openxmlformats-officedocument.themeOverride+xml"/>
  <Override PartName="/ppt/drawings/drawing1.xml" ContentType="application/vnd.openxmlformats-officedocument.drawingml.chartshapes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22.xml" ContentType="application/vnd.openxmlformats-officedocument.themeOverride+xml"/>
  <Override PartName="/ppt/notesSlides/notesSlide17.xml" ContentType="application/vnd.openxmlformats-officedocument.presentationml.notesSlide+xml"/>
  <Override PartName="/ppt/charts/chart2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3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notesSlides/notesSlide18.xml" ContentType="application/vnd.openxmlformats-officedocument.presentationml.notesSlide+xml"/>
  <Override PartName="/ppt/charts/chart2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0.xml" ContentType="application/vnd.openxmlformats-officedocument.drawingml.chart+xml"/>
  <Override PartName="/ppt/theme/themeOverride26.xml" ContentType="application/vnd.openxmlformats-officedocument.themeOverrid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4404" r:id="rId2"/>
    <p:sldMasterId id="2147484418" r:id="rId3"/>
    <p:sldMasterId id="2147484443" r:id="rId4"/>
    <p:sldMasterId id="2147484455" r:id="rId5"/>
    <p:sldMasterId id="2147484507" r:id="rId6"/>
    <p:sldMasterId id="2147484520" r:id="rId7"/>
    <p:sldMasterId id="2147484543" r:id="rId8"/>
    <p:sldMasterId id="2147484555" r:id="rId9"/>
    <p:sldMasterId id="2147484603" r:id="rId10"/>
  </p:sldMasterIdLst>
  <p:notesMasterIdLst>
    <p:notesMasterId r:id="rId37"/>
  </p:notesMasterIdLst>
  <p:sldIdLst>
    <p:sldId id="1992" r:id="rId11"/>
    <p:sldId id="1071" r:id="rId12"/>
    <p:sldId id="1075" r:id="rId13"/>
    <p:sldId id="298" r:id="rId14"/>
    <p:sldId id="1994" r:id="rId15"/>
    <p:sldId id="1995" r:id="rId16"/>
    <p:sldId id="2015" r:id="rId17"/>
    <p:sldId id="2017" r:id="rId18"/>
    <p:sldId id="1997" r:id="rId19"/>
    <p:sldId id="1076" r:id="rId20"/>
    <p:sldId id="1951" r:id="rId21"/>
    <p:sldId id="2016" r:id="rId22"/>
    <p:sldId id="1972" r:id="rId23"/>
    <p:sldId id="1912" r:id="rId24"/>
    <p:sldId id="2018" r:id="rId25"/>
    <p:sldId id="2019" r:id="rId26"/>
    <p:sldId id="2014" r:id="rId27"/>
    <p:sldId id="2020" r:id="rId28"/>
    <p:sldId id="2021" r:id="rId29"/>
    <p:sldId id="2022" r:id="rId30"/>
    <p:sldId id="2023" r:id="rId31"/>
    <p:sldId id="2024" r:id="rId32"/>
    <p:sldId id="2009" r:id="rId33"/>
    <p:sldId id="2010" r:id="rId34"/>
    <p:sldId id="2011" r:id="rId35"/>
    <p:sldId id="1998" r:id="rId36"/>
  </p:sldIdLst>
  <p:sldSz cx="11879263" cy="7559675"/>
  <p:notesSz cx="6858000" cy="9144000"/>
  <p:defaultTextStyle>
    <a:defPPr>
      <a:defRPr lang="es-ES_tradnl"/>
    </a:defPPr>
    <a:lvl1pPr marL="0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2033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40654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26097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681316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01628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521970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2942271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362613" algn="l" defTabSz="8406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03A"/>
    <a:srgbClr val="A6A6A6"/>
    <a:srgbClr val="00B050"/>
    <a:srgbClr val="E6E6E6"/>
    <a:srgbClr val="700E3E"/>
    <a:srgbClr val="FFFFFF"/>
    <a:srgbClr val="595959"/>
    <a:srgbClr val="38AC38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469" autoAdjust="0"/>
  </p:normalViewPr>
  <p:slideViewPr>
    <p:cSldViewPr snapToGrid="0" snapToObjects="1">
      <p:cViewPr varScale="1">
        <p:scale>
          <a:sx n="69" d="100"/>
          <a:sy n="69" d="100"/>
        </p:scale>
        <p:origin x="776" y="44"/>
      </p:cViewPr>
      <p:guideLst>
        <p:guide orient="horz" pos="2381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e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1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24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26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6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28.xlsx"/><Relationship Id="rId1" Type="http://schemas.openxmlformats.org/officeDocument/2006/relationships/themeOverride" Target="../theme/themeOverride26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guilaru\Documents\DJSI%202017-2020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7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8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E" sz="1600" b="1">
                <a:solidFill>
                  <a:sysClr val="windowText" lastClr="000000"/>
                </a:solidFill>
              </a:rPr>
              <a:t>Sales by Group of Subsidiaries</a:t>
            </a:r>
            <a:endParaRPr lang="es-PE" sz="1600" b="1" baseline="0">
              <a:solidFill>
                <a:sysClr val="windowText" lastClr="000000"/>
              </a:solidFill>
            </a:endParaRPr>
          </a:p>
          <a:p>
            <a:pPr algn="l">
              <a:defRPr sz="1600">
                <a:solidFill>
                  <a:sysClr val="windowText" lastClr="000000"/>
                </a:solidFill>
              </a:defRPr>
            </a:pPr>
            <a:r>
              <a:rPr lang="es-PE" sz="1600" b="0" baseline="0">
                <a:solidFill>
                  <a:sysClr val="windowText" lastClr="000000"/>
                </a:solidFill>
              </a:rPr>
              <a:t>(S/ million)</a:t>
            </a:r>
            <a:endParaRPr lang="es-PE" sz="1600" b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3.7089949593013628E-2"/>
          <c:y val="4.93106219739003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3.5680655861419559E-2"/>
          <c:y val="8.8861042806652066E-2"/>
          <c:w val="0.92595844849108566"/>
          <c:h val="0.6933310500178911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'[Gráfico en Microsoft PowerPoint]GRAFICOS'!$D$53</c:f>
              <c:strCache>
                <c:ptCount val="1"/>
                <c:pt idx="0">
                  <c:v>CAT dealers in Peru</c:v>
                </c:pt>
              </c:strCache>
            </c:strRef>
          </c:tx>
          <c:spPr>
            <a:solidFill>
              <a:srgbClr val="006600"/>
            </a:solidFill>
            <a:ln>
              <a:solidFill>
                <a:srgbClr val="0066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PowerPoint]GRAFICOS'!$B$55:$B$77</c:f>
              <c:strCache>
                <c:ptCount val="23"/>
                <c:pt idx="0">
                  <c:v>1Q 17</c:v>
                </c:pt>
                <c:pt idx="1">
                  <c:v>2Q 17</c:v>
                </c:pt>
                <c:pt idx="2">
                  <c:v>3Q 17</c:v>
                </c:pt>
                <c:pt idx="3">
                  <c:v>4Q 17</c:v>
                </c:pt>
                <c:pt idx="4">
                  <c:v>1Q 18</c:v>
                </c:pt>
                <c:pt idx="5">
                  <c:v>2Q 18</c:v>
                </c:pt>
                <c:pt idx="6">
                  <c:v>3Q 18</c:v>
                </c:pt>
                <c:pt idx="7">
                  <c:v>4Q 18</c:v>
                </c:pt>
                <c:pt idx="8">
                  <c:v>1Q 19</c:v>
                </c:pt>
                <c:pt idx="9">
                  <c:v>2Q 19</c:v>
                </c:pt>
                <c:pt idx="10">
                  <c:v>3Q 19</c:v>
                </c:pt>
                <c:pt idx="11">
                  <c:v>4Q 19</c:v>
                </c:pt>
                <c:pt idx="12">
                  <c:v>1Q 20</c:v>
                </c:pt>
                <c:pt idx="13">
                  <c:v>2Q 20</c:v>
                </c:pt>
                <c:pt idx="14">
                  <c:v>3Q 20</c:v>
                </c:pt>
                <c:pt idx="15">
                  <c:v>4Q 20</c:v>
                </c:pt>
                <c:pt idx="16">
                  <c:v>1Q 21</c:v>
                </c:pt>
                <c:pt idx="17">
                  <c:v>2Q 21</c:v>
                </c:pt>
                <c:pt idx="18">
                  <c:v>3Q 21</c:v>
                </c:pt>
                <c:pt idx="19">
                  <c:v>4Q 21</c:v>
                </c:pt>
                <c:pt idx="20">
                  <c:v>1Q 22</c:v>
                </c:pt>
                <c:pt idx="21">
                  <c:v>2Q22</c:v>
                </c:pt>
                <c:pt idx="22">
                  <c:v>3Q22</c:v>
                </c:pt>
              </c:strCache>
            </c:strRef>
          </c:cat>
          <c:val>
            <c:numRef>
              <c:f>'[Gráfico en Microsoft PowerPoint]GRAFICOS'!$D$55:$D$77</c:f>
              <c:numCache>
                <c:formatCode>#,##0_);\(#,##0\)</c:formatCode>
                <c:ptCount val="23"/>
                <c:pt idx="0">
                  <c:v>783.32367087000011</c:v>
                </c:pt>
                <c:pt idx="1">
                  <c:v>987.12732912999991</c:v>
                </c:pt>
                <c:pt idx="2">
                  <c:v>940.23500000000001</c:v>
                </c:pt>
                <c:pt idx="3">
                  <c:v>887.44500000000005</c:v>
                </c:pt>
                <c:pt idx="4">
                  <c:v>908.89400000000001</c:v>
                </c:pt>
                <c:pt idx="5">
                  <c:v>956.15499999999997</c:v>
                </c:pt>
                <c:pt idx="6">
                  <c:v>964.43299999999999</c:v>
                </c:pt>
                <c:pt idx="7">
                  <c:v>1122.491</c:v>
                </c:pt>
                <c:pt idx="8">
                  <c:v>989.87400000000002</c:v>
                </c:pt>
                <c:pt idx="9">
                  <c:v>1059.7670000000001</c:v>
                </c:pt>
                <c:pt idx="10">
                  <c:v>1267.0899999999999</c:v>
                </c:pt>
                <c:pt idx="11">
                  <c:v>1164.2439999999999</c:v>
                </c:pt>
                <c:pt idx="12">
                  <c:v>858.69200000000001</c:v>
                </c:pt>
                <c:pt idx="13">
                  <c:v>531.94799999999998</c:v>
                </c:pt>
                <c:pt idx="14">
                  <c:v>892.48599999999999</c:v>
                </c:pt>
                <c:pt idx="15">
                  <c:v>1261.2539999999999</c:v>
                </c:pt>
                <c:pt idx="16">
                  <c:v>876.34799999999996</c:v>
                </c:pt>
                <c:pt idx="17">
                  <c:v>1116.761</c:v>
                </c:pt>
                <c:pt idx="18">
                  <c:v>1324.7460000000001</c:v>
                </c:pt>
                <c:pt idx="19">
                  <c:v>1369.722</c:v>
                </c:pt>
                <c:pt idx="20">
                  <c:v>1065</c:v>
                </c:pt>
                <c:pt idx="21">
                  <c:v>1223</c:v>
                </c:pt>
                <c:pt idx="22" formatCode="_ * #,##0_ ;_ * \-#,##0_ ;_ * &quot;-&quot;??_ ;_ @_ ">
                  <c:v>1330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E-4291-8D34-970B04BBBC34}"/>
            </c:ext>
          </c:extLst>
        </c:ser>
        <c:ser>
          <c:idx val="2"/>
          <c:order val="2"/>
          <c:tx>
            <c:strRef>
              <c:f>'[Gráfico en Microsoft PowerPoint]GRAFICOS'!$E$53</c:f>
              <c:strCache>
                <c:ptCount val="1"/>
                <c:pt idx="0">
                  <c:v>CAT dealers and other businesses abroad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PowerPoint]GRAFICOS'!$B$55:$B$77</c:f>
              <c:strCache>
                <c:ptCount val="23"/>
                <c:pt idx="0">
                  <c:v>1Q 17</c:v>
                </c:pt>
                <c:pt idx="1">
                  <c:v>2Q 17</c:v>
                </c:pt>
                <c:pt idx="2">
                  <c:v>3Q 17</c:v>
                </c:pt>
                <c:pt idx="3">
                  <c:v>4Q 17</c:v>
                </c:pt>
                <c:pt idx="4">
                  <c:v>1Q 18</c:v>
                </c:pt>
                <c:pt idx="5">
                  <c:v>2Q 18</c:v>
                </c:pt>
                <c:pt idx="6">
                  <c:v>3Q 18</c:v>
                </c:pt>
                <c:pt idx="7">
                  <c:v>4Q 18</c:v>
                </c:pt>
                <c:pt idx="8">
                  <c:v>1Q 19</c:v>
                </c:pt>
                <c:pt idx="9">
                  <c:v>2Q 19</c:v>
                </c:pt>
                <c:pt idx="10">
                  <c:v>3Q 19</c:v>
                </c:pt>
                <c:pt idx="11">
                  <c:v>4Q 19</c:v>
                </c:pt>
                <c:pt idx="12">
                  <c:v>1Q 20</c:v>
                </c:pt>
                <c:pt idx="13">
                  <c:v>2Q 20</c:v>
                </c:pt>
                <c:pt idx="14">
                  <c:v>3Q 20</c:v>
                </c:pt>
                <c:pt idx="15">
                  <c:v>4Q 20</c:v>
                </c:pt>
                <c:pt idx="16">
                  <c:v>1Q 21</c:v>
                </c:pt>
                <c:pt idx="17">
                  <c:v>2Q 21</c:v>
                </c:pt>
                <c:pt idx="18">
                  <c:v>3Q 21</c:v>
                </c:pt>
                <c:pt idx="19">
                  <c:v>4Q 21</c:v>
                </c:pt>
                <c:pt idx="20">
                  <c:v>1Q 22</c:v>
                </c:pt>
                <c:pt idx="21">
                  <c:v>2Q22</c:v>
                </c:pt>
                <c:pt idx="22">
                  <c:v>3Q22</c:v>
                </c:pt>
              </c:strCache>
            </c:strRef>
          </c:cat>
          <c:val>
            <c:numRef>
              <c:f>'[Gráfico en Microsoft PowerPoint]GRAFICOS'!$E$55:$E$77</c:f>
              <c:numCache>
                <c:formatCode>#,##0_);\(#,##0\)</c:formatCode>
                <c:ptCount val="23"/>
                <c:pt idx="0">
                  <c:v>126.025244</c:v>
                </c:pt>
                <c:pt idx="1">
                  <c:v>109.19975599999999</c:v>
                </c:pt>
                <c:pt idx="2">
                  <c:v>96.930999999999997</c:v>
                </c:pt>
                <c:pt idx="3">
                  <c:v>128.62200000000001</c:v>
                </c:pt>
                <c:pt idx="4">
                  <c:v>108.94799999999999</c:v>
                </c:pt>
                <c:pt idx="5">
                  <c:v>97.088999999999999</c:v>
                </c:pt>
                <c:pt idx="6">
                  <c:v>102.25700000000001</c:v>
                </c:pt>
                <c:pt idx="7">
                  <c:v>115.592</c:v>
                </c:pt>
                <c:pt idx="8">
                  <c:v>117.93600000000001</c:v>
                </c:pt>
                <c:pt idx="9">
                  <c:v>103.505</c:v>
                </c:pt>
                <c:pt idx="10">
                  <c:v>101.834</c:v>
                </c:pt>
                <c:pt idx="11">
                  <c:v>113.191</c:v>
                </c:pt>
                <c:pt idx="12">
                  <c:v>114.563</c:v>
                </c:pt>
                <c:pt idx="13">
                  <c:v>79.185000000000002</c:v>
                </c:pt>
                <c:pt idx="14">
                  <c:v>112.33499999999999</c:v>
                </c:pt>
                <c:pt idx="15">
                  <c:v>130.114</c:v>
                </c:pt>
                <c:pt idx="16">
                  <c:v>139.69200000000001</c:v>
                </c:pt>
                <c:pt idx="17">
                  <c:v>123.79300000000001</c:v>
                </c:pt>
                <c:pt idx="18">
                  <c:v>143.084</c:v>
                </c:pt>
                <c:pt idx="19">
                  <c:v>165.14699999999999</c:v>
                </c:pt>
                <c:pt idx="20">
                  <c:v>160</c:v>
                </c:pt>
                <c:pt idx="21">
                  <c:v>145</c:v>
                </c:pt>
                <c:pt idx="22" formatCode="_ * #,##0_ ;_ * \-#,##0_ ;_ * &quot;-&quot;??_ ;_ @_ 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EE-4291-8D34-970B04BBBC34}"/>
            </c:ext>
          </c:extLst>
        </c:ser>
        <c:ser>
          <c:idx val="3"/>
          <c:order val="3"/>
          <c:tx>
            <c:strRef>
              <c:f>'[Gráfico en Microsoft PowerPoint]GRAFICOS'!$F$53</c:f>
              <c:strCache>
                <c:ptCount val="1"/>
                <c:pt idx="0">
                  <c:v>Other businesses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PowerPoint]GRAFICOS'!$B$55:$B$77</c:f>
              <c:strCache>
                <c:ptCount val="23"/>
                <c:pt idx="0">
                  <c:v>1Q 17</c:v>
                </c:pt>
                <c:pt idx="1">
                  <c:v>2Q 17</c:v>
                </c:pt>
                <c:pt idx="2">
                  <c:v>3Q 17</c:v>
                </c:pt>
                <c:pt idx="3">
                  <c:v>4Q 17</c:v>
                </c:pt>
                <c:pt idx="4">
                  <c:v>1Q 18</c:v>
                </c:pt>
                <c:pt idx="5">
                  <c:v>2Q 18</c:v>
                </c:pt>
                <c:pt idx="6">
                  <c:v>3Q 18</c:v>
                </c:pt>
                <c:pt idx="7">
                  <c:v>4Q 18</c:v>
                </c:pt>
                <c:pt idx="8">
                  <c:v>1Q 19</c:v>
                </c:pt>
                <c:pt idx="9">
                  <c:v>2Q 19</c:v>
                </c:pt>
                <c:pt idx="10">
                  <c:v>3Q 19</c:v>
                </c:pt>
                <c:pt idx="11">
                  <c:v>4Q 19</c:v>
                </c:pt>
                <c:pt idx="12">
                  <c:v>1Q 20</c:v>
                </c:pt>
                <c:pt idx="13">
                  <c:v>2Q 20</c:v>
                </c:pt>
                <c:pt idx="14">
                  <c:v>3Q 20</c:v>
                </c:pt>
                <c:pt idx="15">
                  <c:v>4Q 20</c:v>
                </c:pt>
                <c:pt idx="16">
                  <c:v>1Q 21</c:v>
                </c:pt>
                <c:pt idx="17">
                  <c:v>2Q 21</c:v>
                </c:pt>
                <c:pt idx="18">
                  <c:v>3Q 21</c:v>
                </c:pt>
                <c:pt idx="19">
                  <c:v>4Q 21</c:v>
                </c:pt>
                <c:pt idx="20">
                  <c:v>1Q 22</c:v>
                </c:pt>
                <c:pt idx="21">
                  <c:v>2Q22</c:v>
                </c:pt>
                <c:pt idx="22">
                  <c:v>3Q22</c:v>
                </c:pt>
              </c:strCache>
            </c:strRef>
          </c:cat>
          <c:val>
            <c:numRef>
              <c:f>'[Gráfico en Microsoft PowerPoint]GRAFICOS'!$F$55:$F$77</c:f>
              <c:numCache>
                <c:formatCode>#,##0_);\(#,##0\)</c:formatCode>
                <c:ptCount val="23"/>
                <c:pt idx="0">
                  <c:v>189.96899999999999</c:v>
                </c:pt>
                <c:pt idx="1">
                  <c:v>205.57650000000001</c:v>
                </c:pt>
                <c:pt idx="2">
                  <c:v>198.3895</c:v>
                </c:pt>
                <c:pt idx="3">
                  <c:v>190.60400000000001</c:v>
                </c:pt>
                <c:pt idx="4">
                  <c:v>213.32400000000001</c:v>
                </c:pt>
                <c:pt idx="5">
                  <c:v>218.739</c:v>
                </c:pt>
                <c:pt idx="6">
                  <c:v>202.26400000000001</c:v>
                </c:pt>
                <c:pt idx="7">
                  <c:v>201.267</c:v>
                </c:pt>
                <c:pt idx="8">
                  <c:v>232.96299999999999</c:v>
                </c:pt>
                <c:pt idx="9">
                  <c:v>208.61</c:v>
                </c:pt>
                <c:pt idx="10">
                  <c:v>231.84</c:v>
                </c:pt>
                <c:pt idx="11">
                  <c:v>274.351</c:v>
                </c:pt>
                <c:pt idx="12">
                  <c:v>205.55699999999999</c:v>
                </c:pt>
                <c:pt idx="13">
                  <c:v>193.691</c:v>
                </c:pt>
                <c:pt idx="14">
                  <c:v>215.58799999999999</c:v>
                </c:pt>
                <c:pt idx="15">
                  <c:v>261.74599999999998</c:v>
                </c:pt>
                <c:pt idx="16">
                  <c:v>226.86199999999999</c:v>
                </c:pt>
                <c:pt idx="17">
                  <c:v>236.84399999999999</c:v>
                </c:pt>
                <c:pt idx="18">
                  <c:v>240.28899999999999</c:v>
                </c:pt>
                <c:pt idx="19">
                  <c:v>242.85599999999999</c:v>
                </c:pt>
                <c:pt idx="20">
                  <c:v>209</c:v>
                </c:pt>
                <c:pt idx="21">
                  <c:v>215</c:v>
                </c:pt>
                <c:pt idx="22" formatCode="_ * #,##0_ ;_ * \-#,##0_ ;_ * &quot;-&quot;??_ ;_ @_ 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EE-4291-8D34-970B04BBB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643997935"/>
        <c:axId val="1664001871"/>
      </c:barChart>
      <c:lineChart>
        <c:grouping val="standard"/>
        <c:varyColors val="0"/>
        <c:ser>
          <c:idx val="0"/>
          <c:order val="0"/>
          <c:tx>
            <c:strRef>
              <c:f>'[Gráfico en Microsoft PowerPoint]GRAFICOS'!$C$79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PowerPoint]GRAFICOS'!$B$55:$B$77</c:f>
              <c:strCache>
                <c:ptCount val="23"/>
                <c:pt idx="0">
                  <c:v>1Q 17</c:v>
                </c:pt>
                <c:pt idx="1">
                  <c:v>2Q 17</c:v>
                </c:pt>
                <c:pt idx="2">
                  <c:v>3Q 17</c:v>
                </c:pt>
                <c:pt idx="3">
                  <c:v>4Q 17</c:v>
                </c:pt>
                <c:pt idx="4">
                  <c:v>1Q 18</c:v>
                </c:pt>
                <c:pt idx="5">
                  <c:v>2Q 18</c:v>
                </c:pt>
                <c:pt idx="6">
                  <c:v>3Q 18</c:v>
                </c:pt>
                <c:pt idx="7">
                  <c:v>4Q 18</c:v>
                </c:pt>
                <c:pt idx="8">
                  <c:v>1Q 19</c:v>
                </c:pt>
                <c:pt idx="9">
                  <c:v>2Q 19</c:v>
                </c:pt>
                <c:pt idx="10">
                  <c:v>3Q 19</c:v>
                </c:pt>
                <c:pt idx="11">
                  <c:v>4Q 19</c:v>
                </c:pt>
                <c:pt idx="12">
                  <c:v>1Q 20</c:v>
                </c:pt>
                <c:pt idx="13">
                  <c:v>2Q 20</c:v>
                </c:pt>
                <c:pt idx="14">
                  <c:v>3Q 20</c:v>
                </c:pt>
                <c:pt idx="15">
                  <c:v>4Q 20</c:v>
                </c:pt>
                <c:pt idx="16">
                  <c:v>1Q 21</c:v>
                </c:pt>
                <c:pt idx="17">
                  <c:v>2Q 21</c:v>
                </c:pt>
                <c:pt idx="18">
                  <c:v>3Q 21</c:v>
                </c:pt>
                <c:pt idx="19">
                  <c:v>4Q 21</c:v>
                </c:pt>
                <c:pt idx="20">
                  <c:v>1Q 22</c:v>
                </c:pt>
                <c:pt idx="21">
                  <c:v>2Q22</c:v>
                </c:pt>
                <c:pt idx="22">
                  <c:v>3Q22</c:v>
                </c:pt>
              </c:strCache>
            </c:strRef>
          </c:cat>
          <c:val>
            <c:numRef>
              <c:f>'[Gráfico en Microsoft PowerPoint]GRAFICOS'!$C$55:$C$77</c:f>
              <c:numCache>
                <c:formatCode>#,##0_);\(#,##0\)</c:formatCode>
                <c:ptCount val="23"/>
                <c:pt idx="0">
                  <c:v>1099.3179148700001</c:v>
                </c:pt>
                <c:pt idx="1">
                  <c:v>1301.90358513</c:v>
                </c:pt>
                <c:pt idx="2">
                  <c:v>1235.5554999999999</c:v>
                </c:pt>
                <c:pt idx="3">
                  <c:v>1206.671</c:v>
                </c:pt>
                <c:pt idx="4">
                  <c:v>1231.1659999999999</c:v>
                </c:pt>
                <c:pt idx="5">
                  <c:v>1271.9829999999999</c:v>
                </c:pt>
                <c:pt idx="6">
                  <c:v>1268.9540000000002</c:v>
                </c:pt>
                <c:pt idx="7">
                  <c:v>1439.3500000000001</c:v>
                </c:pt>
                <c:pt idx="8">
                  <c:v>1340.7729999999999</c:v>
                </c:pt>
                <c:pt idx="9">
                  <c:v>1371.8820000000001</c:v>
                </c:pt>
                <c:pt idx="10">
                  <c:v>1600.7639999999999</c:v>
                </c:pt>
                <c:pt idx="11">
                  <c:v>1551.7860000000001</c:v>
                </c:pt>
                <c:pt idx="12">
                  <c:v>1178.8119999999999</c:v>
                </c:pt>
                <c:pt idx="13">
                  <c:v>804.82400000000007</c:v>
                </c:pt>
                <c:pt idx="14">
                  <c:v>1220.4090000000001</c:v>
                </c:pt>
                <c:pt idx="15">
                  <c:v>1653.114</c:v>
                </c:pt>
                <c:pt idx="16">
                  <c:v>1242.902</c:v>
                </c:pt>
                <c:pt idx="17">
                  <c:v>1477.3980000000001</c:v>
                </c:pt>
                <c:pt idx="18">
                  <c:v>1708.1190000000001</c:v>
                </c:pt>
                <c:pt idx="19">
                  <c:v>1777.7249999999999</c:v>
                </c:pt>
                <c:pt idx="20">
                  <c:v>1434</c:v>
                </c:pt>
                <c:pt idx="21" formatCode="#,##0">
                  <c:v>1582</c:v>
                </c:pt>
                <c:pt idx="22">
                  <c:v>1691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EE-4291-8D34-970B04BBB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6903503"/>
        <c:axId val="1664066671"/>
      </c:lineChart>
      <c:catAx>
        <c:axId val="164399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664001871"/>
        <c:crosses val="autoZero"/>
        <c:auto val="1"/>
        <c:lblAlgn val="ctr"/>
        <c:lblOffset val="100"/>
        <c:noMultiLvlLbl val="0"/>
      </c:catAx>
      <c:valAx>
        <c:axId val="1664001871"/>
        <c:scaling>
          <c:orientation val="minMax"/>
        </c:scaling>
        <c:delete val="1"/>
        <c:axPos val="l"/>
        <c:numFmt formatCode="#,##0_);\(#,##0\)" sourceLinked="1"/>
        <c:majorTickMark val="out"/>
        <c:minorTickMark val="none"/>
        <c:tickLblPos val="nextTo"/>
        <c:crossAx val="1643997935"/>
        <c:crosses val="autoZero"/>
        <c:crossBetween val="between"/>
      </c:valAx>
      <c:valAx>
        <c:axId val="1664066671"/>
        <c:scaling>
          <c:orientation val="minMax"/>
          <c:max val="1800"/>
          <c:min val="-50"/>
        </c:scaling>
        <c:delete val="1"/>
        <c:axPos val="r"/>
        <c:numFmt formatCode="#,##0_);\(#,##0\)" sourceLinked="1"/>
        <c:majorTickMark val="out"/>
        <c:minorTickMark val="none"/>
        <c:tickLblPos val="nextTo"/>
        <c:crossAx val="1626903503"/>
        <c:crosses val="max"/>
        <c:crossBetween val="between"/>
      </c:valAx>
      <c:catAx>
        <c:axId val="16269035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40666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59736001538778"/>
          <c:y val="0.87626649671624002"/>
          <c:w val="0.74303982951969538"/>
          <c:h val="8.0243892420693783E-2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54341706469144"/>
          <c:y val="8.2736308173306738E-2"/>
          <c:w val="0.5719662393926942"/>
          <c:h val="0.8086031251024854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24D1-47F6-BD60-DF7E1F57DC0A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24D1-47F6-BD60-DF7E1F57DC0A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24D1-47F6-BD60-DF7E1F57DC0A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24D1-47F6-BD60-DF7E1F57DC0A}"/>
              </c:ext>
            </c:extLst>
          </c:dPt>
          <c:dLbls>
            <c:dLbl>
              <c:idx val="0"/>
              <c:layout>
                <c:manualLayout>
                  <c:x val="-0.100742602049471"/>
                  <c:y val="0.1142625038501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D1-47F6-BD60-DF7E1F57DC0A}"/>
                </c:ext>
              </c:extLst>
            </c:dLbl>
            <c:dLbl>
              <c:idx val="1"/>
              <c:layout>
                <c:manualLayout>
                  <c:x val="8.0532731599430682E-2"/>
                  <c:y val="-0.14451455322613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D1-47F6-BD60-DF7E1F57DC0A}"/>
                </c:ext>
              </c:extLst>
            </c:dLbl>
            <c:dLbl>
              <c:idx val="2"/>
              <c:layout>
                <c:manualLayout>
                  <c:x val="9.288460711051319E-2"/>
                  <c:y val="0.112851025098920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D1-47F6-BD60-DF7E1F57DC0A}"/>
                </c:ext>
              </c:extLst>
            </c:dLbl>
            <c:dLbl>
              <c:idx val="3"/>
              <c:layout>
                <c:manualLayout>
                  <c:x val="4.5578517556958777E-2"/>
                  <c:y val="0.111795904687323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D1-47F6-BD60-DF7E1F57DC0A}"/>
                </c:ext>
              </c:extLst>
            </c:dLbl>
            <c:dLbl>
              <c:idx val="4"/>
              <c:layout>
                <c:manualLayout>
                  <c:x val="5.5182086350790714E-2"/>
                  <c:y val="7.40760449146928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D1-47F6-BD60-DF7E1F57DC0A}"/>
                </c:ext>
              </c:extLst>
            </c:dLbl>
            <c:dLbl>
              <c:idx val="5"/>
              <c:layout>
                <c:manualLayout>
                  <c:x val="5.1844212620693865E-2"/>
                  <c:y val="6.10933382469037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D1-47F6-BD60-DF7E1F57DC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 lines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0.38</c:v>
                </c:pt>
                <c:pt idx="1">
                  <c:v>0.46</c:v>
                </c:pt>
                <c:pt idx="2">
                  <c:v>7.0000000000000007E-2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D1-47F6-BD60-DF7E1F57DC0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100" b="0">
          <a:latin typeface="AvantGardeExtLitITCTT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76350444196876"/>
          <c:y val="6.5449747992702617E-2"/>
          <c:w val="0.39183134801611108"/>
          <c:h val="0.6426368799257142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B5BC-4ED0-B3BA-007A4EF19FAE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B5BC-4ED0-B3BA-007A4EF19FAE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B5BC-4ED0-B3BA-007A4EF19FAE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B5BC-4ED0-B3BA-007A4EF19F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BC-4ED0-B3BA-007A4EF19F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BC-4ED0-B3BA-007A4EF19F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BC-4ED0-B3BA-007A4EF19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Spare parts and services</c:v>
                </c:pt>
                <c:pt idx="2">
                  <c:v>Rental and used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0.31</c:v>
                </c:pt>
                <c:pt idx="1">
                  <c:v>0.51</c:v>
                </c:pt>
                <c:pt idx="2">
                  <c:v>0.08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BC-4ED0-B3BA-007A4EF19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976858033674215"/>
          <c:y val="0.35730657978965896"/>
          <c:w val="0.30408378821210774"/>
          <c:h val="0.4803883414952608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28745407919437"/>
          <c:y val="2.8743786316124426E-2"/>
          <c:w val="0.67942847630758751"/>
          <c:h val="0.9473464661887355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8F1C-4F3D-92C5-499A9E1A4D83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8F1C-4F3D-92C5-499A9E1A4D83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8F1C-4F3D-92C5-499A9E1A4D83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8F1C-4F3D-92C5-499A9E1A4D83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1C-4F3D-92C5-499A9E1A4D83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1C-4F3D-92C5-499A9E1A4D83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1C-4F3D-92C5-499A9E1A4D83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1C-4F3D-92C5-499A9E1A4D83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1C-4F3D-92C5-499A9E1A4D83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1C-4F3D-92C5-499A9E1A4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0.51</c:v>
                </c:pt>
                <c:pt idx="1">
                  <c:v>0.31</c:v>
                </c:pt>
                <c:pt idx="2">
                  <c:v>0.1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1C-4F3D-92C5-499A9E1A4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09342654915784E-2"/>
          <c:y val="0.22969582908302574"/>
          <c:w val="0.92665447274120383"/>
          <c:h val="0.672533039776639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1690</c:v>
                </c:pt>
                <c:pt idx="1">
                  <c:v>1582</c:v>
                </c:pt>
                <c:pt idx="2">
                  <c:v>1691</c:v>
                </c:pt>
                <c:pt idx="3">
                  <c:v>4354</c:v>
                </c:pt>
                <c:pt idx="4">
                  <c:v>4707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B-4B6D-84AF-24BD455FFE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14080"/>
        <c:axId val="121428736"/>
      </c:barChart>
      <c:catAx>
        <c:axId val="28721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8736"/>
        <c:crosses val="autoZero"/>
        <c:auto val="1"/>
        <c:lblAlgn val="ctr"/>
        <c:lblOffset val="100"/>
        <c:noMultiLvlLbl val="0"/>
      </c:catAx>
      <c:valAx>
        <c:axId val="12142873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ln>
            <a:noFill/>
          </a:ln>
        </c:spPr>
        <c:crossAx val="287214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6334609663595"/>
          <c:y val="4.3750657582690276E-2"/>
          <c:w val="0.8336057796898253"/>
          <c:h val="0.7158671559015965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Utilidad Operativa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6"/>
              <c:layout>
                <c:manualLayout>
                  <c:x val="-9.43762353208262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17-4891-BD65-7C7F33E6A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239</c:v>
                </c:pt>
                <c:pt idx="1">
                  <c:v>161</c:v>
                </c:pt>
                <c:pt idx="2">
                  <c:v>218</c:v>
                </c:pt>
                <c:pt idx="3">
                  <c:v>562</c:v>
                </c:pt>
                <c:pt idx="4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17-4891-BD65-7C7F33E6A8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286934528"/>
        <c:axId val="121427008"/>
      </c:barChart>
      <c:catAx>
        <c:axId val="28693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vantGardeExtLitITCTT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121427008"/>
        <c:crosses val="autoZero"/>
        <c:auto val="1"/>
        <c:lblAlgn val="ctr"/>
        <c:lblOffset val="100"/>
        <c:noMultiLvlLbl val="0"/>
      </c:catAx>
      <c:valAx>
        <c:axId val="121427008"/>
        <c:scaling>
          <c:orientation val="minMax"/>
          <c:max val="1200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286934528"/>
        <c:crosses val="autoZero"/>
        <c:crossBetween val="between"/>
        <c:majorUnit val="50"/>
        <c:minorUnit val="5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3800509687049"/>
          <c:y val="0.17067992325844877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Hoja1!$E$1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647-4E83-9557-0DDA08C1345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647-4E83-9557-0DDA08C1345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647-4E83-9557-0DDA08C1345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647-4E83-9557-0DDA08C13455}"/>
              </c:ext>
            </c:extLst>
          </c:dPt>
          <c:dLbls>
            <c:dLbl>
              <c:idx val="0"/>
              <c:layout>
                <c:manualLayout>
                  <c:x val="-2.2473572317655479E-3"/>
                  <c:y val="-0.1442341817975327"/>
                </c:manualLayout>
              </c:layout>
              <c:tx>
                <c:rich>
                  <a:bodyPr/>
                  <a:lstStyle/>
                  <a:p>
                    <a:fld id="{C083E47F-B428-4FC4-A875-CC80D435DA10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647-4E83-9557-0DDA08C13455}"/>
                </c:ext>
              </c:extLst>
            </c:dLbl>
            <c:dLbl>
              <c:idx val="1"/>
              <c:layout>
                <c:manualLayout>
                  <c:x val="-2.2473572317655275E-3"/>
                  <c:y val="-0.1442341817975327"/>
                </c:manualLayout>
              </c:layout>
              <c:tx>
                <c:rich>
                  <a:bodyPr/>
                  <a:lstStyle/>
                  <a:p>
                    <a:fld id="{66EBB39F-76EB-4D37-96FC-F5C08FB0A693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47-4E83-9557-0DDA08C13455}"/>
                </c:ext>
              </c:extLst>
            </c:dLbl>
            <c:dLbl>
              <c:idx val="2"/>
              <c:layout>
                <c:manualLayout>
                  <c:x val="-4.494714463531055E-3"/>
                  <c:y val="-0.14874149997870559"/>
                </c:manualLayout>
              </c:layout>
              <c:tx>
                <c:rich>
                  <a:bodyPr/>
                  <a:lstStyle/>
                  <a:p>
                    <a:fld id="{1728FF31-7729-4B4B-8C73-C86B32587B45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47-4E83-9557-0DDA08C13455}"/>
                </c:ext>
              </c:extLst>
            </c:dLbl>
            <c:dLbl>
              <c:idx val="3"/>
              <c:layout>
                <c:manualLayout>
                  <c:x val="-4.494714463531055E-3"/>
                  <c:y val="-0.16226345452222427"/>
                </c:manualLayout>
              </c:layout>
              <c:tx>
                <c:rich>
                  <a:bodyPr/>
                  <a:lstStyle/>
                  <a:p>
                    <a:fld id="{64E652F4-32ED-413A-8EAE-E71A7F71FAC9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47-4E83-9557-0DDA08C13455}"/>
                </c:ext>
              </c:extLst>
            </c:dLbl>
            <c:dLbl>
              <c:idx val="4"/>
              <c:layout>
                <c:manualLayout>
                  <c:x val="1.6480429316288076E-16"/>
                  <c:y val="-0.12391575928791471"/>
                </c:manualLayout>
              </c:layout>
              <c:tx>
                <c:rich>
                  <a:bodyPr/>
                  <a:lstStyle/>
                  <a:p>
                    <a:fld id="{AFE45D65-F644-46FB-9AEF-C9C266DD9A82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647-4E83-9557-0DDA08C13455}"/>
                </c:ext>
              </c:extLst>
            </c:dLbl>
            <c:dLbl>
              <c:idx val="5"/>
              <c:layout>
                <c:manualLayout>
                  <c:x val="-2.2473572317656099E-3"/>
                  <c:y val="-0.26593177268920093"/>
                </c:manualLayout>
              </c:layout>
              <c:tx>
                <c:rich>
                  <a:bodyPr/>
                  <a:lstStyle/>
                  <a:p>
                    <a:fld id="{D4DD6A17-E27B-4A8F-85A3-5A5CCEB0DDA6}" type="VALUE">
                      <a:rPr lang="en-US" sz="1100">
                        <a:latin typeface="AvantGardeExtLitITCTT"/>
                      </a:rPr>
                      <a:pPr/>
                      <a:t>[VALOR]</a:t>
                    </a:fld>
                    <a:endParaRPr lang="es-P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647-4E83-9557-0DDA08C13455}"/>
                </c:ext>
              </c:extLst>
            </c:dLbl>
            <c:dLbl>
              <c:idx val="6"/>
              <c:layout>
                <c:manualLayout>
                  <c:x val="-1.6480429316288076E-16"/>
                  <c:y val="-0.351570818131485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47-4E83-9557-0DDA08C13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Hoja1!$A$3:$A$7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Hoja1!$E$3:$E$7</c:f>
              <c:numCache>
                <c:formatCode>General</c:formatCode>
                <c:ptCount val="5"/>
                <c:pt idx="0">
                  <c:v>303</c:v>
                </c:pt>
                <c:pt idx="1">
                  <c:v>219</c:v>
                </c:pt>
                <c:pt idx="2">
                  <c:v>276</c:v>
                </c:pt>
                <c:pt idx="3">
                  <c:v>737</c:v>
                </c:pt>
                <c:pt idx="4">
                  <c:v>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47-4E83-9557-0DDA08C134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87238656"/>
        <c:axId val="125098752"/>
      </c:barChart>
      <c:catAx>
        <c:axId val="28723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125098752"/>
        <c:crosses val="autoZero"/>
        <c:auto val="1"/>
        <c:lblAlgn val="ctr"/>
        <c:lblOffset val="100"/>
        <c:noMultiLvlLbl val="0"/>
      </c:catAx>
      <c:valAx>
        <c:axId val="125098752"/>
        <c:scaling>
          <c:orientation val="minMax"/>
          <c:max val="1000"/>
        </c:scaling>
        <c:delete val="1"/>
        <c:axPos val="l"/>
        <c:numFmt formatCode="General" sourceLinked="1"/>
        <c:majorTickMark val="out"/>
        <c:minorTickMark val="none"/>
        <c:tickLblPos val="nextTo"/>
        <c:crossAx val="287238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808685717280018E-2"/>
          <c:y val="4.7013213842817023E-2"/>
          <c:w val="0.89304732772712958"/>
          <c:h val="0.75307394737683431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Gross margin</c:v>
                </c:pt>
              </c:strCache>
            </c:strRef>
          </c:tx>
          <c:spPr>
            <a:ln w="12700">
              <a:solidFill>
                <a:srgbClr val="3AB03A"/>
              </a:solidFill>
            </a:ln>
          </c:spPr>
          <c:marker>
            <c:symbol val="diamond"/>
            <c:size val="8"/>
            <c:spPr>
              <a:solidFill>
                <a:srgbClr val="3AB03A"/>
              </a:solidFill>
              <a:ln w="12700">
                <a:solidFill>
                  <a:srgbClr val="3AB03A"/>
                </a:solidFill>
              </a:ln>
            </c:spPr>
          </c:marker>
          <c:dPt>
            <c:idx val="3"/>
            <c:marker>
              <c:spPr>
                <a:solidFill>
                  <a:srgbClr val="3AB03A"/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1-C207-4413-9755-E7C7E5AE787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Hoja1!$B$4:$B$8</c:f>
              <c:numCache>
                <c:formatCode>0.00%</c:formatCode>
                <c:ptCount val="5"/>
                <c:pt idx="0" formatCode="0.0%">
                  <c:v>0.27200000000000002</c:v>
                </c:pt>
                <c:pt idx="1">
                  <c:v>0.249</c:v>
                </c:pt>
                <c:pt idx="2">
                  <c:v>0.28799999999999998</c:v>
                </c:pt>
                <c:pt idx="3" formatCode="0.0%">
                  <c:v>0.27400000000000002</c:v>
                </c:pt>
                <c:pt idx="4">
                  <c:v>0.25900000000000001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07-4413-9755-E7C7E5AE787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Operating Margin</c:v>
                </c:pt>
              </c:strCache>
            </c:strRef>
          </c:tx>
          <c:spPr>
            <a:ln w="12700"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4-C207-4413-9755-E7C7E5AE7875}"/>
              </c:ext>
            </c:extLst>
          </c:dPt>
          <c:dLbls>
            <c:dLbl>
              <c:idx val="0"/>
              <c:layout>
                <c:manualLayout>
                  <c:x val="-5.8900572046488825E-2"/>
                  <c:y val="-1.2716476588221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207-4413-9755-E7C7E5AE7875}"/>
                </c:ext>
              </c:extLst>
            </c:dLbl>
            <c:dLbl>
              <c:idx val="1"/>
              <c:layout>
                <c:manualLayout>
                  <c:x val="-5.6398164217853763E-2"/>
                  <c:y val="-4.8726881429258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207-4413-9755-E7C7E5AE7875}"/>
                </c:ext>
              </c:extLst>
            </c:dLbl>
            <c:dLbl>
              <c:idx val="2"/>
              <c:layout>
                <c:manualLayout>
                  <c:x val="-6.6407795532394162E-2"/>
                  <c:y val="-5.7729571248669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207-4413-9755-E7C7E5AE7875}"/>
                </c:ext>
              </c:extLst>
            </c:dLbl>
            <c:dLbl>
              <c:idx val="3"/>
              <c:layout>
                <c:manualLayout>
                  <c:x val="-5.6398164217853625E-2"/>
                  <c:y val="-5.7729571248669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207-4413-9755-E7C7E5AE7875}"/>
                </c:ext>
              </c:extLst>
            </c:dLbl>
            <c:dLbl>
              <c:idx val="4"/>
              <c:layout>
                <c:manualLayout>
                  <c:x val="-5.6397967177867388E-2"/>
                  <c:y val="-6.2230916158375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207-4413-9755-E7C7E5AE787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Hoja1!$C$4:$C$8</c:f>
              <c:numCache>
                <c:formatCode>0.00%</c:formatCode>
                <c:ptCount val="5"/>
                <c:pt idx="0" formatCode="0.0%">
                  <c:v>0.14199999999999999</c:v>
                </c:pt>
                <c:pt idx="1">
                  <c:v>0.10199999999999999</c:v>
                </c:pt>
                <c:pt idx="2">
                  <c:v>0.129</c:v>
                </c:pt>
                <c:pt idx="3" formatCode="0.0%">
                  <c:v>0.129</c:v>
                </c:pt>
                <c:pt idx="4">
                  <c:v>0.10199999999999999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07-4413-9755-E7C7E5AE787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Ebitda Margin</c:v>
                </c:pt>
              </c:strCache>
            </c:strRef>
          </c:tx>
          <c:spPr>
            <a:ln w="12700"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diamond"/>
            <c:size val="8"/>
            <c:spPr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dPt>
            <c:idx val="3"/>
            <c:marker>
              <c:spPr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noFill/>
                </a:ln>
              </c:spPr>
            </c:marker>
            <c:bubble3D val="0"/>
            <c:spPr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B-C207-4413-9755-E7C7E5AE787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Hoja1!$A$4:$A$8</c:f>
              <c:strCache>
                <c:ptCount val="5"/>
                <c:pt idx="0">
                  <c:v>Q3'21</c:v>
                </c:pt>
                <c:pt idx="1">
                  <c:v>Q2'22</c:v>
                </c:pt>
                <c:pt idx="2">
                  <c:v>Q3'22</c:v>
                </c:pt>
                <c:pt idx="3">
                  <c:v>YTD 2021</c:v>
                </c:pt>
                <c:pt idx="4">
                  <c:v>YTD 2022</c:v>
                </c:pt>
              </c:strCache>
            </c:strRef>
          </c:cat>
          <c:val>
            <c:numRef>
              <c:f>Hoja1!$D$4:$D$8</c:f>
              <c:numCache>
                <c:formatCode>0.00%</c:formatCode>
                <c:ptCount val="5"/>
                <c:pt idx="0" formatCode="0.0%">
                  <c:v>0.18</c:v>
                </c:pt>
                <c:pt idx="1">
                  <c:v>0.13800000000000001</c:v>
                </c:pt>
                <c:pt idx="2">
                  <c:v>0.16300000000000001</c:v>
                </c:pt>
                <c:pt idx="3" formatCode="0.0%">
                  <c:v>0.16900000000000001</c:v>
                </c:pt>
                <c:pt idx="4">
                  <c:v>0.13900000000000001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207-4413-9755-E7C7E5AE7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935040"/>
        <c:axId val="266461184"/>
      </c:lineChart>
      <c:catAx>
        <c:axId val="2869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</a:defRPr>
            </a:pPr>
            <a:endParaRPr lang="es-PE"/>
          </a:p>
        </c:txPr>
        <c:crossAx val="266461184"/>
        <c:crosses val="autoZero"/>
        <c:auto val="1"/>
        <c:lblAlgn val="ctr"/>
        <c:lblOffset val="100"/>
        <c:noMultiLvlLbl val="0"/>
      </c:catAx>
      <c:valAx>
        <c:axId val="266461184"/>
        <c:scaling>
          <c:orientation val="minMax"/>
          <c:max val="0.30000000000000004"/>
          <c:min val="4.0000000000000008E-2"/>
        </c:scaling>
        <c:delete val="1"/>
        <c:axPos val="l"/>
        <c:numFmt formatCode="0.0%" sourceLinked="1"/>
        <c:majorTickMark val="out"/>
        <c:minorTickMark val="none"/>
        <c:tickLblPos val="nextTo"/>
        <c:crossAx val="2869350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5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683356080174895E-2"/>
          <c:y val="4.8897602116457627E-2"/>
          <c:w val="0.96328088089087893"/>
          <c:h val="0.8525229550418793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82-4A23-B40A-B65F761F6CF5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82-4A23-B40A-B65F761F6CF5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F82-4A23-B40A-B65F761F6CF5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82-4A23-B40A-B65F761F6CF5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82-4A23-B40A-B65F761F6C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82-4A23-B40A-B65F761F6C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F82-4A23-B40A-B65F761F6CF5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82-4A23-B40A-B65F761F6C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3Q'21</c:v>
                </c:pt>
                <c:pt idx="1">
                  <c:v>Δ Share of profit of associated</c:v>
                </c:pt>
                <c:pt idx="2">
                  <c:v>Δ D&amp;A</c:v>
                </c:pt>
                <c:pt idx="3">
                  <c:v>Δ Gain(loss)  to FX</c:v>
                </c:pt>
                <c:pt idx="4">
                  <c:v>Δ EBITDA</c:v>
                </c:pt>
                <c:pt idx="5">
                  <c:v>Δ Financial exp</c:v>
                </c:pt>
                <c:pt idx="6">
                  <c:v>Δ Income tax</c:v>
                </c:pt>
                <c:pt idx="7">
                  <c:v>3Q'22</c:v>
                </c:pt>
              </c:strCache>
            </c:strRef>
          </c:cat>
          <c:val>
            <c:numRef>
              <c:f>'Ut. Neta(INGLES)'!$B$17:$I$17</c:f>
              <c:numCache>
                <c:formatCode>#,##0.0</c:formatCode>
                <c:ptCount val="8"/>
                <c:pt idx="0">
                  <c:v>86</c:v>
                </c:pt>
                <c:pt idx="1">
                  <c:v>86</c:v>
                </c:pt>
                <c:pt idx="2">
                  <c:v>95</c:v>
                </c:pt>
                <c:pt idx="3">
                  <c:v>103</c:v>
                </c:pt>
                <c:pt idx="4">
                  <c:v>94</c:v>
                </c:pt>
                <c:pt idx="5">
                  <c:v>93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F82-4A23-B40A-B65F761F6CF5}"/>
            </c:ext>
          </c:extLst>
        </c:ser>
        <c:ser>
          <c:idx val="1"/>
          <c:order val="1"/>
          <c:spPr>
            <a:solidFill>
              <a:srgbClr val="E7E6E6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F82-4A23-B40A-B65F761F6CF5}"/>
              </c:ext>
            </c:extLst>
          </c:dPt>
          <c:dPt>
            <c:idx val="2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9F82-4A23-B40A-B65F761F6CF5}"/>
              </c:ext>
            </c:extLst>
          </c:dPt>
          <c:dPt>
            <c:idx val="3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9F82-4A23-B40A-B65F761F6CF5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9F82-4A23-B40A-B65F761F6CF5}"/>
              </c:ext>
            </c:extLst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9F82-4A23-B40A-B65F761F6CF5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9F82-4A23-B40A-B65F761F6CF5}"/>
              </c:ext>
            </c:extLst>
          </c:dPt>
          <c:dPt>
            <c:idx val="7"/>
            <c:invertIfNegative val="0"/>
            <c:bubble3D val="0"/>
            <c:spPr>
              <a:solidFill>
                <a:srgbClr val="3AB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9F82-4A23-B40A-B65F761F6CF5}"/>
              </c:ext>
            </c:extLst>
          </c:dPt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F82-4A23-B40A-B65F761F6CF5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9F82-4A23-B40A-B65F761F6CF5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9F82-4A23-B40A-B65F761F6CF5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9F82-4A23-B40A-B65F761F6CF5}"/>
                </c:ext>
              </c:extLst>
            </c:dLbl>
            <c:dLbl>
              <c:idx val="5"/>
              <c:layout>
                <c:manualLayout>
                  <c:x val="0"/>
                  <c:y val="1.8336600793671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9F82-4A23-B40A-B65F761F6CF5}"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9F82-4A23-B40A-B65F761F6CF5}"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9F82-4A23-B40A-B65F761F6CF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'Ut. Neta(INGLES)'!$B$16:$I$16</c:f>
              <c:strCache>
                <c:ptCount val="8"/>
                <c:pt idx="0">
                  <c:v>3Q'21</c:v>
                </c:pt>
                <c:pt idx="1">
                  <c:v>Δ Share of profit of associated</c:v>
                </c:pt>
                <c:pt idx="2">
                  <c:v>Δ D&amp;A</c:v>
                </c:pt>
                <c:pt idx="3">
                  <c:v>Δ Gain(loss)  to FX</c:v>
                </c:pt>
                <c:pt idx="4">
                  <c:v>Δ EBITDA</c:v>
                </c:pt>
                <c:pt idx="5">
                  <c:v>Δ Financial exp</c:v>
                </c:pt>
                <c:pt idx="6">
                  <c:v>Δ Income tax</c:v>
                </c:pt>
                <c:pt idx="7">
                  <c:v>3Q'22</c:v>
                </c:pt>
              </c:strCache>
            </c:strRef>
          </c:cat>
          <c:val>
            <c:numRef>
              <c:f>'Ut. Neta(INGLES)'!$B$18:$I$18</c:f>
              <c:numCache>
                <c:formatCode>#,##0.0</c:formatCode>
                <c:ptCount val="8"/>
                <c:pt idx="1">
                  <c:v>9</c:v>
                </c:pt>
                <c:pt idx="2">
                  <c:v>8</c:v>
                </c:pt>
                <c:pt idx="3">
                  <c:v>18</c:v>
                </c:pt>
                <c:pt idx="4">
                  <c:v>27</c:v>
                </c:pt>
                <c:pt idx="5">
                  <c:v>1</c:v>
                </c:pt>
                <c:pt idx="6">
                  <c:v>2</c:v>
                </c:pt>
                <c:pt idx="7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9F82-4A23-B40A-B65F761F6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9983744"/>
        <c:axId val="134596864"/>
      </c:barChart>
      <c:catAx>
        <c:axId val="14998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15000"/>
                <a:lumOff val="8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34596864"/>
        <c:crosses val="autoZero"/>
        <c:auto val="1"/>
        <c:lblAlgn val="ctr"/>
        <c:lblOffset val="100"/>
        <c:noMultiLvlLbl val="0"/>
      </c:catAx>
      <c:valAx>
        <c:axId val="13459686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4998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2797094208047E-2"/>
          <c:y val="4.7567276029463791E-2"/>
          <c:w val="0.96675707489974383"/>
          <c:h val="0.7523256720622780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Sheet1!$C$1</c:f>
              <c:strCache>
                <c:ptCount val="1"/>
                <c:pt idx="0">
                  <c:v>FX gain/ 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25</c:v>
                </c:pt>
                <c:pt idx="1">
                  <c:v>-59</c:v>
                </c:pt>
                <c:pt idx="2">
                  <c:v>-1</c:v>
                </c:pt>
                <c:pt idx="3">
                  <c:v>-106</c:v>
                </c:pt>
                <c:pt idx="4">
                  <c:v>-128</c:v>
                </c:pt>
                <c:pt idx="5">
                  <c:v>-29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56-47A7-B1FC-CA1BDD39C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1939200"/>
        <c:axId val="337853760"/>
      </c:barChart>
      <c:catAx>
        <c:axId val="2219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337853760"/>
        <c:crosses val="autoZero"/>
        <c:auto val="1"/>
        <c:lblAlgn val="ctr"/>
        <c:lblOffset val="100"/>
        <c:noMultiLvlLbl val="0"/>
      </c:catAx>
      <c:valAx>
        <c:axId val="337853760"/>
        <c:scaling>
          <c:orientation val="minMax"/>
          <c:max val="300"/>
          <c:min val="-110"/>
        </c:scaling>
        <c:delete val="1"/>
        <c:axPos val="l"/>
        <c:numFmt formatCode="#,##0" sourceLinked="1"/>
        <c:majorTickMark val="out"/>
        <c:minorTickMark val="none"/>
        <c:tickLblPos val="nextTo"/>
        <c:crossAx val="221939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3.7358160331222743E-3"/>
                  <c:y val="-0.34161952784796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26-4568-9BD1-96B0E67FED13}"/>
                </c:ext>
              </c:extLst>
            </c:dLbl>
            <c:dLbl>
              <c:idx val="1"/>
              <c:layout>
                <c:manualLayout>
                  <c:x val="7.4716320662445148E-3"/>
                  <c:y val="-0.29405225181850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568-9BD1-96B0E67FED13}"/>
                </c:ext>
              </c:extLst>
            </c:dLbl>
            <c:dLbl>
              <c:idx val="2"/>
              <c:layout>
                <c:manualLayout>
                  <c:x val="2.3091461307094374E-5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26-4568-9BD1-96B0E67FED13}"/>
                </c:ext>
              </c:extLst>
            </c:dLbl>
            <c:dLbl>
              <c:idx val="3"/>
              <c:layout>
                <c:manualLayout>
                  <c:x val="0"/>
                  <c:y val="-0.21621489104301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568-9BD1-96B0E67FED13}"/>
                </c:ext>
              </c:extLst>
            </c:dLbl>
            <c:dLbl>
              <c:idx val="4"/>
              <c:layout>
                <c:manualLayout>
                  <c:x val="1.8679080165611372E-3"/>
                  <c:y val="-0.41080795248584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26-4568-9BD1-96B0E67FED13}"/>
                </c:ext>
              </c:extLst>
            </c:dLbl>
            <c:dLbl>
              <c:idx val="5"/>
              <c:layout>
                <c:manualLayout>
                  <c:x val="-4.5684323545201171E-3"/>
                  <c:y val="-0.31567340042691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568-9BD1-96B0E67FED13}"/>
                </c:ext>
              </c:extLst>
            </c:dLbl>
            <c:dLbl>
              <c:idx val="6"/>
              <c:layout>
                <c:manualLayout>
                  <c:x val="0"/>
                  <c:y val="-0.30270084746022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26-4568-9BD1-96B0E67FED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267</c:v>
                </c:pt>
                <c:pt idx="1">
                  <c:v>225</c:v>
                </c:pt>
                <c:pt idx="2">
                  <c:v>245</c:v>
                </c:pt>
                <c:pt idx="3">
                  <c:v>144</c:v>
                </c:pt>
                <c:pt idx="4">
                  <c:v>377</c:v>
                </c:pt>
                <c:pt idx="5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26-4568-9BD1-96B0E67FE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22415360"/>
        <c:axId val="56502528"/>
      </c:barChart>
      <c:lineChart>
        <c:grouping val="stacked"/>
        <c:varyColors val="0"/>
        <c:ser>
          <c:idx val="0"/>
          <c:order val="1"/>
          <c:tx>
            <c:strRef>
              <c:f>Sheet1!$D$1</c:f>
              <c:strCache>
                <c:ptCount val="1"/>
                <c:pt idx="0">
                  <c:v>Net Margin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mmm\-yy">
                  <c:v>44805</c:v>
                </c:pt>
              </c:numCache>
            </c:numRef>
          </c:cat>
          <c:val>
            <c:numRef>
              <c:f>Sheet1!$D$2:$D$7</c:f>
              <c:numCache>
                <c:formatCode>0.00%</c:formatCode>
                <c:ptCount val="6"/>
                <c:pt idx="0">
                  <c:v>5.5E-2</c:v>
                </c:pt>
                <c:pt idx="1">
                  <c:v>4.2999999999999997E-2</c:v>
                </c:pt>
                <c:pt idx="2">
                  <c:v>4.2000000000000003E-2</c:v>
                </c:pt>
                <c:pt idx="3">
                  <c:v>2.9600000000000001E-2</c:v>
                </c:pt>
                <c:pt idx="4">
                  <c:v>6.0999999999999999E-2</c:v>
                </c:pt>
                <c:pt idx="5">
                  <c:v>5.9400000000000001E-2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D26-4568-9BD1-96B0E67FED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1940736"/>
        <c:axId val="56503104"/>
      </c:lineChart>
      <c:catAx>
        <c:axId val="2224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s-PE"/>
          </a:p>
        </c:txPr>
        <c:crossAx val="56502528"/>
        <c:crosses val="autoZero"/>
        <c:auto val="1"/>
        <c:lblAlgn val="ctr"/>
        <c:lblOffset val="100"/>
        <c:noMultiLvlLbl val="0"/>
      </c:catAx>
      <c:valAx>
        <c:axId val="56502528"/>
        <c:scaling>
          <c:orientation val="minMax"/>
          <c:max val="400"/>
          <c:min val="-3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PE"/>
          </a:p>
        </c:txPr>
        <c:crossAx val="222415360"/>
        <c:crosses val="autoZero"/>
        <c:crossBetween val="between"/>
      </c:valAx>
      <c:valAx>
        <c:axId val="56503104"/>
        <c:scaling>
          <c:orientation val="minMax"/>
          <c:max val="0.4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1940736"/>
        <c:crosses val="max"/>
        <c:crossBetween val="between"/>
      </c:valAx>
      <c:catAx>
        <c:axId val="221940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31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5">
          <a:latin typeface="Arial" pitchFamily="34" charset="0"/>
          <a:cs typeface="Arial" pitchFamily="34" charset="0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85622070939045"/>
          <c:y val="0.10283433276364812"/>
          <c:w val="0.6139304632325171"/>
          <c:h val="0.6834114417402592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CONSTRUCCION PESADA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0E-49B7-957F-FA0614BCE48F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0E-49B7-957F-FA0614BCE48F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B0E-49B7-957F-FA0614BCE48F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B0E-49B7-957F-FA0614BCE48F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B0E-49B7-957F-FA0614BCE48F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B0E-49B7-957F-FA0614BCE48F}"/>
              </c:ext>
            </c:extLst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B0E-49B7-957F-FA0614BCE48F}"/>
              </c:ext>
            </c:extLst>
          </c:dPt>
          <c:dPt>
            <c:idx val="8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AB0E-49B7-957F-FA0614BCE48F}"/>
              </c:ext>
            </c:extLst>
          </c:dPt>
          <c:dPt>
            <c:idx val="9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AB0E-49B7-957F-FA0614BCE48F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AB0E-49B7-957F-FA0614BCE48F}"/>
              </c:ext>
            </c:extLst>
          </c:dPt>
          <c:dLbls>
            <c:dLbl>
              <c:idx val="1"/>
              <c:layout>
                <c:manualLayout>
                  <c:x val="1.798192698139419E-2"/>
                  <c:y val="-2.87387185021770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0E-49B7-957F-FA0614BCE48F}"/>
                </c:ext>
              </c:extLst>
            </c:dLbl>
            <c:dLbl>
              <c:idx val="3"/>
              <c:layout>
                <c:manualLayout>
                  <c:x val="-2.8292343019684602E-2"/>
                  <c:y val="9.237179592073447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58035987521273"/>
                      <c:h val="0.16981899025480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B0E-49B7-957F-FA0614BCE48F}"/>
                </c:ext>
              </c:extLst>
            </c:dLbl>
            <c:dLbl>
              <c:idx val="4"/>
              <c:layout>
                <c:manualLayout>
                  <c:x val="-1.9175062140449523E-2"/>
                  <c:y val="-3.833143169961426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B0E-49B7-957F-FA0614BCE48F}"/>
                </c:ext>
              </c:extLst>
            </c:dLbl>
            <c:dLbl>
              <c:idx val="5"/>
              <c:layout>
                <c:manualLayout>
                  <c:x val="-5.7985735767140084E-2"/>
                  <c:y val="6.007997274738221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B0E-49B7-957F-FA0614BCE48F}"/>
                </c:ext>
              </c:extLst>
            </c:dLbl>
            <c:dLbl>
              <c:idx val="6"/>
              <c:layout>
                <c:manualLayout>
                  <c:x val="-0.20488762979453326"/>
                  <c:y val="2.27973307137292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0E-49B7-957F-FA0614BCE48F}"/>
                </c:ext>
              </c:extLst>
            </c:dLbl>
            <c:dLbl>
              <c:idx val="7"/>
              <c:layout>
                <c:manualLayout>
                  <c:x val="-9.3457400043347391E-2"/>
                  <c:y val="-6.2371717976891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B0E-49B7-957F-FA0614BCE48F}"/>
                </c:ext>
              </c:extLst>
            </c:dLbl>
            <c:dLbl>
              <c:idx val="8"/>
              <c:layout>
                <c:manualLayout>
                  <c:x val="-7.8817658145151556E-2"/>
                  <c:y val="-4.31467717576167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0E-49B7-957F-FA0614BCE48F}"/>
                </c:ext>
              </c:extLst>
            </c:dLbl>
            <c:dLbl>
              <c:idx val="9"/>
              <c:layout>
                <c:manualLayout>
                  <c:x val="3.2897184364752648E-2"/>
                  <c:y val="-3.88741323083762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0E-49B7-957F-FA0614BCE48F}"/>
                </c:ext>
              </c:extLst>
            </c:dLbl>
            <c:dLbl>
              <c:idx val="10"/>
              <c:layout>
                <c:manualLayout>
                  <c:x val="-4.2803776389489082E-2"/>
                  <c:y val="4.923858537156522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B0E-49B7-957F-FA0614BCE48F}"/>
                </c:ext>
              </c:extLst>
            </c:dLbl>
            <c:dLbl>
              <c:idx val="11"/>
              <c:layout>
                <c:manualLayout>
                  <c:x val="4.5490861440399627E-2"/>
                  <c:y val="0.111124188695082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B0E-49B7-957F-FA0614BCE4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CATERPILLAR</c:v>
                </c:pt>
                <c:pt idx="1">
                  <c:v>JOHN DEERE</c:v>
                </c:pt>
                <c:pt idx="2">
                  <c:v>KOMATSU</c:v>
                </c:pt>
                <c:pt idx="3">
                  <c:v>BOBCAT</c:v>
                </c:pt>
                <c:pt idx="4">
                  <c:v>JCB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0.53900000000000003</c:v>
                </c:pt>
                <c:pt idx="1">
                  <c:v>0.14699999999999999</c:v>
                </c:pt>
                <c:pt idx="2">
                  <c:v>6.2E-2</c:v>
                </c:pt>
                <c:pt idx="3">
                  <c:v>5.1999999999999998E-2</c:v>
                </c:pt>
                <c:pt idx="4">
                  <c:v>4.5999999999999999E-2</c:v>
                </c:pt>
                <c:pt idx="5">
                  <c:v>0.154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B0E-49B7-957F-FA0614BCE48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85112610194407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Vencimiento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0</c:formatCode>
                <c:ptCount val="7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118</c:v>
                </c:pt>
                <c:pt idx="1">
                  <c:v>172</c:v>
                </c:pt>
                <c:pt idx="2">
                  <c:v>92</c:v>
                </c:pt>
                <c:pt idx="3">
                  <c:v>80</c:v>
                </c:pt>
                <c:pt idx="4">
                  <c:v>67</c:v>
                </c:pt>
                <c:pt idx="5">
                  <c:v>29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4-43B7-AE80-E54A6B7E4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3AB0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26-4D5D-B6A5-8679F88022E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26-4D5D-B6A5-8679F88022E1}"/>
              </c:ext>
            </c:extLst>
          </c:dPt>
          <c:dLbls>
            <c:dLbl>
              <c:idx val="0"/>
              <c:layout>
                <c:manualLayout>
                  <c:x val="-0.1797876359340394"/>
                  <c:y val="1.64065601919439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26-4D5D-B6A5-8679F88022E1}"/>
                </c:ext>
              </c:extLst>
            </c:dLbl>
            <c:dLbl>
              <c:idx val="1"/>
              <c:layout>
                <c:manualLayout>
                  <c:x val="0.16117085081524615"/>
                  <c:y val="1.442072371761235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26-4D5D-B6A5-8679F8802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Non-Current</c:v>
                </c:pt>
                <c:pt idx="1">
                  <c:v>Current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26-4D5D-B6A5-8679F8802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631833725190185E-2"/>
          <c:y val="5.4226052073992365E-2"/>
          <c:w val="0.9071283793473166"/>
          <c:h val="0.8288842516793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Saldo de caja</c:v>
                </c:pt>
              </c:strCache>
            </c:strRef>
          </c:tx>
          <c:spPr>
            <a:solidFill>
              <a:srgbClr val="38AC38"/>
            </a:solidFill>
            <a:ln>
              <a:solidFill>
                <a:srgbClr val="38AC38"/>
              </a:solidFill>
            </a:ln>
            <a:effectLst/>
          </c:spPr>
          <c:invertIfNegative val="0"/>
          <c:dLbls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E26-4717-B156-44E9BC30979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Mar'20</c:v>
                </c:pt>
                <c:pt idx="1">
                  <c:v>Apr'20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105</c:v>
                </c:pt>
                <c:pt idx="1">
                  <c:v>252</c:v>
                </c:pt>
                <c:pt idx="2">
                  <c:v>199</c:v>
                </c:pt>
                <c:pt idx="3">
                  <c:v>120</c:v>
                </c:pt>
                <c:pt idx="4">
                  <c:v>104</c:v>
                </c:pt>
                <c:pt idx="5">
                  <c:v>74</c:v>
                </c:pt>
                <c:pt idx="6">
                  <c:v>45</c:v>
                </c:pt>
                <c:pt idx="7">
                  <c:v>100</c:v>
                </c:pt>
                <c:pt idx="8">
                  <c:v>59</c:v>
                </c:pt>
                <c:pt idx="9">
                  <c:v>51</c:v>
                </c:pt>
                <c:pt idx="10">
                  <c:v>77</c:v>
                </c:pt>
                <c:pt idx="11">
                  <c:v>49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6-4717-B156-44E9BC309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  <c:max val="2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904873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723820294657265E-2"/>
          <c:y val="4.7827241505697678E-2"/>
          <c:w val="0.96492028970768329"/>
          <c:h val="0.850304781888559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Local banks</c:v>
                </c:pt>
              </c:strCache>
            </c:strRef>
          </c:tx>
          <c:spPr>
            <a:solidFill>
              <a:srgbClr val="38A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Hoja1!$B$3:$B$15</c:f>
              <c:numCache>
                <c:formatCode>General</c:formatCode>
                <c:ptCount val="13"/>
                <c:pt idx="0">
                  <c:v>495</c:v>
                </c:pt>
                <c:pt idx="1">
                  <c:v>653</c:v>
                </c:pt>
                <c:pt idx="2">
                  <c:v>573</c:v>
                </c:pt>
                <c:pt idx="3">
                  <c:v>412</c:v>
                </c:pt>
                <c:pt idx="4">
                  <c:v>205</c:v>
                </c:pt>
                <c:pt idx="5">
                  <c:v>198</c:v>
                </c:pt>
                <c:pt idx="6">
                  <c:v>191</c:v>
                </c:pt>
                <c:pt idx="7">
                  <c:v>335</c:v>
                </c:pt>
                <c:pt idx="8">
                  <c:v>330</c:v>
                </c:pt>
                <c:pt idx="9">
                  <c:v>290</c:v>
                </c:pt>
                <c:pt idx="10">
                  <c:v>301</c:v>
                </c:pt>
                <c:pt idx="11">
                  <c:v>334</c:v>
                </c:pt>
                <c:pt idx="12">
                  <c:v>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D-4E35-A77C-5AAC55E7024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Foreign banks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Hoja1!$C$3:$C$15</c:f>
              <c:numCache>
                <c:formatCode>General</c:formatCode>
                <c:ptCount val="13"/>
                <c:pt idx="0">
                  <c:v>146</c:v>
                </c:pt>
                <c:pt idx="1">
                  <c:v>121</c:v>
                </c:pt>
                <c:pt idx="2">
                  <c:v>130</c:v>
                </c:pt>
                <c:pt idx="3">
                  <c:v>192</c:v>
                </c:pt>
                <c:pt idx="4">
                  <c:v>133</c:v>
                </c:pt>
                <c:pt idx="5">
                  <c:v>126</c:v>
                </c:pt>
                <c:pt idx="6">
                  <c:v>120</c:v>
                </c:pt>
                <c:pt idx="7">
                  <c:v>110</c:v>
                </c:pt>
                <c:pt idx="8">
                  <c:v>88</c:v>
                </c:pt>
                <c:pt idx="9">
                  <c:v>80</c:v>
                </c:pt>
                <c:pt idx="10">
                  <c:v>76</c:v>
                </c:pt>
                <c:pt idx="11">
                  <c:v>62</c:v>
                </c:pt>
                <c:pt idx="1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D-4E35-A77C-5AAC55E7024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Hoja1!$D$3:$D$15</c:f>
              <c:numCache>
                <c:formatCode>General</c:formatCode>
                <c:ptCount val="13"/>
                <c:pt idx="0">
                  <c:v>55</c:v>
                </c:pt>
                <c:pt idx="1">
                  <c:v>89</c:v>
                </c:pt>
                <c:pt idx="2">
                  <c:v>154</c:v>
                </c:pt>
                <c:pt idx="3">
                  <c:v>64</c:v>
                </c:pt>
                <c:pt idx="4">
                  <c:v>68</c:v>
                </c:pt>
                <c:pt idx="5">
                  <c:v>58</c:v>
                </c:pt>
                <c:pt idx="6">
                  <c:v>47</c:v>
                </c:pt>
                <c:pt idx="7">
                  <c:v>41</c:v>
                </c:pt>
                <c:pt idx="8">
                  <c:v>41</c:v>
                </c:pt>
                <c:pt idx="9">
                  <c:v>15</c:v>
                </c:pt>
                <c:pt idx="10">
                  <c:v>12</c:v>
                </c:pt>
                <c:pt idx="11">
                  <c:v>41</c:v>
                </c:pt>
                <c:pt idx="1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D-4E35-A77C-5AAC55E7024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Capital Mkt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Hoja1!$E$3:$E$15</c:f>
              <c:numCache>
                <c:formatCode>General</c:formatCode>
                <c:ptCount val="13"/>
                <c:pt idx="4">
                  <c:v>90</c:v>
                </c:pt>
                <c:pt idx="5">
                  <c:v>90</c:v>
                </c:pt>
                <c:pt idx="6">
                  <c:v>90</c:v>
                </c:pt>
                <c:pt idx="7">
                  <c:v>90</c:v>
                </c:pt>
                <c:pt idx="8">
                  <c:v>90</c:v>
                </c:pt>
                <c:pt idx="9">
                  <c:v>90</c:v>
                </c:pt>
                <c:pt idx="10">
                  <c:v>90</c:v>
                </c:pt>
                <c:pt idx="11">
                  <c:v>90</c:v>
                </c:pt>
                <c:pt idx="1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9D-4E35-A77C-5AAC55E70248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IFRS16</c:v>
                </c:pt>
              </c:strCache>
            </c:strRef>
          </c:tx>
          <c:spPr>
            <a:pattFill prst="lt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Hoja1!$A$3:$A$15</c:f>
              <c:strCache>
                <c:ptCount val="13"/>
                <c:pt idx="0">
                  <c:v>Mar'20</c:v>
                </c:pt>
                <c:pt idx="1">
                  <c:v>April'20</c:v>
                </c:pt>
                <c:pt idx="2">
                  <c:v>May'20</c:v>
                </c:pt>
                <c:pt idx="3">
                  <c:v>Jun'20</c:v>
                </c:pt>
                <c:pt idx="4">
                  <c:v>Sep'20</c:v>
                </c:pt>
                <c:pt idx="5">
                  <c:v>Dec'20</c:v>
                </c:pt>
                <c:pt idx="6">
                  <c:v>Mar'21</c:v>
                </c:pt>
                <c:pt idx="7">
                  <c:v>Jun'21</c:v>
                </c:pt>
                <c:pt idx="8">
                  <c:v>Sep'21</c:v>
                </c:pt>
                <c:pt idx="9">
                  <c:v>Dic'21</c:v>
                </c:pt>
                <c:pt idx="10">
                  <c:v>Mar'22</c:v>
                </c:pt>
                <c:pt idx="11">
                  <c:v>Jun'22</c:v>
                </c:pt>
                <c:pt idx="12">
                  <c:v>Set'22</c:v>
                </c:pt>
              </c:strCache>
            </c:strRef>
          </c:cat>
          <c:val>
            <c:numRef>
              <c:f>Hoja1!$F$3:$F$15</c:f>
              <c:numCache>
                <c:formatCode>General</c:formatCode>
                <c:ptCount val="13"/>
                <c:pt idx="0">
                  <c:v>35</c:v>
                </c:pt>
                <c:pt idx="1">
                  <c:v>33</c:v>
                </c:pt>
                <c:pt idx="2">
                  <c:v>42</c:v>
                </c:pt>
                <c:pt idx="3">
                  <c:v>43</c:v>
                </c:pt>
                <c:pt idx="4">
                  <c:v>42</c:v>
                </c:pt>
                <c:pt idx="5">
                  <c:v>39</c:v>
                </c:pt>
                <c:pt idx="6">
                  <c:v>35</c:v>
                </c:pt>
                <c:pt idx="7">
                  <c:v>29</c:v>
                </c:pt>
                <c:pt idx="8">
                  <c:v>26</c:v>
                </c:pt>
                <c:pt idx="9">
                  <c:v>33</c:v>
                </c:pt>
                <c:pt idx="10">
                  <c:v>27</c:v>
                </c:pt>
                <c:pt idx="11">
                  <c:v>22</c:v>
                </c:pt>
                <c:pt idx="1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9D-4E35-A77C-5AAC55E702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549048736"/>
        <c:axId val="1701873120"/>
      </c:barChart>
      <c:catAx>
        <c:axId val="15490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701873120"/>
        <c:crosses val="autoZero"/>
        <c:auto val="1"/>
        <c:lblAlgn val="ctr"/>
        <c:lblOffset val="100"/>
        <c:noMultiLvlLbl val="0"/>
      </c:catAx>
      <c:valAx>
        <c:axId val="170187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49048736"/>
        <c:crosses val="autoZero"/>
        <c:crossBetween val="between"/>
        <c:majorUnit val="12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6025721254078298"/>
          <c:y val="0.12731731550794306"/>
          <c:w val="0.41451785830995513"/>
          <c:h val="0.1100911025904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4929163514207E-2"/>
          <c:y val="7.5711001040631123E-2"/>
          <c:w val="0.79677781731716379"/>
          <c:h val="0.6835877234439341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Hoja1!$B$4</c:f>
              <c:strCache>
                <c:ptCount val="1"/>
                <c:pt idx="0">
                  <c:v>Financial expenses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1.1769147711809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96-4BF0-8ED2-49348504E5B8}"/>
                </c:ext>
              </c:extLst>
            </c:dLbl>
            <c:dLbl>
              <c:idx val="4"/>
              <c:layout>
                <c:manualLayout>
                  <c:x val="0"/>
                  <c:y val="-1.500303759643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96-4BF0-8ED2-49348504E5B8}"/>
                </c:ext>
              </c:extLst>
            </c:dLbl>
            <c:dLbl>
              <c:idx val="5"/>
              <c:layout>
                <c:manualLayout>
                  <c:x val="-6.4719553696675593E-3"/>
                  <c:y val="-4.614530466074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3F-44E0-8837-364634685F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Hoja1!$U$2:$Z$2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YTD´21</c:v>
                </c:pt>
                <c:pt idx="5">
                  <c:v>YTD´22</c:v>
                </c:pt>
              </c:strCache>
            </c:strRef>
          </c:cat>
          <c:val>
            <c:numRef>
              <c:f>Hoja1!$U$4:$Z$4</c:f>
              <c:numCache>
                <c:formatCode>General</c:formatCode>
                <c:ptCount val="6"/>
                <c:pt idx="0">
                  <c:v>73</c:v>
                </c:pt>
                <c:pt idx="1">
                  <c:v>95</c:v>
                </c:pt>
                <c:pt idx="2">
                  <c:v>95</c:v>
                </c:pt>
                <c:pt idx="3">
                  <c:v>70</c:v>
                </c:pt>
                <c:pt idx="4">
                  <c:v>37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27305472"/>
        <c:axId val="56504256"/>
      </c:barChart>
      <c:lineChart>
        <c:grouping val="stack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As a % of sales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layout>
                <c:manualLayout>
                  <c:x val="-5.5494554214771757E-2"/>
                  <c:y val="7.5791301137717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F96-4BF0-8ED2-49348504E5B8}"/>
                </c:ext>
              </c:extLst>
            </c:dLbl>
            <c:dLbl>
              <c:idx val="4"/>
              <c:layout>
                <c:manualLayout>
                  <c:x val="-4.6155913311810057E-2"/>
                  <c:y val="4.2684406811192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3F-44E0-8837-364634685F08}"/>
                </c:ext>
              </c:extLst>
            </c:dLbl>
            <c:dLbl>
              <c:idx val="5"/>
              <c:layout>
                <c:manualLayout>
                  <c:x val="-4.8313231768365827E-2"/>
                  <c:y val="2.884081541296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5BE-48B9-828D-4FF9FABF7DE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Hoja1!$U$2:$Z$2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YTD´21</c:v>
                </c:pt>
                <c:pt idx="5">
                  <c:v>YTD´22</c:v>
                </c:pt>
              </c:strCache>
            </c:strRef>
          </c:cat>
          <c:val>
            <c:numRef>
              <c:f>Hoja1!$U$3:$Z$3</c:f>
              <c:numCache>
                <c:formatCode>0.00%</c:formatCode>
                <c:ptCount val="6"/>
                <c:pt idx="0">
                  <c:v>1.4E-2</c:v>
                </c:pt>
                <c:pt idx="1">
                  <c:v>1.6199999999999999E-2</c:v>
                </c:pt>
                <c:pt idx="2">
                  <c:v>1.9599999999999999E-2</c:v>
                </c:pt>
                <c:pt idx="3">
                  <c:v>1.2E-2</c:v>
                </c:pt>
                <c:pt idx="4">
                  <c:v>8.9999999999999993E-3</c:v>
                </c:pt>
                <c:pt idx="5">
                  <c:v>7.0000000000000001E-3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96-4BF0-8ED2-49348504E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307008"/>
        <c:axId val="56505408"/>
      </c:lineChart>
      <c:catAx>
        <c:axId val="22730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56504256"/>
        <c:crosses val="autoZero"/>
        <c:auto val="1"/>
        <c:lblAlgn val="ctr"/>
        <c:lblOffset val="100"/>
        <c:noMultiLvlLbl val="0"/>
      </c:catAx>
      <c:valAx>
        <c:axId val="56504256"/>
        <c:scaling>
          <c:orientation val="minMax"/>
          <c:max val="1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 b="0">
                <a:solidFill>
                  <a:schemeClr val="bg1"/>
                </a:solidFill>
                <a:latin typeface="AvantGardeExtLitITCTT"/>
              </a:defRPr>
            </a:pPr>
            <a:endParaRPr lang="es-PE"/>
          </a:p>
        </c:txPr>
        <c:crossAx val="227305472"/>
        <c:crosses val="autoZero"/>
        <c:crossBetween val="between"/>
        <c:majorUnit val="10"/>
      </c:valAx>
      <c:valAx>
        <c:axId val="56505408"/>
        <c:scaling>
          <c:orientation val="minMax"/>
          <c:max val="8.0000000000000016E-2"/>
          <c:min val="0"/>
        </c:scaling>
        <c:delete val="0"/>
        <c:axPos val="r"/>
        <c:numFmt formatCode="0.0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s-PE"/>
          </a:p>
        </c:txPr>
        <c:crossAx val="227307008"/>
        <c:crosses val="max"/>
        <c:crossBetween val="between"/>
      </c:valAx>
      <c:catAx>
        <c:axId val="227307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05408"/>
        <c:crosses val="autoZero"/>
        <c:auto val="1"/>
        <c:lblAlgn val="ctr"/>
        <c:lblOffset val="100"/>
        <c:noMultiLvlLbl val="0"/>
      </c:catAx>
      <c:spPr>
        <a:noFill/>
        <a:ln w="15875">
          <a:noFill/>
        </a:ln>
      </c:spPr>
    </c:plotArea>
    <c:legend>
      <c:legendPos val="b"/>
      <c:layout>
        <c:manualLayout>
          <c:xMode val="edge"/>
          <c:yMode val="edge"/>
          <c:x val="8.3128463932369043E-2"/>
          <c:y val="0.88098774567790117"/>
          <c:w val="0.84739628394186739"/>
          <c:h val="0.10783526821192928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8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000" b="0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FD3-4ABD-B1E9-9545294B59A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Hoja1!$T$2:$X$2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3Q2022</c:v>
                </c:pt>
              </c:strCache>
            </c:strRef>
          </c:cat>
          <c:val>
            <c:numRef>
              <c:f>Hoja1!$T$3:$X$3</c:f>
              <c:numCache>
                <c:formatCode>0.00%</c:formatCode>
                <c:ptCount val="5"/>
                <c:pt idx="0">
                  <c:v>3.4299999999999997E-2</c:v>
                </c:pt>
                <c:pt idx="1">
                  <c:v>3.6700000000000003E-2</c:v>
                </c:pt>
                <c:pt idx="2">
                  <c:v>3.5299999999999998E-2</c:v>
                </c:pt>
                <c:pt idx="3">
                  <c:v>2.7699999999999999E-2</c:v>
                </c:pt>
                <c:pt idx="4">
                  <c:v>3.15E-2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2-4D23-BF0D-6FB1F56AF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385600"/>
        <c:axId val="213948608"/>
      </c:lineChart>
      <c:catAx>
        <c:axId val="23138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3948608"/>
        <c:crosses val="autoZero"/>
        <c:auto val="1"/>
        <c:lblAlgn val="ctr"/>
        <c:lblOffset val="100"/>
        <c:noMultiLvlLbl val="0"/>
      </c:catAx>
      <c:valAx>
        <c:axId val="213948608"/>
        <c:scaling>
          <c:orientation val="minMax"/>
          <c:min val="2.0000000000000004E-2"/>
        </c:scaling>
        <c:delete val="1"/>
        <c:axPos val="l"/>
        <c:numFmt formatCode="0.00%" sourceLinked="1"/>
        <c:majorTickMark val="out"/>
        <c:minorTickMark val="none"/>
        <c:tickLblPos val="nextTo"/>
        <c:crossAx val="231385600"/>
        <c:crosses val="autoZero"/>
        <c:crossBetween val="between"/>
        <c:majorUnit val="1.0000000000000002E-2"/>
      </c:valAx>
      <c:spPr>
        <a:noFill/>
        <a:ln w="15875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Machinery and equimpent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2480873307342979E-2"/>
                  <c:y val="-4.63874749434584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7D-4567-BE83-40E7CF74F11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Hoja1!$C$4:$H$4</c:f>
              <c:numCache>
                <c:formatCode>General</c:formatCode>
                <c:ptCount val="6"/>
                <c:pt idx="0">
                  <c:v>897</c:v>
                </c:pt>
                <c:pt idx="1">
                  <c:v>1105</c:v>
                </c:pt>
                <c:pt idx="2">
                  <c:v>860</c:v>
                </c:pt>
                <c:pt idx="3">
                  <c:v>845</c:v>
                </c:pt>
                <c:pt idx="4">
                  <c:v>1042</c:v>
                </c:pt>
                <c:pt idx="5">
                  <c:v>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F-4A99-B944-4318BFD2658C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Parts and serv. in process</c:v>
                </c:pt>
              </c:strCache>
            </c:strRef>
          </c:tx>
          <c:spPr>
            <a:solidFill>
              <a:srgbClr val="7CCA81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4.252136082111485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0E6-42BD-B45B-0AB3933109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Hoja1!$C$5:$H$5</c:f>
              <c:numCache>
                <c:formatCode>General</c:formatCode>
                <c:ptCount val="6"/>
                <c:pt idx="0">
                  <c:v>788</c:v>
                </c:pt>
                <c:pt idx="1">
                  <c:v>754</c:v>
                </c:pt>
                <c:pt idx="2">
                  <c:v>710</c:v>
                </c:pt>
                <c:pt idx="3">
                  <c:v>1106</c:v>
                </c:pt>
                <c:pt idx="4">
                  <c:v>1074</c:v>
                </c:pt>
                <c:pt idx="5">
                  <c:v>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F-4A99-B944-4318BFD2658C}"/>
            </c:ext>
          </c:extLst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Consumables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Hoja1!$C$3:$H$3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Hoja1!$C$6:$H$6</c:f>
              <c:numCache>
                <c:formatCode>General</c:formatCode>
                <c:ptCount val="6"/>
                <c:pt idx="0">
                  <c:v>87</c:v>
                </c:pt>
                <c:pt idx="1">
                  <c:v>85</c:v>
                </c:pt>
                <c:pt idx="2">
                  <c:v>114</c:v>
                </c:pt>
                <c:pt idx="3">
                  <c:v>131</c:v>
                </c:pt>
                <c:pt idx="4">
                  <c:v>135</c:v>
                </c:pt>
                <c:pt idx="5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BF-4A99-B944-4318BFD265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31384576"/>
        <c:axId val="309575680"/>
      </c:barChart>
      <c:catAx>
        <c:axId val="2313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09575680"/>
        <c:crosses val="autoZero"/>
        <c:auto val="1"/>
        <c:lblAlgn val="ctr"/>
        <c:lblOffset val="100"/>
        <c:noMultiLvlLbl val="0"/>
      </c:catAx>
      <c:valAx>
        <c:axId val="309575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1384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999950862703507E-2"/>
          <c:y val="0.85018854499658125"/>
          <c:w val="0.899999901725407"/>
          <c:h val="8.9507737576922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15201434494348E-2"/>
          <c:y val="0.16848567116407179"/>
          <c:w val="0.8238871380522463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Short Term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32-43AA-93D9-2A2C81DC4F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32-43AA-93D9-2A2C81DC4F3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32-43AA-93D9-2A2C81DC4F3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32-43AA-93D9-2A2C81DC4F37}"/>
              </c:ext>
            </c:extLst>
          </c:dPt>
          <c:dLbls>
            <c:dLbl>
              <c:idx val="5"/>
              <c:layout>
                <c:manualLayout>
                  <c:x val="4.5112119601819827E-3"/>
                  <c:y val="-3.37457219990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827-4D76-AE17-36CA9B9BA8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Hoja1!$A$3:$A$8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Hoja1!$B$3:$B$8</c:f>
              <c:numCache>
                <c:formatCode>#,##0</c:formatCode>
                <c:ptCount val="6"/>
                <c:pt idx="0">
                  <c:v>1195</c:v>
                </c:pt>
                <c:pt idx="1">
                  <c:v>1115</c:v>
                </c:pt>
                <c:pt idx="2">
                  <c:v>975</c:v>
                </c:pt>
                <c:pt idx="3">
                  <c:v>1015</c:v>
                </c:pt>
                <c:pt idx="4">
                  <c:v>1147</c:v>
                </c:pt>
                <c:pt idx="5">
                  <c:v>1160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2-43AA-93D9-2A2C81DC4F3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Long Term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Hoja1!$A$3:$A$8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3Q2021</c:v>
                </c:pt>
                <c:pt idx="5">
                  <c:v>3Q2022</c:v>
                </c:pt>
              </c:strCache>
            </c:strRef>
          </c:cat>
          <c:val>
            <c:numRef>
              <c:f>Hoja1!$C$3:$C$8</c:f>
              <c:numCache>
                <c:formatCode>#,##0</c:formatCode>
                <c:ptCount val="6"/>
                <c:pt idx="0">
                  <c:v>26</c:v>
                </c:pt>
                <c:pt idx="1">
                  <c:v>32</c:v>
                </c:pt>
                <c:pt idx="2">
                  <c:v>61</c:v>
                </c:pt>
                <c:pt idx="3">
                  <c:v>40</c:v>
                </c:pt>
                <c:pt idx="4">
                  <c:v>41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2-43AA-93D9-2A2C81DC4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32109056"/>
        <c:axId val="309578560"/>
      </c:barChart>
      <c:catAx>
        <c:axId val="23210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309578560"/>
        <c:crosses val="autoZero"/>
        <c:auto val="1"/>
        <c:lblAlgn val="ctr"/>
        <c:lblOffset val="100"/>
        <c:noMultiLvlLbl val="0"/>
      </c:catAx>
      <c:valAx>
        <c:axId val="30957856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321090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715489583718154"/>
          <c:y val="0.86964092122404735"/>
          <c:w val="0.33484607243156961"/>
          <c:h val="8.6971721014749939E-2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169165468572658E-2"/>
          <c:y val="1.6848064320190509E-2"/>
          <c:w val="0.92781867780888483"/>
          <c:h val="0.79021606413787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Infrastructure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Hoja1!$B$3:$B$8</c:f>
              <c:numCache>
                <c:formatCode>General</c:formatCode>
                <c:ptCount val="6"/>
                <c:pt idx="0">
                  <c:v>28</c:v>
                </c:pt>
                <c:pt idx="1">
                  <c:v>8</c:v>
                </c:pt>
                <c:pt idx="2">
                  <c:v>11</c:v>
                </c:pt>
                <c:pt idx="3">
                  <c:v>9</c:v>
                </c:pt>
                <c:pt idx="4">
                  <c:v>18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30-447A-B00D-A345EC94096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Machinery and equipment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3.2515443097718695E-3"/>
                  <c:y val="-1.57627928023739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30-447A-B00D-A345EC9409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Hoja1!$C$3:$C$8</c:f>
              <c:numCache>
                <c:formatCode>General</c:formatCode>
                <c:ptCount val="6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30-447A-B00D-A345EC94096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Rental Fleet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Hoja1!$D$3:$D$8</c:f>
              <c:numCache>
                <c:formatCode>General</c:formatCode>
                <c:ptCount val="6"/>
                <c:pt idx="0">
                  <c:v>12</c:v>
                </c:pt>
                <c:pt idx="1">
                  <c:v>17</c:v>
                </c:pt>
                <c:pt idx="2">
                  <c:v>34</c:v>
                </c:pt>
                <c:pt idx="3">
                  <c:v>10</c:v>
                </c:pt>
                <c:pt idx="4">
                  <c:v>49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30-447A-B00D-A345EC94096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Vehicles, furniture and equipment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Hoja1!$E$3:$E$8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0-447A-B00D-A345EC94096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Sale of fixed assets</c:v>
                </c:pt>
              </c:strCache>
            </c:strRef>
          </c:tx>
          <c:spPr>
            <a:pattFill prst="pct70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Hoja1!$F$3:$F$8</c:f>
              <c:numCache>
                <c:formatCode>General</c:formatCode>
                <c:ptCount val="6"/>
                <c:pt idx="0">
                  <c:v>-21</c:v>
                </c:pt>
                <c:pt idx="1">
                  <c:v>-7</c:v>
                </c:pt>
                <c:pt idx="2">
                  <c:v>-14</c:v>
                </c:pt>
                <c:pt idx="3">
                  <c:v>-14</c:v>
                </c:pt>
                <c:pt idx="4">
                  <c:v>-38</c:v>
                </c:pt>
                <c:pt idx="5">
                  <c:v>-45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30-447A-B00D-A345EC9409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7721280"/>
        <c:axId val="1457729184"/>
      </c:barChart>
      <c:catAx>
        <c:axId val="145772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1457729184"/>
        <c:crosses val="autoZero"/>
        <c:auto val="1"/>
        <c:lblAlgn val="ctr"/>
        <c:lblOffset val="100"/>
        <c:noMultiLvlLbl val="0"/>
      </c:catAx>
      <c:valAx>
        <c:axId val="1457729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772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52195016451675"/>
          <c:w val="1"/>
          <c:h val="0.10347817371426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7811957412345E-2"/>
          <c:y val="7.0879471072786249E-2"/>
          <c:w val="0.68576117145785953"/>
          <c:h val="0.71200030737565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Cash cycle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0">
                  <c:v>163</c:v>
                </c:pt>
                <c:pt idx="1">
                  <c:v>163</c:v>
                </c:pt>
                <c:pt idx="2">
                  <c:v>161</c:v>
                </c:pt>
                <c:pt idx="3">
                  <c:v>165</c:v>
                </c:pt>
                <c:pt idx="4">
                  <c:v>169</c:v>
                </c:pt>
                <c:pt idx="5">
                  <c:v>198</c:v>
                </c:pt>
                <c:pt idx="6">
                  <c:v>210</c:v>
                </c:pt>
                <c:pt idx="7">
                  <c:v>193</c:v>
                </c:pt>
                <c:pt idx="8">
                  <c:v>203</c:v>
                </c:pt>
                <c:pt idx="9">
                  <c:v>198</c:v>
                </c:pt>
                <c:pt idx="10">
                  <c:v>176</c:v>
                </c:pt>
                <c:pt idx="11">
                  <c:v>153</c:v>
                </c:pt>
                <c:pt idx="12">
                  <c:v>150</c:v>
                </c:pt>
                <c:pt idx="13">
                  <c:v>157</c:v>
                </c:pt>
                <c:pt idx="14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7-4A2D-AFC2-EEEE107FB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95564800"/>
        <c:axId val="271637248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Collection days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>
                <a:solidFill>
                  <a:srgbClr val="C00000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</c:strCache>
            </c:strRef>
          </c:cat>
          <c:val>
            <c:numRef>
              <c:f>Hoja1!$C$2:$C$16</c:f>
              <c:numCache>
                <c:formatCode>General</c:formatCode>
                <c:ptCount val="15"/>
                <c:pt idx="0">
                  <c:v>67</c:v>
                </c:pt>
                <c:pt idx="1">
                  <c:v>63</c:v>
                </c:pt>
                <c:pt idx="2">
                  <c:v>64</c:v>
                </c:pt>
                <c:pt idx="3">
                  <c:v>62</c:v>
                </c:pt>
                <c:pt idx="4">
                  <c:v>56</c:v>
                </c:pt>
                <c:pt idx="5">
                  <c:v>64</c:v>
                </c:pt>
                <c:pt idx="6">
                  <c:v>76</c:v>
                </c:pt>
                <c:pt idx="7">
                  <c:v>69</c:v>
                </c:pt>
                <c:pt idx="8">
                  <c:v>62</c:v>
                </c:pt>
                <c:pt idx="9">
                  <c:v>57</c:v>
                </c:pt>
                <c:pt idx="10">
                  <c:v>57</c:v>
                </c:pt>
                <c:pt idx="11">
                  <c:v>52</c:v>
                </c:pt>
                <c:pt idx="12">
                  <c:v>45</c:v>
                </c:pt>
                <c:pt idx="13">
                  <c:v>50</c:v>
                </c:pt>
                <c:pt idx="14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47-4A2D-AFC2-EEEE107FB8E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Payable days</c:v>
                </c:pt>
              </c:strCache>
            </c:strRef>
          </c:tx>
          <c:spPr>
            <a:ln w="12700" cap="rnd">
              <a:solidFill>
                <a:srgbClr val="C1D8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1D800"/>
              </a:solidFill>
              <a:ln w="12700">
                <a:solidFill>
                  <a:srgbClr val="C1D800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vantGardeExtLitITCTT"/>
                    <a:ea typeface="+mn-ea"/>
                    <a:cs typeface="+mn-cs"/>
                  </a:defRPr>
                </a:pPr>
                <a:endParaRPr lang="es-P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Hoja1!$A$2:$A$16</c:f>
              <c:strCache>
                <c:ptCount val="15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</c:strCache>
            </c:strRef>
          </c:cat>
          <c:val>
            <c:numRef>
              <c:f>Hoja1!$D$2:$D$16</c:f>
              <c:numCache>
                <c:formatCode>General</c:formatCode>
                <c:ptCount val="15"/>
                <c:pt idx="0">
                  <c:v>53</c:v>
                </c:pt>
                <c:pt idx="1">
                  <c:v>55</c:v>
                </c:pt>
                <c:pt idx="2">
                  <c:v>52</c:v>
                </c:pt>
                <c:pt idx="3">
                  <c:v>48</c:v>
                </c:pt>
                <c:pt idx="4">
                  <c:v>47</c:v>
                </c:pt>
                <c:pt idx="5">
                  <c:v>52</c:v>
                </c:pt>
                <c:pt idx="6">
                  <c:v>58</c:v>
                </c:pt>
                <c:pt idx="7">
                  <c:v>55</c:v>
                </c:pt>
                <c:pt idx="8">
                  <c:v>59</c:v>
                </c:pt>
                <c:pt idx="9">
                  <c:v>48</c:v>
                </c:pt>
                <c:pt idx="10">
                  <c:v>54</c:v>
                </c:pt>
                <c:pt idx="11">
                  <c:v>52</c:v>
                </c:pt>
                <c:pt idx="12">
                  <c:v>50</c:v>
                </c:pt>
                <c:pt idx="13">
                  <c:v>49</c:v>
                </c:pt>
                <c:pt idx="14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47-4A2D-AFC2-EEEE107FB8E0}"/>
            </c:ext>
          </c:extLst>
        </c:ser>
        <c:ser>
          <c:idx val="3"/>
          <c:order val="3"/>
          <c:tx>
            <c:strRef>
              <c:f>Hoja1!$F$1</c:f>
              <c:strCache>
                <c:ptCount val="1"/>
                <c:pt idx="0">
                  <c:v>Inventory days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Hoja1!$A$2:$A$16</c:f>
              <c:strCache>
                <c:ptCount val="15"/>
                <c:pt idx="0">
                  <c:v>Q1'19</c:v>
                </c:pt>
                <c:pt idx="1">
                  <c:v>Q2'19</c:v>
                </c:pt>
                <c:pt idx="2">
                  <c:v>Q3'19</c:v>
                </c:pt>
                <c:pt idx="3">
                  <c:v>Q4'19</c:v>
                </c:pt>
                <c:pt idx="4">
                  <c:v>Q1'20</c:v>
                </c:pt>
                <c:pt idx="5">
                  <c:v>Q2'20</c:v>
                </c:pt>
                <c:pt idx="6">
                  <c:v>Q3'20</c:v>
                </c:pt>
                <c:pt idx="7">
                  <c:v>Q4'20</c:v>
                </c:pt>
                <c:pt idx="8">
                  <c:v>Q1'21</c:v>
                </c:pt>
                <c:pt idx="9">
                  <c:v>Q2'21</c:v>
                </c:pt>
                <c:pt idx="10">
                  <c:v>Q3'21</c:v>
                </c:pt>
                <c:pt idx="11">
                  <c:v>Q4'21</c:v>
                </c:pt>
                <c:pt idx="12">
                  <c:v>Q1'22</c:v>
                </c:pt>
                <c:pt idx="13">
                  <c:v>Q2'22</c:v>
                </c:pt>
                <c:pt idx="14">
                  <c:v>Q3'22</c:v>
                </c:pt>
              </c:strCache>
            </c:strRef>
          </c:cat>
          <c:val>
            <c:numRef>
              <c:f>Hoja1!$F$2:$F$16</c:f>
              <c:numCache>
                <c:formatCode>0</c:formatCode>
                <c:ptCount val="15"/>
                <c:pt idx="0">
                  <c:v>149</c:v>
                </c:pt>
                <c:pt idx="1">
                  <c:v>155</c:v>
                </c:pt>
                <c:pt idx="2">
                  <c:v>149</c:v>
                </c:pt>
                <c:pt idx="3">
                  <c:v>150</c:v>
                </c:pt>
                <c:pt idx="4">
                  <c:v>159</c:v>
                </c:pt>
                <c:pt idx="5">
                  <c:v>187</c:v>
                </c:pt>
                <c:pt idx="6">
                  <c:v>193</c:v>
                </c:pt>
                <c:pt idx="7">
                  <c:v>180</c:v>
                </c:pt>
                <c:pt idx="8">
                  <c:v>200</c:v>
                </c:pt>
                <c:pt idx="9">
                  <c:v>189</c:v>
                </c:pt>
                <c:pt idx="10">
                  <c:v>173</c:v>
                </c:pt>
                <c:pt idx="11">
                  <c:v>152</c:v>
                </c:pt>
                <c:pt idx="12">
                  <c:v>155</c:v>
                </c:pt>
                <c:pt idx="13">
                  <c:v>156</c:v>
                </c:pt>
                <c:pt idx="14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47-4A2D-AFC2-EEEE107FB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4800"/>
        <c:axId val="271637248"/>
      </c:lineChart>
      <c:catAx>
        <c:axId val="295564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71637248"/>
        <c:crosses val="autoZero"/>
        <c:auto val="1"/>
        <c:lblAlgn val="ctr"/>
        <c:lblOffset val="100"/>
        <c:noMultiLvlLbl val="0"/>
      </c:catAx>
      <c:valAx>
        <c:axId val="271637248"/>
        <c:scaling>
          <c:orientation val="minMax"/>
          <c:max val="22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9556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936200482613321E-2"/>
          <c:y val="0.9021023591081887"/>
          <c:w val="0.74422823071173183"/>
          <c:h val="8.1628955389847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33156943458936"/>
          <c:y val="0.24991905111869872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59F-40DC-9F08-CCDC5CD72E9E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59F-40DC-9F08-CCDC5CD72E9E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59F-40DC-9F08-CCDC5CD72E9E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59F-40DC-9F08-CCDC5CD72E9E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59F-40DC-9F08-CCDC5CD72E9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059F-40DC-9F08-CCDC5CD72E9E}"/>
              </c:ext>
            </c:extLst>
          </c:dPt>
          <c:dPt>
            <c:idx val="6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059F-40DC-9F08-CCDC5CD72E9E}"/>
              </c:ext>
            </c:extLst>
          </c:dPt>
          <c:dLbls>
            <c:dLbl>
              <c:idx val="2"/>
              <c:layout>
                <c:manualLayout>
                  <c:x val="-5.1065118025639521E-3"/>
                  <c:y val="-2.0210857615165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59F-40DC-9F08-CCDC5CD72E9E}"/>
                </c:ext>
              </c:extLst>
            </c:dLbl>
            <c:dLbl>
              <c:idx val="3"/>
              <c:layout>
                <c:manualLayout>
                  <c:x val="-0.11230633116947224"/>
                  <c:y val="5.317686115497286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9F-40DC-9F08-CCDC5CD72E9E}"/>
                </c:ext>
              </c:extLst>
            </c:dLbl>
            <c:dLbl>
              <c:idx val="4"/>
              <c:layout>
                <c:manualLayout>
                  <c:x val="2.7725192518437733E-2"/>
                  <c:y val="-3.28529302422949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59F-40DC-9F08-CCDC5CD72E9E}"/>
                </c:ext>
              </c:extLst>
            </c:dLbl>
            <c:dLbl>
              <c:idx val="5"/>
              <c:layout>
                <c:manualLayout>
                  <c:x val="0.10934832281951198"/>
                  <c:y val="-7.85861495204990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59F-40DC-9F08-CCDC5CD72E9E}"/>
                </c:ext>
              </c:extLst>
            </c:dLbl>
            <c:dLbl>
              <c:idx val="6"/>
              <c:layout>
                <c:manualLayout>
                  <c:x val="7.3090018716376923E-2"/>
                  <c:y val="-4.19960401332147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59F-40DC-9F08-CCDC5CD72E9E}"/>
                </c:ext>
              </c:extLst>
            </c:dLbl>
            <c:dLbl>
              <c:idx val="7"/>
              <c:layout>
                <c:manualLayout>
                  <c:x val="0.11963595350591684"/>
                  <c:y val="-1.20712635351130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59F-40DC-9F08-CCDC5CD72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CATERPILLAR</c:v>
                </c:pt>
                <c:pt idx="1">
                  <c:v>KOMATSU</c:v>
                </c:pt>
                <c:pt idx="2">
                  <c:v>EPIROC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0.65</c:v>
                </c:pt>
                <c:pt idx="1">
                  <c:v>0.28999999999999998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59F-40DC-9F08-CCDC5CD72E9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40368981522749"/>
          <c:y val="0.17067999957310462"/>
          <c:w val="0.7664352008724884"/>
          <c:h val="0.627044511351615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Total Assets Q3'21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92-4717-A049-4BEB513EE50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2-1792-4717-A049-4BEB513EE50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4-1792-4717-A049-4BEB513EE50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6-1792-4717-A049-4BEB513EE50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8-1792-4717-A049-4BEB513EE507}"/>
              </c:ext>
            </c:extLst>
          </c:dPt>
          <c:dPt>
            <c:idx val="5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A-1792-4717-A049-4BEB513EE507}"/>
              </c:ext>
            </c:extLst>
          </c:dPt>
          <c:dLbls>
            <c:dLbl>
              <c:idx val="0"/>
              <c:layout>
                <c:manualLayout>
                  <c:x val="0"/>
                  <c:y val="-0.3454065541521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Set21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Set22</c:v>
                </c:pt>
              </c:strCache>
            </c:strRef>
          </c:cat>
          <c:val>
            <c:numRef>
              <c:f>Hoja1!$B$2:$G$2</c:f>
              <c:numCache>
                <c:formatCode>_ * #,##0_ ;_ * \-#,##0_ ;_ * "-"??_ ;_ @_ </c:formatCode>
                <c:ptCount val="6"/>
                <c:pt idx="0">
                  <c:v>6319</c:v>
                </c:pt>
                <c:pt idx="1">
                  <c:v>6286</c:v>
                </c:pt>
                <c:pt idx="2">
                  <c:v>6286</c:v>
                </c:pt>
                <c:pt idx="3">
                  <c:v>6286</c:v>
                </c:pt>
                <c:pt idx="4">
                  <c:v>6295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92-4717-A049-4BEB513EE50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Total Assets Q3'22</c:v>
                </c:pt>
              </c:strCache>
            </c:strRef>
          </c:tx>
          <c:spPr>
            <a:solidFill>
              <a:srgbClr val="3AB03A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C-1792-4717-A049-4BEB513EE50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792-4717-A049-4BEB513EE50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792-4717-A049-4BEB513EE50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792-4717-A049-4BEB513EE50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792-4717-A049-4BEB513EE507}"/>
              </c:ext>
            </c:extLst>
          </c:dPt>
          <c:dLbls>
            <c:dLbl>
              <c:idx val="1"/>
              <c:layout>
                <c:manualLayout>
                  <c:x val="-4.2426893151850359E-17"/>
                  <c:y val="-3.9282552128642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792-4717-A049-4BEB513EE507}"/>
                </c:ext>
              </c:extLst>
            </c:dLbl>
            <c:dLbl>
              <c:idx val="2"/>
              <c:layout>
                <c:manualLayout>
                  <c:x val="-8.4853786303700717E-17"/>
                  <c:y val="-4.4192871144722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792-4717-A049-4BEB513EE507}"/>
                </c:ext>
              </c:extLst>
            </c:dLbl>
            <c:dLbl>
              <c:idx val="3"/>
              <c:layout>
                <c:manualLayout>
                  <c:x val="8.0154780775096735E-3"/>
                  <c:y val="-3.4372619751854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792-4717-A049-4BEB513EE507}"/>
                </c:ext>
              </c:extLst>
            </c:dLbl>
            <c:dLbl>
              <c:idx val="4"/>
              <c:layout>
                <c:manualLayout>
                  <c:x val="-2.3142556578177793E-3"/>
                  <c:y val="-3.891013611421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792-4717-A049-4BEB513EE507}"/>
                </c:ext>
              </c:extLst>
            </c:dLbl>
            <c:dLbl>
              <c:idx val="5"/>
              <c:layout>
                <c:manualLayout>
                  <c:x val="-1.9552319620999067E-3"/>
                  <c:y val="-0.3370824386604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792-4717-A049-4BEB513EE507}"/>
                </c:ext>
              </c:extLst>
            </c:dLbl>
            <c:dLbl>
              <c:idx val="6"/>
              <c:layout>
                <c:manualLayout>
                  <c:x val="0"/>
                  <c:y val="-0.33666208442682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792-4717-A049-4BEB513EE50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vantGardeExtLitITCTT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Set21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Set22</c:v>
                </c:pt>
              </c:strCache>
            </c:strRef>
          </c:cat>
          <c:val>
            <c:numRef>
              <c:f>Hoja1!$B$3:$G$3</c:f>
              <c:numCache>
                <c:formatCode>General</c:formatCode>
                <c:ptCount val="6"/>
                <c:pt idx="1">
                  <c:v>33</c:v>
                </c:pt>
                <c:pt idx="2">
                  <c:v>0</c:v>
                </c:pt>
                <c:pt idx="3">
                  <c:v>9</c:v>
                </c:pt>
                <c:pt idx="4">
                  <c:v>3</c:v>
                </c:pt>
                <c:pt idx="5" formatCode="0">
                  <c:v>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96113152"/>
        <c:axId val="258368640"/>
      </c:barChart>
      <c:lineChart>
        <c:grouping val="stacked"/>
        <c:varyColors val="0"/>
        <c:ser>
          <c:idx val="2"/>
          <c:order val="2"/>
          <c:tx>
            <c:strRef>
              <c:f>Hoja1!$A$4</c:f>
              <c:strCache>
                <c:ptCount val="1"/>
                <c:pt idx="0">
                  <c:v>Assets turnover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dPt>
            <c:idx val="1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1792-4717-A049-4BEB513EE507}"/>
              </c:ext>
            </c:extLst>
          </c:dPt>
          <c:dPt>
            <c:idx val="2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7-1792-4717-A049-4BEB513EE507}"/>
              </c:ext>
            </c:extLst>
          </c:dPt>
          <c:dPt>
            <c:idx val="3"/>
            <c:marker>
              <c:symbol val="none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9-1792-4717-A049-4BEB513EE507}"/>
              </c:ext>
            </c:extLst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B-1792-4717-A049-4BEB513EE507}"/>
              </c:ext>
            </c:extLst>
          </c:dPt>
          <c:dPt>
            <c:idx val="5"/>
            <c:marker>
              <c:symbol val="diamond"/>
              <c:size val="8"/>
            </c:marker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D-1792-4717-A049-4BEB513EE507}"/>
              </c:ext>
            </c:extLst>
          </c:dPt>
          <c:dPt>
            <c:idx val="6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F-1792-4717-A049-4BEB513EE507}"/>
              </c:ext>
            </c:extLst>
          </c:dPt>
          <c:dLbls>
            <c:dLbl>
              <c:idx val="0"/>
              <c:layout>
                <c:manualLayout>
                  <c:x val="-4.1059871204098042E-2"/>
                  <c:y val="-6.99557578029760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1792-4717-A049-4BEB513EE507}"/>
                </c:ext>
              </c:extLst>
            </c:dLbl>
            <c:dLbl>
              <c:idx val="5"/>
              <c:layout>
                <c:manualLayout>
                  <c:x val="-3.5194175317798324E-2"/>
                  <c:y val="-6.5583522940290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1792-4717-A049-4BEB513EE507}"/>
                </c:ext>
              </c:extLst>
            </c:dLbl>
            <c:dLbl>
              <c:idx val="6"/>
              <c:layout>
                <c:manualLayout>
                  <c:x val="-3.4216559336748519E-2"/>
                  <c:y val="-6.99557578029761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>
                      <a:latin typeface="AvantGardeExtLitITCTT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294499039550021E-2"/>
                      <c:h val="6.8425475601035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1792-4717-A049-4BEB513EE5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Hoja1!$B$1:$G$1</c:f>
              <c:strCache>
                <c:ptCount val="6"/>
                <c:pt idx="0">
                  <c:v>Total Assets - Set21</c:v>
                </c:pt>
                <c:pt idx="1">
                  <c:v>Δ Cash</c:v>
                </c:pt>
                <c:pt idx="2">
                  <c:v>Δ Inventory</c:v>
                </c:pt>
                <c:pt idx="3">
                  <c:v>Δ Accounts receivables</c:v>
                </c:pt>
                <c:pt idx="4">
                  <c:v>Δ  Other </c:v>
                </c:pt>
                <c:pt idx="5">
                  <c:v>Total Assets - Set22</c:v>
                </c:pt>
              </c:strCache>
            </c:strRef>
          </c:cat>
          <c:val>
            <c:numRef>
              <c:f>Hoja1!$B$4:$G$4</c:f>
              <c:numCache>
                <c:formatCode>General</c:formatCode>
                <c:ptCount val="6"/>
                <c:pt idx="0">
                  <c:v>0.96</c:v>
                </c:pt>
                <c:pt idx="5">
                  <c:v>1.02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1792-4717-A049-4BEB513EE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65824"/>
        <c:axId val="258369216"/>
      </c:lineChart>
      <c:catAx>
        <c:axId val="2961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vantGardeExtLitITCTT"/>
                <a:cs typeface="Arial" panose="020B0604020202020204" pitchFamily="34" charset="0"/>
              </a:defRPr>
            </a:pPr>
            <a:endParaRPr lang="es-PE"/>
          </a:p>
        </c:txPr>
        <c:crossAx val="258368640"/>
        <c:crosses val="autoZero"/>
        <c:auto val="1"/>
        <c:lblAlgn val="ctr"/>
        <c:lblOffset val="100"/>
        <c:noMultiLvlLbl val="0"/>
      </c:catAx>
      <c:valAx>
        <c:axId val="258368640"/>
        <c:scaling>
          <c:orientation val="minMax"/>
          <c:max val="6500"/>
          <c:min val="0"/>
        </c:scaling>
        <c:delete val="0"/>
        <c:axPos val="l"/>
        <c:numFmt formatCode="_ * #,##0_ ;_ * \-#,##0_ ;_ * &quot;-&quot;??_ ;_ @_ 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s-PE"/>
          </a:p>
        </c:txPr>
        <c:crossAx val="296113152"/>
        <c:crosses val="autoZero"/>
        <c:crossBetween val="between"/>
      </c:valAx>
      <c:valAx>
        <c:axId val="258369216"/>
        <c:scaling>
          <c:orientation val="minMax"/>
          <c:max val="3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es-PE"/>
          </a:p>
        </c:txPr>
        <c:crossAx val="295565824"/>
        <c:crosses val="max"/>
        <c:crossBetween val="between"/>
      </c:valAx>
      <c:catAx>
        <c:axId val="295565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369216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28674477433467077"/>
          <c:y val="0.91665108842827792"/>
          <c:w val="0.21930651463275586"/>
          <c:h val="7.4604441846350025E-2"/>
        </c:manualLayout>
      </c:layout>
      <c:overlay val="0"/>
      <c:txPr>
        <a:bodyPr/>
        <a:lstStyle/>
        <a:p>
          <a:pPr>
            <a:defRPr sz="1000">
              <a:latin typeface="AvantGardeExtLitITCTT"/>
            </a:defRPr>
          </a:pPr>
          <a:endParaRPr lang="es-P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1. Governance &amp; Economic Dimension</c:v>
                </c:pt>
                <c:pt idx="1">
                  <c:v>2. Environmental Dimension</c:v>
                </c:pt>
                <c:pt idx="2">
                  <c:v>3 Social Dimension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38</c:v>
                </c:pt>
                <c:pt idx="1">
                  <c:v>7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6E-4F97-ABA0-89295C6FB6F9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1. Governance &amp; Economic Dimension</c:v>
                </c:pt>
                <c:pt idx="1">
                  <c:v>2. Environmental Dimension</c:v>
                </c:pt>
                <c:pt idx="2">
                  <c:v>3 Social Dimension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44</c:v>
                </c:pt>
                <c:pt idx="1">
                  <c:v>30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6E-4F97-ABA0-89295C6FB6F9}"/>
            </c:ext>
          </c:extLst>
        </c:ser>
        <c:ser>
          <c:idx val="2"/>
          <c:order val="2"/>
          <c:tx>
            <c:strRef>
              <c:f>Hoja1!$E$1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1. Governance &amp; Economic Dimension</c:v>
                </c:pt>
                <c:pt idx="1">
                  <c:v>2. Environmental Dimension</c:v>
                </c:pt>
                <c:pt idx="2">
                  <c:v>3 Social Dimension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0">
                  <c:v>44</c:v>
                </c:pt>
                <c:pt idx="1">
                  <c:v>36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6E-4F97-ABA0-89295C6FB6F9}"/>
            </c:ext>
          </c:extLst>
        </c:ser>
        <c:ser>
          <c:idx val="3"/>
          <c:order val="3"/>
          <c:tx>
            <c:strRef>
              <c:f>Hoja1!$F$1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1. Governance &amp; Economic Dimension</c:v>
                </c:pt>
                <c:pt idx="1">
                  <c:v>2. Environmental Dimension</c:v>
                </c:pt>
                <c:pt idx="2">
                  <c:v>3 Social Dimension</c:v>
                </c:pt>
              </c:strCache>
            </c:strRef>
          </c:cat>
          <c:val>
            <c:numRef>
              <c:f>Hoja1!$F$2:$F$4</c:f>
              <c:numCache>
                <c:formatCode>General</c:formatCode>
                <c:ptCount val="3"/>
                <c:pt idx="0">
                  <c:v>41</c:v>
                </c:pt>
                <c:pt idx="1">
                  <c:v>56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6E-4F97-ABA0-89295C6FB6F9}"/>
            </c:ext>
          </c:extLst>
        </c:ser>
        <c:ser>
          <c:idx val="4"/>
          <c:order val="4"/>
          <c:tx>
            <c:strRef>
              <c:f>Hoja1!$G$1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599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Hoja1!$B$2:$B$4</c:f>
              <c:strCache>
                <c:ptCount val="3"/>
                <c:pt idx="0">
                  <c:v>1. Governance &amp; Economic Dimension</c:v>
                </c:pt>
                <c:pt idx="1">
                  <c:v>2. Environmental Dimension</c:v>
                </c:pt>
                <c:pt idx="2">
                  <c:v>3 Social Dimension</c:v>
                </c:pt>
              </c:strCache>
            </c:strRef>
          </c:cat>
          <c:val>
            <c:numRef>
              <c:f>Hoja1!$G$2:$G$4</c:f>
              <c:numCache>
                <c:formatCode>General</c:formatCode>
                <c:ptCount val="3"/>
                <c:pt idx="0">
                  <c:v>61</c:v>
                </c:pt>
                <c:pt idx="1">
                  <c:v>72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6E-4F97-ABA0-89295C6FB6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870336"/>
        <c:axId val="209932800"/>
      </c:barChart>
      <c:catAx>
        <c:axId val="1698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9932800"/>
        <c:crosses val="autoZero"/>
        <c:auto val="1"/>
        <c:lblAlgn val="ctr"/>
        <c:lblOffset val="100"/>
        <c:noMultiLvlLbl val="0"/>
      </c:catAx>
      <c:valAx>
        <c:axId val="20993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6987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ED7-4CAE-8E2D-EAF84B9EE59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ED7-4CAE-8E2D-EAF84B9EE593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ED7-4CAE-8E2D-EAF84B9EE593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ED7-4CAE-8E2D-EAF84B9EE593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3ED7-4CAE-8E2D-EAF84B9EE593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3ED7-4CAE-8E2D-EAF84B9EE593}"/>
              </c:ext>
            </c:extLst>
          </c:dPt>
          <c:dLbls>
            <c:dLbl>
              <c:idx val="0"/>
              <c:layout>
                <c:manualLayout>
                  <c:x val="-3.0892214255784645E-2"/>
                  <c:y val="-0.303184017002145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D7-4CAE-8E2D-EAF84B9EE593}"/>
                </c:ext>
              </c:extLst>
            </c:dLbl>
            <c:dLbl>
              <c:idx val="1"/>
              <c:layout>
                <c:manualLayout>
                  <c:x val="-5.5375099198926712E-2"/>
                  <c:y val="3.59407515051710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ED7-4CAE-8E2D-EAF84B9EE593}"/>
                </c:ext>
              </c:extLst>
            </c:dLbl>
            <c:dLbl>
              <c:idx val="2"/>
              <c:layout>
                <c:manualLayout>
                  <c:x val="-3.3244871025640494E-3"/>
                  <c:y val="-1.24994121091207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ED7-4CAE-8E2D-EAF84B9EE593}"/>
                </c:ext>
              </c:extLst>
            </c:dLbl>
            <c:dLbl>
              <c:idx val="3"/>
              <c:layout>
                <c:manualLayout>
                  <c:x val="9.7394249813170616E-2"/>
                  <c:y val="2.9916429119482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ED7-4CAE-8E2D-EAF84B9EE593}"/>
                </c:ext>
              </c:extLst>
            </c:dLbl>
            <c:dLbl>
              <c:idx val="4"/>
              <c:layout>
                <c:manualLayout>
                  <c:x val="4.8789289024381718E-2"/>
                  <c:y val="2.27028192787261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D7-4CAE-8E2D-EAF84B9EE593}"/>
                </c:ext>
              </c:extLst>
            </c:dLbl>
            <c:dLbl>
              <c:idx val="5"/>
              <c:layout>
                <c:manualLayout>
                  <c:x val="3.7907017998007601E-2"/>
                  <c:y val="1.43848390023295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D7-4CAE-8E2D-EAF84B9EE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CATERPILLAR</c:v>
                </c:pt>
                <c:pt idx="1">
                  <c:v>SANDVIK</c:v>
                </c:pt>
                <c:pt idx="2">
                  <c:v>XINGYE</c:v>
                </c:pt>
                <c:pt idx="3">
                  <c:v>KOMATSU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0.93</c:v>
                </c:pt>
                <c:pt idx="1">
                  <c:v>0.04</c:v>
                </c:pt>
                <c:pt idx="2">
                  <c:v>0.01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D7-4CAE-8E2D-EAF84B9EE59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72093340980129"/>
          <c:y val="0.23105565208165649"/>
          <c:w val="0.36094150199527386"/>
          <c:h val="0.62979515145720222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Minería tajo abierto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B6A-4089-8DEB-32CF240C464C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B6A-4089-8DEB-32CF240C464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B6A-4089-8DEB-32CF240C464C}"/>
              </c:ext>
            </c:extLst>
          </c:dPt>
          <c:dPt>
            <c:idx val="3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B6A-4089-8DEB-32CF240C464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B6A-4089-8DEB-32CF240C464C}"/>
              </c:ext>
            </c:extLst>
          </c:dPt>
          <c:dPt>
            <c:idx val="5"/>
            <c:bubble3D val="0"/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B6A-4089-8DEB-32CF240C464C}"/>
              </c:ext>
            </c:extLst>
          </c:dPt>
          <c:dPt>
            <c:idx val="6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B6A-4089-8DEB-32CF240C464C}"/>
              </c:ext>
            </c:extLst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EB6A-4089-8DEB-32CF240C464C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EB6A-4089-8DEB-32CF240C464C}"/>
              </c:ext>
            </c:extLst>
          </c:dPt>
          <c:dPt>
            <c:idx val="1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EB6A-4089-8DEB-32CF240C464C}"/>
              </c:ext>
            </c:extLst>
          </c:dPt>
          <c:dPt>
            <c:idx val="1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EB6A-4089-8DEB-32CF240C464C}"/>
              </c:ext>
            </c:extLst>
          </c:dPt>
          <c:dPt>
            <c:idx val="1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EB6A-4089-8DEB-32CF240C464C}"/>
              </c:ext>
            </c:extLst>
          </c:dPt>
          <c:dLbls>
            <c:dLbl>
              <c:idx val="1"/>
              <c:layout>
                <c:manualLayout>
                  <c:x val="-2.2836247699426538E-2"/>
                  <c:y val="-9.247836650797033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B6A-4089-8DEB-32CF240C464C}"/>
                </c:ext>
              </c:extLst>
            </c:dLbl>
            <c:dLbl>
              <c:idx val="2"/>
              <c:layout>
                <c:manualLayout>
                  <c:x val="-6.4283151236004463E-2"/>
                  <c:y val="3.2918001321375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B6A-4089-8DEB-32CF240C464C}"/>
                </c:ext>
              </c:extLst>
            </c:dLbl>
            <c:dLbl>
              <c:idx val="3"/>
              <c:layout>
                <c:manualLayout>
                  <c:x val="-3.1265556214875603E-2"/>
                  <c:y val="6.14353573532387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B6A-4089-8DEB-32CF240C464C}"/>
                </c:ext>
              </c:extLst>
            </c:dLbl>
            <c:dLbl>
              <c:idx val="4"/>
              <c:layout>
                <c:manualLayout>
                  <c:x val="-6.017612668356391E-2"/>
                  <c:y val="5.68964868963614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B6A-4089-8DEB-32CF240C464C}"/>
                </c:ext>
              </c:extLst>
            </c:dLbl>
            <c:dLbl>
              <c:idx val="5"/>
              <c:layout>
                <c:manualLayout>
                  <c:x val="-0.1106074911010179"/>
                  <c:y val="1.78693628929882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B6A-4089-8DEB-32CF240C464C}"/>
                </c:ext>
              </c:extLst>
            </c:dLbl>
            <c:dLbl>
              <c:idx val="6"/>
              <c:layout>
                <c:manualLayout>
                  <c:x val="-0.11395164071421271"/>
                  <c:y val="-7.04393304315597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B6A-4089-8DEB-32CF240C464C}"/>
                </c:ext>
              </c:extLst>
            </c:dLbl>
            <c:dLbl>
              <c:idx val="7"/>
              <c:layout>
                <c:manualLayout>
                  <c:x val="1.0286863036190787E-3"/>
                  <c:y val="-5.6178145741608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EB6A-4089-8DEB-32CF240C464C}"/>
                </c:ext>
              </c:extLst>
            </c:dLbl>
            <c:dLbl>
              <c:idx val="8"/>
              <c:layout>
                <c:manualLayout>
                  <c:x val="5.8020775198586373E-2"/>
                  <c:y val="-4.09554725170051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B6A-4089-8DEB-32CF240C464C}"/>
                </c:ext>
              </c:extLst>
            </c:dLbl>
            <c:dLbl>
              <c:idx val="9"/>
              <c:layout>
                <c:manualLayout>
                  <c:x val="0.13608163166265561"/>
                  <c:y val="-6.90051547960731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B6A-4089-8DEB-32CF240C464C}"/>
                </c:ext>
              </c:extLst>
            </c:dLbl>
            <c:dLbl>
              <c:idx val="10"/>
              <c:layout>
                <c:manualLayout>
                  <c:x val="5.7617546381792589E-2"/>
                  <c:y val="-1.50769890699701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B6A-4089-8DEB-32CF240C464C}"/>
                </c:ext>
              </c:extLst>
            </c:dLbl>
            <c:dLbl>
              <c:idx val="11"/>
              <c:layout>
                <c:manualLayout>
                  <c:x val="0.1502664338428184"/>
                  <c:y val="-3.97442668883131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B6A-4089-8DEB-32CF240C464C}"/>
                </c:ext>
              </c:extLst>
            </c:dLbl>
            <c:dLbl>
              <c:idx val="12"/>
              <c:layout>
                <c:manualLayout>
                  <c:x val="0.20257321585821628"/>
                  <c:y val="-2.23451589004260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B6A-4089-8DEB-32CF240C464C}"/>
                </c:ext>
              </c:extLst>
            </c:dLbl>
            <c:dLbl>
              <c:idx val="13"/>
              <c:layout>
                <c:manualLayout>
                  <c:x val="0.15769722807106737"/>
                  <c:y val="4.4727747375325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B6A-4089-8DEB-32CF240C46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+mj-lt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Hoja1!$A$2:$A$11</c:f>
              <c:strCache>
                <c:ptCount val="10"/>
                <c:pt idx="0">
                  <c:v>CATERPILLAR</c:v>
                </c:pt>
                <c:pt idx="1">
                  <c:v>KOMATSU</c:v>
                </c:pt>
                <c:pt idx="2">
                  <c:v>VOLVO</c:v>
                </c:pt>
                <c:pt idx="3">
                  <c:v>JOHN DEERE</c:v>
                </c:pt>
                <c:pt idx="4">
                  <c:v>HYUNDAI</c:v>
                </c:pt>
                <c:pt idx="5">
                  <c:v>SEM</c:v>
                </c:pt>
                <c:pt idx="6">
                  <c:v>LIUGONG</c:v>
                </c:pt>
                <c:pt idx="7">
                  <c:v>HAMM</c:v>
                </c:pt>
                <c:pt idx="8">
                  <c:v>SANY</c:v>
                </c:pt>
                <c:pt idx="9">
                  <c:v>OTROS</c:v>
                </c:pt>
              </c:strCache>
            </c:strRef>
          </c:cat>
          <c:val>
            <c:numRef>
              <c:f>Hoja1!$B$2:$B$11</c:f>
              <c:numCache>
                <c:formatCode>0%</c:formatCode>
                <c:ptCount val="10"/>
                <c:pt idx="0">
                  <c:v>0.48</c:v>
                </c:pt>
                <c:pt idx="1">
                  <c:v>0.16</c:v>
                </c:pt>
                <c:pt idx="2">
                  <c:v>0.12</c:v>
                </c:pt>
                <c:pt idx="3">
                  <c:v>0.05</c:v>
                </c:pt>
                <c:pt idx="4">
                  <c:v>0.05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  <c:pt idx="8">
                  <c:v>0.02</c:v>
                </c:pt>
                <c:pt idx="9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B6A-4089-8DEB-32CF240C464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Units of trucks and shovels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Hoja1!$A$4:$A$31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3Q'2022</c:v>
                </c:pt>
              </c:strCache>
            </c:strRef>
          </c:cat>
          <c:val>
            <c:numRef>
              <c:f>Hoja1!$B$4:$B$31</c:f>
              <c:numCache>
                <c:formatCode>General</c:formatCode>
                <c:ptCount val="28"/>
                <c:pt idx="0">
                  <c:v>7</c:v>
                </c:pt>
                <c:pt idx="1">
                  <c:v>16</c:v>
                </c:pt>
                <c:pt idx="2">
                  <c:v>16</c:v>
                </c:pt>
                <c:pt idx="3">
                  <c:v>57</c:v>
                </c:pt>
                <c:pt idx="4">
                  <c:v>98</c:v>
                </c:pt>
                <c:pt idx="5">
                  <c:v>131</c:v>
                </c:pt>
                <c:pt idx="6">
                  <c:v>165</c:v>
                </c:pt>
                <c:pt idx="7">
                  <c:v>166</c:v>
                </c:pt>
                <c:pt idx="8">
                  <c:v>173</c:v>
                </c:pt>
                <c:pt idx="9">
                  <c:v>192</c:v>
                </c:pt>
                <c:pt idx="10">
                  <c:v>215</c:v>
                </c:pt>
                <c:pt idx="11">
                  <c:v>234</c:v>
                </c:pt>
                <c:pt idx="12">
                  <c:v>249</c:v>
                </c:pt>
                <c:pt idx="13">
                  <c:v>281</c:v>
                </c:pt>
                <c:pt idx="14">
                  <c:v>323</c:v>
                </c:pt>
                <c:pt idx="15">
                  <c:v>360</c:v>
                </c:pt>
                <c:pt idx="16">
                  <c:v>376</c:v>
                </c:pt>
                <c:pt idx="17">
                  <c:v>416</c:v>
                </c:pt>
                <c:pt idx="18">
                  <c:v>482</c:v>
                </c:pt>
                <c:pt idx="19">
                  <c:v>515</c:v>
                </c:pt>
                <c:pt idx="20">
                  <c:v>563</c:v>
                </c:pt>
                <c:pt idx="21">
                  <c:v>592</c:v>
                </c:pt>
                <c:pt idx="22">
                  <c:v>617</c:v>
                </c:pt>
                <c:pt idx="23">
                  <c:v>627</c:v>
                </c:pt>
                <c:pt idx="24">
                  <c:v>651</c:v>
                </c:pt>
                <c:pt idx="25">
                  <c:v>670</c:v>
                </c:pt>
                <c:pt idx="26">
                  <c:v>727</c:v>
                </c:pt>
                <c:pt idx="27">
                  <c:v>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A-4C19-8360-4752E03A7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749184"/>
        <c:axId val="210215488"/>
      </c:barChart>
      <c:lineChart>
        <c:grouping val="standard"/>
        <c:varyColors val="0"/>
        <c:ser>
          <c:idx val="1"/>
          <c:order val="1"/>
          <c:tx>
            <c:strRef>
              <c:f>Hoja1!$C$3</c:f>
              <c:strCache>
                <c:ptCount val="1"/>
                <c:pt idx="0">
                  <c:v>Mining Investment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Hoja1!$A$4:$A$31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3Q'2022</c:v>
                </c:pt>
              </c:strCache>
            </c:strRef>
          </c:cat>
          <c:val>
            <c:numRef>
              <c:f>Hoja1!$C$4:$C$31</c:f>
              <c:numCache>
                <c:formatCode>General</c:formatCode>
                <c:ptCount val="28"/>
                <c:pt idx="0">
                  <c:v>0.45700000000000002</c:v>
                </c:pt>
                <c:pt idx="1">
                  <c:v>0.746</c:v>
                </c:pt>
                <c:pt idx="2">
                  <c:v>1.1020000000000001</c:v>
                </c:pt>
                <c:pt idx="3">
                  <c:v>1.1399999999999999</c:v>
                </c:pt>
                <c:pt idx="4">
                  <c:v>1.2529999999999999</c:v>
                </c:pt>
                <c:pt idx="5">
                  <c:v>1.5</c:v>
                </c:pt>
                <c:pt idx="6">
                  <c:v>1.52</c:v>
                </c:pt>
                <c:pt idx="7">
                  <c:v>0.61099999999999999</c:v>
                </c:pt>
                <c:pt idx="8">
                  <c:v>0.5</c:v>
                </c:pt>
                <c:pt idx="9">
                  <c:v>0.82799999999999996</c:v>
                </c:pt>
                <c:pt idx="10">
                  <c:v>1.0857330000000001</c:v>
                </c:pt>
                <c:pt idx="11">
                  <c:v>1.609915</c:v>
                </c:pt>
                <c:pt idx="12">
                  <c:v>1.2488159999999999</c:v>
                </c:pt>
                <c:pt idx="13">
                  <c:v>1.708059</c:v>
                </c:pt>
                <c:pt idx="14">
                  <c:v>2.821596</c:v>
                </c:pt>
                <c:pt idx="15">
                  <c:v>4.069445</c:v>
                </c:pt>
                <c:pt idx="16">
                  <c:v>7.2433680000000003</c:v>
                </c:pt>
                <c:pt idx="17">
                  <c:v>8.5035790000000002</c:v>
                </c:pt>
                <c:pt idx="18">
                  <c:v>9.9242340000000002</c:v>
                </c:pt>
                <c:pt idx="19">
                  <c:v>8.8728060000000006</c:v>
                </c:pt>
                <c:pt idx="20">
                  <c:v>7.5252660000000002</c:v>
                </c:pt>
                <c:pt idx="21">
                  <c:v>4.2513889999999996</c:v>
                </c:pt>
                <c:pt idx="22">
                  <c:v>4.6420000000000003</c:v>
                </c:pt>
                <c:pt idx="23">
                  <c:v>4.9470000000000001</c:v>
                </c:pt>
                <c:pt idx="24">
                  <c:v>6.157</c:v>
                </c:pt>
                <c:pt idx="25">
                  <c:v>4.3339999999999996</c:v>
                </c:pt>
                <c:pt idx="26">
                  <c:v>5.2380000000000004</c:v>
                </c:pt>
                <c:pt idx="27">
                  <c:v>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1A-4C19-8360-4752E03A7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748160"/>
        <c:axId val="210214912"/>
      </c:lineChart>
      <c:catAx>
        <c:axId val="4387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210214912"/>
        <c:crossesAt val="-4"/>
        <c:auto val="1"/>
        <c:lblAlgn val="ctr"/>
        <c:lblOffset val="100"/>
        <c:noMultiLvlLbl val="0"/>
      </c:catAx>
      <c:valAx>
        <c:axId val="210214912"/>
        <c:scaling>
          <c:orientation val="minMax"/>
          <c:min val="-4"/>
        </c:scaling>
        <c:delete val="0"/>
        <c:axPos val="l"/>
        <c:numFmt formatCode="[$$-45C]#,##0" sourceLinked="0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8160"/>
        <c:crosses val="autoZero"/>
        <c:crossBetween val="between"/>
      </c:valAx>
      <c:valAx>
        <c:axId val="21021548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antGardeExtLitITCTT"/>
                <a:ea typeface="+mn-ea"/>
                <a:cs typeface="+mn-cs"/>
              </a:defRPr>
            </a:pPr>
            <a:endParaRPr lang="es-PE"/>
          </a:p>
        </c:txPr>
        <c:crossAx val="438749184"/>
        <c:crosses val="max"/>
        <c:crossBetween val="between"/>
      </c:valAx>
      <c:catAx>
        <c:axId val="43874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1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vantGardeExtLitITCT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Spare Parts and Services Sales (Open Pit Mining)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Hoja1!$A$9:$A$21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3Q'2022</c:v>
                </c:pt>
              </c:strCache>
            </c:strRef>
          </c:cat>
          <c:val>
            <c:numRef>
              <c:f>Hoja1!$B$9:$B$21</c:f>
              <c:numCache>
                <c:formatCode>General</c:formatCode>
                <c:ptCount val="13"/>
                <c:pt idx="0">
                  <c:v>198</c:v>
                </c:pt>
                <c:pt idx="1">
                  <c:v>229</c:v>
                </c:pt>
                <c:pt idx="2">
                  <c:v>268</c:v>
                </c:pt>
                <c:pt idx="3">
                  <c:v>325</c:v>
                </c:pt>
                <c:pt idx="4">
                  <c:v>325</c:v>
                </c:pt>
                <c:pt idx="5">
                  <c:v>361</c:v>
                </c:pt>
                <c:pt idx="6">
                  <c:v>354</c:v>
                </c:pt>
                <c:pt idx="7">
                  <c:v>407</c:v>
                </c:pt>
                <c:pt idx="8">
                  <c:v>500</c:v>
                </c:pt>
                <c:pt idx="9">
                  <c:v>528</c:v>
                </c:pt>
                <c:pt idx="10">
                  <c:v>401</c:v>
                </c:pt>
                <c:pt idx="11">
                  <c:v>490</c:v>
                </c:pt>
                <c:pt idx="12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A2C-43F6-B67D-773453322F55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Open Pit Mining Machinery Sales</c:v>
                </c:pt>
              </c:strCache>
            </c:strRef>
          </c:tx>
          <c:spPr>
            <a:solidFill>
              <a:srgbClr val="3AB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Hoja1!$A$9:$A$21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3Q'2022</c:v>
                </c:pt>
              </c:strCache>
            </c:strRef>
          </c:cat>
          <c:val>
            <c:numRef>
              <c:f>Hoja1!$D$9:$D$21</c:f>
              <c:numCache>
                <c:formatCode>General</c:formatCode>
                <c:ptCount val="13"/>
                <c:pt idx="0">
                  <c:v>137</c:v>
                </c:pt>
                <c:pt idx="1">
                  <c:v>205</c:v>
                </c:pt>
                <c:pt idx="2">
                  <c:v>314</c:v>
                </c:pt>
                <c:pt idx="3">
                  <c:v>343</c:v>
                </c:pt>
                <c:pt idx="4">
                  <c:v>136</c:v>
                </c:pt>
                <c:pt idx="5">
                  <c:v>179</c:v>
                </c:pt>
                <c:pt idx="6">
                  <c:v>160</c:v>
                </c:pt>
                <c:pt idx="7">
                  <c:v>119</c:v>
                </c:pt>
                <c:pt idx="8">
                  <c:v>87</c:v>
                </c:pt>
                <c:pt idx="9">
                  <c:v>150</c:v>
                </c:pt>
                <c:pt idx="10">
                  <c:v>143</c:v>
                </c:pt>
                <c:pt idx="11">
                  <c:v>161</c:v>
                </c:pt>
                <c:pt idx="1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A2C-43F6-B67D-773453322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613056"/>
        <c:axId val="355539712"/>
      </c:barChart>
      <c:lineChart>
        <c:grouping val="standard"/>
        <c:varyColors val="0"/>
        <c:ser>
          <c:idx val="2"/>
          <c:order val="2"/>
          <c:tx>
            <c:strRef>
              <c:f>Hoja1!$F$1</c:f>
              <c:strCache>
                <c:ptCount val="1"/>
                <c:pt idx="0">
                  <c:v>Mining Investment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Hoja1!$F$9:$F$21</c:f>
              <c:numCache>
                <c:formatCode>General</c:formatCode>
                <c:ptCount val="13"/>
                <c:pt idx="0">
                  <c:v>4069</c:v>
                </c:pt>
                <c:pt idx="1">
                  <c:v>7243</c:v>
                </c:pt>
                <c:pt idx="2">
                  <c:v>8504</c:v>
                </c:pt>
                <c:pt idx="3">
                  <c:v>9924</c:v>
                </c:pt>
                <c:pt idx="4">
                  <c:v>8873</c:v>
                </c:pt>
                <c:pt idx="5">
                  <c:v>7525</c:v>
                </c:pt>
                <c:pt idx="6">
                  <c:v>4251</c:v>
                </c:pt>
                <c:pt idx="7">
                  <c:v>4642</c:v>
                </c:pt>
                <c:pt idx="8">
                  <c:v>4947</c:v>
                </c:pt>
                <c:pt idx="9">
                  <c:v>6157</c:v>
                </c:pt>
                <c:pt idx="10">
                  <c:v>4334</c:v>
                </c:pt>
                <c:pt idx="11">
                  <c:v>5238</c:v>
                </c:pt>
                <c:pt idx="12">
                  <c:v>3710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A2C-43F6-B67D-773453322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0976"/>
        <c:axId val="182486720"/>
      </c:lineChart>
      <c:catAx>
        <c:axId val="21361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55539712"/>
        <c:crosses val="autoZero"/>
        <c:auto val="1"/>
        <c:lblAlgn val="ctr"/>
        <c:lblOffset val="100"/>
        <c:noMultiLvlLbl val="0"/>
      </c:catAx>
      <c:valAx>
        <c:axId val="3555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13613056"/>
        <c:crosses val="autoZero"/>
        <c:crossBetween val="between"/>
      </c:valAx>
      <c:valAx>
        <c:axId val="1824867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3630976"/>
        <c:crosses val="max"/>
        <c:crossBetween val="between"/>
      </c:valAx>
      <c:catAx>
        <c:axId val="213630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48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7131570236781"/>
          <c:w val="0.82855790872253032"/>
          <c:h val="4.659496904957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580213564517"/>
          <c:y val="0.12009080107665238"/>
          <c:w val="0.83112728547614434"/>
          <c:h val="0.695472732783240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Hoja1!$B$23</c:f>
              <c:strCache>
                <c:ptCount val="1"/>
                <c:pt idx="0">
                  <c:v>Repuestos y Servicios</c:v>
                </c:pt>
              </c:strCache>
            </c:strRef>
          </c:tx>
          <c:spPr>
            <a:solidFill>
              <a:srgbClr val="309729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As of 3Q22</c:v>
                </c:pt>
              </c:strCache>
            </c:strRef>
          </c:cat>
          <c:val>
            <c:numRef>
              <c:f>(Hoja1!$B$26:$B$34,Hoja1!$B$41,Hoja1!$B$47:$B$51)</c:f>
              <c:numCache>
                <c:formatCode>_ * #,##0_ ;_ * \-#,##0_ ;_ * "-"??_ ;_ @_ </c:formatCode>
                <c:ptCount val="15"/>
                <c:pt idx="0">
                  <c:v>261459.68289000538</c:v>
                </c:pt>
                <c:pt idx="1">
                  <c:v>279232.88180610887</c:v>
                </c:pt>
                <c:pt idx="2">
                  <c:v>376896.00262790319</c:v>
                </c:pt>
                <c:pt idx="3">
                  <c:v>454554.99092558987</c:v>
                </c:pt>
                <c:pt idx="4">
                  <c:v>537896.21212121204</c:v>
                </c:pt>
                <c:pt idx="5">
                  <c:v>599300.45454545459</c:v>
                </c:pt>
                <c:pt idx="6">
                  <c:v>681338.02816901414</c:v>
                </c:pt>
                <c:pt idx="7">
                  <c:v>691264</c:v>
                </c:pt>
                <c:pt idx="8">
                  <c:v>665814</c:v>
                </c:pt>
                <c:pt idx="9">
                  <c:v>696970</c:v>
                </c:pt>
                <c:pt idx="10">
                  <c:v>826193.12652068131</c:v>
                </c:pt>
                <c:pt idx="11">
                  <c:v>877500</c:v>
                </c:pt>
                <c:pt idx="12" formatCode="_ * #,##0.00_ ;_ * \-#,##0.00_ ;_ * &quot;-&quot;??_ ;_ @_ ">
                  <c:v>604643.28899637249</c:v>
                </c:pt>
                <c:pt idx="13" formatCode="_ * #,##0.00_ ;_ * \-#,##0.00_ ;_ * &quot;-&quot;??_ ;_ @_ ">
                  <c:v>784672</c:v>
                </c:pt>
                <c:pt idx="14" formatCode="_ * #,##0.00_ ;_ * \-#,##0.00_ ;_ * &quot;-&quot;??_ ;_ @_ ">
                  <c:v>648234.71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2-4CF5-8871-FA234DAA3A99}"/>
            </c:ext>
          </c:extLst>
        </c:ser>
        <c:ser>
          <c:idx val="0"/>
          <c:order val="1"/>
          <c:tx>
            <c:strRef>
              <c:f>Hoja1!$C$23</c:f>
              <c:strCache>
                <c:ptCount val="1"/>
                <c:pt idx="0">
                  <c:v>Maquinaria</c:v>
                </c:pt>
              </c:strCache>
            </c:strRef>
          </c:tx>
          <c:spPr>
            <a:solidFill>
              <a:srgbClr val="7CCA81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As of 3Q22</c:v>
                </c:pt>
              </c:strCache>
            </c:strRef>
          </c:cat>
          <c:val>
            <c:numRef>
              <c:f>(Hoja1!$C$26:$C$34,Hoja1!$C$41,Hoja1!$C$47:$C$51)</c:f>
              <c:numCache>
                <c:formatCode>_ * #,##0_ ;_ * \-#,##0_ ;_ * "-"??_ ;_ @_ </c:formatCode>
                <c:ptCount val="15"/>
                <c:pt idx="0">
                  <c:v>411090.22430296027</c:v>
                </c:pt>
                <c:pt idx="1">
                  <c:v>337283.92828685255</c:v>
                </c:pt>
                <c:pt idx="2">
                  <c:v>481299.32745557721</c:v>
                </c:pt>
                <c:pt idx="3">
                  <c:v>727018.51179673336</c:v>
                </c:pt>
                <c:pt idx="4">
                  <c:v>945889.39393939392</c:v>
                </c:pt>
                <c:pt idx="5">
                  <c:v>985945.90909090906</c:v>
                </c:pt>
                <c:pt idx="6">
                  <c:v>719014.08450704243</c:v>
                </c:pt>
                <c:pt idx="7">
                  <c:v>717334</c:v>
                </c:pt>
                <c:pt idx="8">
                  <c:v>535167</c:v>
                </c:pt>
                <c:pt idx="9">
                  <c:v>476366</c:v>
                </c:pt>
                <c:pt idx="10">
                  <c:v>496912.71289537713</c:v>
                </c:pt>
                <c:pt idx="11">
                  <c:v>596700</c:v>
                </c:pt>
                <c:pt idx="12" formatCode="_ * #,##0.00_ ;_ * \-#,##0.00_ ;_ * &quot;-&quot;??_ ;_ @_ ">
                  <c:v>583648.73035066505</c:v>
                </c:pt>
                <c:pt idx="13" formatCode="_ * #,##0.00_ ;_ * \-#,##0.00_ ;_ * &quot;-&quot;??_ ;_ @_ ">
                  <c:v>536298</c:v>
                </c:pt>
                <c:pt idx="14" formatCode="_ * #,##0.00_ ;_ * \-#,##0.00_ ;_ * &quot;-&quot;??_ ;_ @_ ">
                  <c:v>370829.74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82-4CF5-8871-FA234DAA3A99}"/>
            </c:ext>
          </c:extLst>
        </c:ser>
        <c:ser>
          <c:idx val="2"/>
          <c:order val="2"/>
          <c:tx>
            <c:strRef>
              <c:f>Hoja1!$D$23</c:f>
              <c:strCache>
                <c:ptCount val="1"/>
                <c:pt idx="0">
                  <c:v>Alquiler y usados</c:v>
                </c:pt>
              </c:strCache>
            </c:strRef>
          </c:tx>
          <c:spPr>
            <a:solidFill>
              <a:srgbClr val="C5EFD0"/>
            </a:solidFill>
          </c:spPr>
          <c:invertIfNegative val="0"/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As of 3Q22</c:v>
                </c:pt>
              </c:strCache>
            </c:strRef>
          </c:cat>
          <c:val>
            <c:numRef>
              <c:f>(Hoja1!$D$26:$D$34,Hoja1!$D$41,Hoja1!$D$47:$D$51)</c:f>
              <c:numCache>
                <c:formatCode>_ * #,##0_ ;_ * \-#,##0_ ;_ * "-"??_ ;_ @_ </c:formatCode>
                <c:ptCount val="15"/>
                <c:pt idx="0">
                  <c:v>47251.749919880487</c:v>
                </c:pt>
                <c:pt idx="1">
                  <c:v>50702.812749003977</c:v>
                </c:pt>
                <c:pt idx="2">
                  <c:v>85610.7263586927</c:v>
                </c:pt>
                <c:pt idx="3">
                  <c:v>101936.84210526316</c:v>
                </c:pt>
                <c:pt idx="4">
                  <c:v>130442.04545454544</c:v>
                </c:pt>
                <c:pt idx="5">
                  <c:v>193322.72727272729</c:v>
                </c:pt>
                <c:pt idx="6">
                  <c:v>183098.59154929579</c:v>
                </c:pt>
                <c:pt idx="7">
                  <c:v>146110</c:v>
                </c:pt>
                <c:pt idx="8">
                  <c:v>106474</c:v>
                </c:pt>
                <c:pt idx="9">
                  <c:v>129686</c:v>
                </c:pt>
                <c:pt idx="10">
                  <c:v>142197.38442822386</c:v>
                </c:pt>
                <c:pt idx="11">
                  <c:v>157950</c:v>
                </c:pt>
                <c:pt idx="12" formatCode="_ * #,##0.00_ ;_ * \-#,##0.00_ ;_ * &quot;-&quot;??_ ;_ @_ ">
                  <c:v>97414.752116082222</c:v>
                </c:pt>
                <c:pt idx="13" formatCode="_ * #,##0.00_ ;_ * \-#,##0.00_ ;_ * &quot;-&quot;??_ ;_ @_ ">
                  <c:v>110740</c:v>
                </c:pt>
                <c:pt idx="14" formatCode="_ * #,##0.00_ ;_ * \-#,##0.00_ ;_ * &quot;-&quot;??_ ;_ @_ ">
                  <c:v>93242.47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2-4CF5-8871-FA234DAA3A99}"/>
            </c:ext>
          </c:extLst>
        </c:ser>
        <c:ser>
          <c:idx val="4"/>
          <c:order val="3"/>
          <c:tx>
            <c:strRef>
              <c:f>Hoja1!$E$23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C9C9C9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E082-4CF5-8871-FA234DAA3A99}"/>
              </c:ext>
            </c:extLst>
          </c:dPt>
          <c:cat>
            <c:strRef>
              <c:f>(Hoja1!$A$26:$A$34,Hoja1!$A$41,Hoja1!$A$47:$A$51)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As of 3Q22</c:v>
                </c:pt>
              </c:strCache>
            </c:strRef>
          </c:cat>
          <c:val>
            <c:numRef>
              <c:f>(Hoja1!$E$26:$E$34,Hoja1!$E$41,Hoja1!$E$47:$E$51)</c:f>
              <c:numCache>
                <c:formatCode>_ * #,##0_ ;_ * \-#,##0_ ;_ * "-"??_ ;_ @_ </c:formatCode>
                <c:ptCount val="15"/>
                <c:pt idx="0">
                  <c:v>68515.037383826697</c:v>
                </c:pt>
                <c:pt idx="1">
                  <c:v>67603.750332005307</c:v>
                </c:pt>
                <c:pt idx="2">
                  <c:v>100227.19183456706</c:v>
                </c:pt>
                <c:pt idx="3">
                  <c:v>105827.94918330309</c:v>
                </c:pt>
                <c:pt idx="4">
                  <c:v>140574.62121212122</c:v>
                </c:pt>
                <c:pt idx="5">
                  <c:v>152724.95454545456</c:v>
                </c:pt>
                <c:pt idx="6">
                  <c:v>135211.26760563382</c:v>
                </c:pt>
                <c:pt idx="7">
                  <c:v>118501</c:v>
                </c:pt>
                <c:pt idx="8">
                  <c:v>131442</c:v>
                </c:pt>
                <c:pt idx="9">
                  <c:v>131223</c:v>
                </c:pt>
                <c:pt idx="10">
                  <c:v>119688.56447688566</c:v>
                </c:pt>
                <c:pt idx="11">
                  <c:v>122850.00000000001</c:v>
                </c:pt>
                <c:pt idx="12" formatCode="_ * #,##0.00_ ;_ * \-#,##0.00_ ;_ * &quot;-&quot;??_ ;_ @_ ">
                  <c:v>103293.22853688028</c:v>
                </c:pt>
                <c:pt idx="13" formatCode="_ * #,##0.00_ ;_ * \-#,##0.00_ ;_ * &quot;-&quot;??_ ;_ @_ ">
                  <c:v>150290</c:v>
                </c:pt>
                <c:pt idx="14" formatCode="_ * #,##0.00_ ;_ * \-#,##0.00_ ;_ * &quot;-&quot;??_ ;_ @_ ">
                  <c:v>120009.57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2-4CF5-8871-FA234DAA3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4884352"/>
        <c:axId val="182490752"/>
      </c:barChart>
      <c:catAx>
        <c:axId val="214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182490752"/>
        <c:crosses val="autoZero"/>
        <c:auto val="1"/>
        <c:lblAlgn val="ctr"/>
        <c:lblOffset val="100"/>
        <c:noMultiLvlLbl val="0"/>
      </c:catAx>
      <c:valAx>
        <c:axId val="182490752"/>
        <c:scaling>
          <c:orientation val="minMax"/>
          <c:max val="2100000"/>
          <c:min val="0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txPr>
          <a:bodyPr/>
          <a:lstStyle/>
          <a:p>
            <a:pPr>
              <a:defRPr sz="8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PE"/>
          </a:p>
        </c:txPr>
        <c:crossAx val="2148843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23761405623032"/>
          <c:y val="2.2749222501560997E-2"/>
          <c:w val="0.57759183374687173"/>
          <c:h val="0.7561417510298017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7CCA81"/>
              </a:solidFill>
            </c:spPr>
            <c:extLst>
              <c:ext xmlns:c16="http://schemas.microsoft.com/office/drawing/2014/chart" uri="{C3380CC4-5D6E-409C-BE32-E72D297353CC}">
                <c16:uniqueId val="{00000001-1039-4D05-B5D7-265F036E2136}"/>
              </c:ext>
            </c:extLst>
          </c:dPt>
          <c:dPt>
            <c:idx val="1"/>
            <c:bubble3D val="0"/>
            <c:spPr>
              <a:solidFill>
                <a:srgbClr val="309729"/>
              </a:solidFill>
            </c:spPr>
            <c:extLst>
              <c:ext xmlns:c16="http://schemas.microsoft.com/office/drawing/2014/chart" uri="{C3380CC4-5D6E-409C-BE32-E72D297353CC}">
                <c16:uniqueId val="{00000003-1039-4D05-B5D7-265F036E2136}"/>
              </c:ext>
            </c:extLst>
          </c:dPt>
          <c:dPt>
            <c:idx val="2"/>
            <c:bubble3D val="0"/>
            <c:spPr>
              <a:solidFill>
                <a:srgbClr val="C5EFD0"/>
              </a:solidFill>
            </c:spPr>
            <c:extLst>
              <c:ext xmlns:c16="http://schemas.microsoft.com/office/drawing/2014/chart" uri="{C3380CC4-5D6E-409C-BE32-E72D297353CC}">
                <c16:uniqueId val="{00000005-1039-4D05-B5D7-265F036E2136}"/>
              </c:ext>
            </c:extLst>
          </c:dPt>
          <c:dPt>
            <c:idx val="3"/>
            <c:bubble3D val="0"/>
            <c:spPr>
              <a:solidFill>
                <a:srgbClr val="C9C9C9"/>
              </a:solidFill>
            </c:spPr>
            <c:extLst>
              <c:ext xmlns:c16="http://schemas.microsoft.com/office/drawing/2014/chart" uri="{C3380CC4-5D6E-409C-BE32-E72D297353CC}">
                <c16:uniqueId val="{00000007-1039-4D05-B5D7-265F036E2136}"/>
              </c:ext>
            </c:extLst>
          </c:dPt>
          <c:dLbls>
            <c:dLbl>
              <c:idx val="0"/>
              <c:layout>
                <c:manualLayout>
                  <c:x val="-0.12522528187237011"/>
                  <c:y val="-9.3462766678682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39-4D05-B5D7-265F036E2136}"/>
                </c:ext>
              </c:extLst>
            </c:dLbl>
            <c:dLbl>
              <c:idx val="1"/>
              <c:layout>
                <c:manualLayout>
                  <c:x val="0.11361034259817893"/>
                  <c:y val="-8.57603271873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9-4D05-B5D7-265F036E2136}"/>
                </c:ext>
              </c:extLst>
            </c:dLbl>
            <c:dLbl>
              <c:idx val="2"/>
              <c:layout>
                <c:manualLayout>
                  <c:x val="5.9206120569006461E-2"/>
                  <c:y val="0.10254889072130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9-4D05-B5D7-265F036E2136}"/>
                </c:ext>
              </c:extLst>
            </c:dLbl>
            <c:dLbl>
              <c:idx val="3"/>
              <c:layout>
                <c:manualLayout>
                  <c:x val="3.6703971904572981E-2"/>
                  <c:y val="0.11709572869248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9-4D05-B5D7-265F036E2136}"/>
                </c:ext>
              </c:extLst>
            </c:dLbl>
            <c:dLbl>
              <c:idx val="5"/>
              <c:layout>
                <c:manualLayout>
                  <c:x val="5.2089151357198542E-2"/>
                  <c:y val="6.2322484974971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39-4D05-B5D7-265F036E2136}"/>
                </c:ext>
              </c:extLst>
            </c:dLbl>
            <c:dLbl>
              <c:idx val="6"/>
              <c:layout>
                <c:manualLayout>
                  <c:x val="5.7101140088367558E-2"/>
                  <c:y val="8.957310088345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39-4D05-B5D7-265F036E2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AvantGardeExtLitITCTT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Machinery</c:v>
                </c:pt>
                <c:pt idx="1">
                  <c:v>Parts and Services</c:v>
                </c:pt>
                <c:pt idx="2">
                  <c:v>Rental and used equipment</c:v>
                </c:pt>
                <c:pt idx="3">
                  <c:v>Others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0.52200000000000002</c:v>
                </c:pt>
                <c:pt idx="1">
                  <c:v>0.33300000000000002</c:v>
                </c:pt>
                <c:pt idx="2">
                  <c:v>5.8999999999999997E-2</c:v>
                </c:pt>
                <c:pt idx="3">
                  <c:v>8.5999999999999993E-2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039-4D05-B5D7-265F036E2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3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0.58516</cdr:x>
      <cdr:y>0.32572</cdr:y>
    </cdr:from>
    <cdr:to>
      <cdr:x>0.63885</cdr:x>
      <cdr:y>0.42343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268289" y="845118"/>
          <a:ext cx="48337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i="1" kern="1200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576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0.55175</cdr:x>
      <cdr:y>0.26398</cdr:y>
    </cdr:from>
    <cdr:to>
      <cdr:x>0.60545</cdr:x>
      <cdr:y>0.36169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4967496" y="684945"/>
          <a:ext cx="48346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605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0.66132</cdr:x>
      <cdr:y>0.33716</cdr:y>
    </cdr:from>
    <cdr:to>
      <cdr:x>0.71501</cdr:x>
      <cdr:y>0.43487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5953917" y="874822"/>
          <a:ext cx="483378" cy="253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kern="1200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549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0.62588</cdr:x>
      <cdr:y>0.29574</cdr:y>
    </cdr:from>
    <cdr:to>
      <cdr:x>0.67957</cdr:x>
      <cdr:y>0.39345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634925" y="767331"/>
          <a:ext cx="483378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575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0.70048</cdr:x>
      <cdr:y>0.35083</cdr:y>
    </cdr:from>
    <cdr:to>
      <cdr:x>0.75417</cdr:x>
      <cdr:y>0.44855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6306485" y="910289"/>
          <a:ext cx="483378" cy="253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b="1" kern="1200" dirty="0" smtClean="0">
              <a:solidFill>
                <a:prstClr val="black"/>
              </a:solidFill>
              <a:latin typeface="AvantGardeExtLitITCTT"/>
              <a:cs typeface="Arial" panose="020B0604020202020204" pitchFamily="34" charset="0"/>
            </a:rPr>
            <a:t>508</a:t>
          </a:r>
          <a:endParaRPr lang="es-PE" b="1" kern="1200" dirty="0">
            <a:solidFill>
              <a:prstClr val="black"/>
            </a:solidFill>
            <a:latin typeface="AvantGardeExtLitITCTT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0.80704</cdr:x>
      <cdr:y>0.40229</cdr:y>
    </cdr:from>
    <cdr:to>
      <cdr:x>0.86073</cdr:x>
      <cdr:y>0.5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7265901" y="1043801"/>
          <a:ext cx="483379" cy="2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i="1" kern="1200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rPr>
            <a:t>479</a:t>
          </a:r>
          <a:endParaRPr lang="es-PE" i="1" kern="1200" dirty="0">
            <a:solidFill>
              <a:schemeClr val="bg1">
                <a:lumMod val="50000"/>
              </a:schemeClr>
            </a:solidFill>
            <a:latin typeface="AvantGardeExtLitITCTT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0.05664</cdr:x>
      <cdr:y>0.13159</cdr:y>
    </cdr:from>
    <cdr:to>
      <cdr:x>0.1405</cdr:x>
      <cdr:y>0.86841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367878" y="382228"/>
          <a:ext cx="544704" cy="214023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/>
        </a:p>
      </cdr:txBody>
    </cdr:sp>
  </cdr:relSizeAnchor>
  <cdr:relSizeAnchor xmlns:cdr="http://schemas.openxmlformats.org/drawingml/2006/chartDrawing">
    <cdr:from>
      <cdr:x>0.88983</cdr:x>
      <cdr:y>0.12333</cdr:y>
    </cdr:from>
    <cdr:to>
      <cdr:x>0.98053</cdr:x>
      <cdr:y>0.8501</cdr:y>
    </cdr:to>
    <cdr:sp macro="" textlink="">
      <cdr:nvSpPr>
        <cdr:cNvPr id="4" name="1 Rectángulo">
          <a:extLst xmlns:a="http://schemas.openxmlformats.org/drawingml/2006/main">
            <a:ext uri="{FF2B5EF4-FFF2-40B4-BE49-F238E27FC236}">
              <a16:creationId xmlns:a16="http://schemas.microsoft.com/office/drawing/2014/main" id="{1E2FD730-B7B9-4CF7-A6D9-7F34C278B2DD}"/>
            </a:ext>
          </a:extLst>
        </cdr:cNvPr>
        <cdr:cNvSpPr/>
      </cdr:nvSpPr>
      <cdr:spPr>
        <a:xfrm xmlns:a="http://schemas.openxmlformats.org/drawingml/2006/main">
          <a:off x="5379756" y="352266"/>
          <a:ext cx="548357" cy="2075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P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F7AD6-0E77-46E1-9D18-EC6021B3E469}" type="datetimeFigureOut">
              <a:rPr lang="es-ES" smtClean="0"/>
              <a:t>10/11/2022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D828-1C40-457F-B704-E5A9F1DD7C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91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2033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40654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26097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681316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01628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521970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942271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362613" algn="l" defTabSz="840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94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D828-1C40-457F-B704-E5A9F1DD7C5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85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1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5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8B4C-4F66-4649-B527-3255203CF01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68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85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8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4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24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60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27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18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9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28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327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32537-7739-49F7-B833-273D7F0124F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97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8:notes"/>
          <p:cNvSpPr txBox="1">
            <a:spLocks noGrp="1"/>
          </p:cNvSpPr>
          <p:nvPr>
            <p:ph type="body" idx="1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231900"/>
            <a:ext cx="5226050" cy="3325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91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74380cfb9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774380cfb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901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8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35013" y="685800"/>
            <a:ext cx="538797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EFCB1-B733-408C-817F-EF810098660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39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7:notes"/>
          <p:cNvSpPr txBox="1">
            <a:spLocks noGrp="1"/>
          </p:cNvSpPr>
          <p:nvPr>
            <p:ph type="body" idx="1"/>
          </p:nvPr>
        </p:nvSpPr>
        <p:spPr>
          <a:xfrm>
            <a:off x="671831" y="4681220"/>
            <a:ext cx="5374639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0" name="Google Shape;18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39775"/>
            <a:ext cx="5807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49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952204031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D828-1C40-457F-B704-E5A9F1DD7C5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0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D828-1C40-457F-B704-E5A9F1DD7C5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21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7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617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43" indent="0">
              <a:buNone/>
              <a:defRPr sz="2411"/>
            </a:lvl2pPr>
            <a:lvl3pPr marL="787485" indent="0">
              <a:buNone/>
              <a:defRPr sz="2067"/>
            </a:lvl3pPr>
            <a:lvl4pPr marL="1181228" indent="0">
              <a:buNone/>
              <a:defRPr sz="1723"/>
            </a:lvl4pPr>
            <a:lvl5pPr marL="1574970" indent="0">
              <a:buNone/>
              <a:defRPr sz="1723"/>
            </a:lvl5pPr>
            <a:lvl6pPr marL="1968712" indent="0">
              <a:buNone/>
              <a:defRPr sz="1723"/>
            </a:lvl6pPr>
            <a:lvl7pPr marL="2362454" indent="0">
              <a:buNone/>
              <a:defRPr sz="1723"/>
            </a:lvl7pPr>
            <a:lvl8pPr marL="2756197" indent="0">
              <a:buNone/>
              <a:defRPr sz="1723"/>
            </a:lvl8pPr>
            <a:lvl9pPr marL="3149939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4916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8814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9" y="402486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6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5064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 userDrawn="1"/>
        </p:nvSpPr>
        <p:spPr>
          <a:xfrm>
            <a:off x="11056048" y="7192988"/>
            <a:ext cx="770967" cy="24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67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6350E-2989-4E78-84DF-173E431CA5E4}" type="slidenum">
              <a:rPr kumimoji="0" lang="es-PE" sz="102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674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02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979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74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622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0624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532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58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59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16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219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988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653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3569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4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8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4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1F64-DA53-449B-A8A6-417FEB5EBC8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46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FCCB-3DFF-43BB-A707-6329B76EDA02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175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8152"/>
            <a:ext cx="10097374" cy="1501435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216"/>
            <a:ext cx="10097374" cy="165367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23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4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706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941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6176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141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6647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1883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B496-96A8-48E4-87C0-8C514C3F6864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33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5"/>
            <a:ext cx="5246674" cy="510978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48EB-FF30-449B-A9D0-B8607BF01948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42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9"/>
            <a:ext cx="5248738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937" y="1692179"/>
            <a:ext cx="5250799" cy="70521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23547" indent="0">
              <a:buNone/>
              <a:defRPr sz="2400" b="1"/>
            </a:lvl2pPr>
            <a:lvl3pPr marL="1047077" indent="0">
              <a:buNone/>
              <a:defRPr sz="2200" b="1"/>
            </a:lvl3pPr>
            <a:lvl4pPr marL="1570622" indent="0">
              <a:buNone/>
              <a:defRPr sz="1900" b="1"/>
            </a:lvl4pPr>
            <a:lvl5pPr marL="2094148" indent="0">
              <a:buNone/>
              <a:defRPr sz="1900" b="1"/>
            </a:lvl5pPr>
            <a:lvl6pPr marL="2617696" indent="0">
              <a:buNone/>
              <a:defRPr sz="1900" b="1"/>
            </a:lvl6pPr>
            <a:lvl7pPr marL="3141238" indent="0">
              <a:buNone/>
              <a:defRPr sz="1900" b="1"/>
            </a:lvl7pPr>
            <a:lvl8pPr marL="3664762" indent="0">
              <a:buNone/>
              <a:defRPr sz="1900" b="1"/>
            </a:lvl8pPr>
            <a:lvl9pPr marL="4188311" indent="0">
              <a:buNone/>
              <a:defRPr sz="1900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937" y="2397397"/>
            <a:ext cx="5250799" cy="43555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9EC6-6A9E-4B10-8E5F-17DA56A6A06D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93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1C67-9823-496B-9866-7529AE92F29E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4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9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54" indent="0" algn="ctr">
              <a:buNone/>
              <a:defRPr sz="1653"/>
            </a:lvl2pPr>
            <a:lvl3pPr marL="755909" indent="0" algn="ctr">
              <a:buNone/>
              <a:defRPr sz="1488"/>
            </a:lvl3pPr>
            <a:lvl4pPr marL="1133863" indent="0" algn="ctr">
              <a:buNone/>
              <a:defRPr sz="1323"/>
            </a:lvl4pPr>
            <a:lvl5pPr marL="1511819" indent="0" algn="ctr">
              <a:buNone/>
              <a:defRPr sz="1323"/>
            </a:lvl5pPr>
            <a:lvl6pPr marL="1889773" indent="0" algn="ctr">
              <a:buNone/>
              <a:defRPr sz="1323"/>
            </a:lvl6pPr>
            <a:lvl7pPr marL="2267728" indent="0" algn="ctr">
              <a:buNone/>
              <a:defRPr sz="1323"/>
            </a:lvl7pPr>
            <a:lvl8pPr marL="2645682" indent="0" algn="ctr">
              <a:buNone/>
              <a:defRPr sz="1323"/>
            </a:lvl8pPr>
            <a:lvl9pPr marL="3023636" indent="0" algn="ctr">
              <a:buNone/>
              <a:defRPr sz="1323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25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596E-BA7D-4C7A-A0D2-14C994144E97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26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1008"/>
            <a:ext cx="3908196" cy="128094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448"/>
            <a:ext cx="6640838" cy="645197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7"/>
            <a:ext cx="3908196" cy="5171028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E2EC-F096-4F6E-8C9E-7333303BC47C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156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4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900"/>
            </a:lvl1pPr>
            <a:lvl2pPr marL="523547" indent="0">
              <a:buNone/>
              <a:defRPr sz="3400"/>
            </a:lvl2pPr>
            <a:lvl3pPr marL="1047077" indent="0">
              <a:buNone/>
              <a:defRPr sz="2900"/>
            </a:lvl3pPr>
            <a:lvl4pPr marL="1570622" indent="0">
              <a:buNone/>
              <a:defRPr sz="2400"/>
            </a:lvl4pPr>
            <a:lvl5pPr marL="2094148" indent="0">
              <a:buNone/>
              <a:defRPr sz="2400"/>
            </a:lvl5pPr>
            <a:lvl6pPr marL="2617696" indent="0">
              <a:buNone/>
              <a:defRPr sz="2400"/>
            </a:lvl6pPr>
            <a:lvl7pPr marL="3141238" indent="0">
              <a:buNone/>
              <a:defRPr sz="2400"/>
            </a:lvl7pPr>
            <a:lvl8pPr marL="3664762" indent="0">
              <a:buNone/>
              <a:defRPr sz="2400"/>
            </a:lvl8pPr>
            <a:lvl9pPr marL="4188311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6"/>
            <a:ext cx="7127558" cy="887211"/>
          </a:xfrm>
        </p:spPr>
        <p:txBody>
          <a:bodyPr/>
          <a:lstStyle>
            <a:lvl1pPr marL="0" indent="0">
              <a:buNone/>
              <a:defRPr sz="1700"/>
            </a:lvl1pPr>
            <a:lvl2pPr marL="523547" indent="0">
              <a:buNone/>
              <a:defRPr sz="1500"/>
            </a:lvl2pPr>
            <a:lvl3pPr marL="1047077" indent="0">
              <a:buNone/>
              <a:defRPr sz="1200"/>
            </a:lvl3pPr>
            <a:lvl4pPr marL="1570622" indent="0">
              <a:buNone/>
              <a:defRPr sz="1100"/>
            </a:lvl4pPr>
            <a:lvl5pPr marL="2094148" indent="0">
              <a:buNone/>
              <a:defRPr sz="1100"/>
            </a:lvl5pPr>
            <a:lvl6pPr marL="2617696" indent="0">
              <a:buNone/>
              <a:defRPr sz="1100"/>
            </a:lvl6pPr>
            <a:lvl7pPr marL="3141238" indent="0">
              <a:buNone/>
              <a:defRPr sz="1100"/>
            </a:lvl7pPr>
            <a:lvl8pPr marL="3664762" indent="0">
              <a:buNone/>
              <a:defRPr sz="1100"/>
            </a:lvl8pPr>
            <a:lvl9pPr marL="4188311" indent="0">
              <a:buNone/>
              <a:defRPr sz="1100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E384-C4C2-4D93-9A53-5379F81B71F5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80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39E6-921E-4DA0-8A9A-5F7F3E4DAFAB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5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4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4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6B13-B591-436D-B72C-98E5E2316246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8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43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54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0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86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1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77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72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68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6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33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54" indent="0">
              <a:buNone/>
              <a:defRPr sz="1653" b="1"/>
            </a:lvl2pPr>
            <a:lvl3pPr marL="755909" indent="0">
              <a:buNone/>
              <a:defRPr sz="1488" b="1"/>
            </a:lvl3pPr>
            <a:lvl4pPr marL="1133863" indent="0">
              <a:buNone/>
              <a:defRPr sz="1323" b="1"/>
            </a:lvl4pPr>
            <a:lvl5pPr marL="1511819" indent="0">
              <a:buNone/>
              <a:defRPr sz="1323" b="1"/>
            </a:lvl5pPr>
            <a:lvl6pPr marL="1889773" indent="0">
              <a:buNone/>
              <a:defRPr sz="1323" b="1"/>
            </a:lvl6pPr>
            <a:lvl7pPr marL="2267728" indent="0">
              <a:buNone/>
              <a:defRPr sz="1323" b="1"/>
            </a:lvl7pPr>
            <a:lvl8pPr marL="2645682" indent="0">
              <a:buNone/>
              <a:defRPr sz="1323" b="1"/>
            </a:lvl8pPr>
            <a:lvl9pPr marL="3023636" indent="0">
              <a:buNone/>
              <a:defRPr sz="132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69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6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3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42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7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54" indent="0">
              <a:buNone/>
              <a:defRPr sz="2315"/>
            </a:lvl2pPr>
            <a:lvl3pPr marL="755909" indent="0">
              <a:buNone/>
              <a:defRPr sz="1984"/>
            </a:lvl3pPr>
            <a:lvl4pPr marL="1133863" indent="0">
              <a:buNone/>
              <a:defRPr sz="1653"/>
            </a:lvl4pPr>
            <a:lvl5pPr marL="1511819" indent="0">
              <a:buNone/>
              <a:defRPr sz="1653"/>
            </a:lvl5pPr>
            <a:lvl6pPr marL="1889773" indent="0">
              <a:buNone/>
              <a:defRPr sz="1653"/>
            </a:lvl6pPr>
            <a:lvl7pPr marL="2267728" indent="0">
              <a:buNone/>
              <a:defRPr sz="1653"/>
            </a:lvl7pPr>
            <a:lvl8pPr marL="2645682" indent="0">
              <a:buNone/>
              <a:defRPr sz="1653"/>
            </a:lvl8pPr>
            <a:lvl9pPr marL="3023636" indent="0">
              <a:buNone/>
              <a:defRPr sz="1653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54" indent="0">
              <a:buNone/>
              <a:defRPr sz="1157"/>
            </a:lvl2pPr>
            <a:lvl3pPr marL="755909" indent="0">
              <a:buNone/>
              <a:defRPr sz="992"/>
            </a:lvl3pPr>
            <a:lvl4pPr marL="1133863" indent="0">
              <a:buNone/>
              <a:defRPr sz="827"/>
            </a:lvl4pPr>
            <a:lvl5pPr marL="1511819" indent="0">
              <a:buNone/>
              <a:defRPr sz="827"/>
            </a:lvl5pPr>
            <a:lvl6pPr marL="1889773" indent="0">
              <a:buNone/>
              <a:defRPr sz="827"/>
            </a:lvl6pPr>
            <a:lvl7pPr marL="2267728" indent="0">
              <a:buNone/>
              <a:defRPr sz="827"/>
            </a:lvl7pPr>
            <a:lvl8pPr marL="2645682" indent="0">
              <a:buNone/>
              <a:defRPr sz="827"/>
            </a:lvl8pPr>
            <a:lvl9pPr marL="3023636" indent="0">
              <a:buNone/>
              <a:defRPr sz="82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86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98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100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3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593963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038626" y="1763924"/>
            <a:ext cx="5246674" cy="24096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593963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8626" y="4341565"/>
            <a:ext cx="5246674" cy="2411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3981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593963" y="302738"/>
            <a:ext cx="10691337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43581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8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461" indent="0" algn="ctr">
              <a:buNone/>
              <a:defRPr sz="1949"/>
            </a:lvl2pPr>
            <a:lvl3pPr marL="890921" indent="0" algn="ctr">
              <a:buNone/>
              <a:defRPr sz="1754"/>
            </a:lvl3pPr>
            <a:lvl4pPr marL="1336382" indent="0" algn="ctr">
              <a:buNone/>
              <a:defRPr sz="1559"/>
            </a:lvl4pPr>
            <a:lvl5pPr marL="1781842" indent="0" algn="ctr">
              <a:buNone/>
              <a:defRPr sz="1559"/>
            </a:lvl5pPr>
            <a:lvl6pPr marL="2227302" indent="0" algn="ctr">
              <a:buNone/>
              <a:defRPr sz="1559"/>
            </a:lvl6pPr>
            <a:lvl7pPr marL="2672762" indent="0" algn="ctr">
              <a:buNone/>
              <a:defRPr sz="1559"/>
            </a:lvl7pPr>
            <a:lvl8pPr marL="3118223" indent="0" algn="ctr">
              <a:buNone/>
              <a:defRPr sz="1559"/>
            </a:lvl8pPr>
            <a:lvl9pPr marL="3563683" indent="0" algn="ctr">
              <a:buNone/>
              <a:defRPr sz="1559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996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811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445461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2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8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4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30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6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22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23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0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9217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461" indent="0">
              <a:buNone/>
              <a:defRPr sz="1949" b="1"/>
            </a:lvl2pPr>
            <a:lvl3pPr marL="890921" indent="0">
              <a:buNone/>
              <a:defRPr sz="1754" b="1"/>
            </a:lvl3pPr>
            <a:lvl4pPr marL="1336382" indent="0">
              <a:buNone/>
              <a:defRPr sz="1559" b="1"/>
            </a:lvl4pPr>
            <a:lvl5pPr marL="1781842" indent="0">
              <a:buNone/>
              <a:defRPr sz="1559" b="1"/>
            </a:lvl5pPr>
            <a:lvl6pPr marL="2227302" indent="0">
              <a:buNone/>
              <a:defRPr sz="1559" b="1"/>
            </a:lvl6pPr>
            <a:lvl7pPr marL="2672762" indent="0">
              <a:buNone/>
              <a:defRPr sz="1559" b="1"/>
            </a:lvl7pPr>
            <a:lvl8pPr marL="3118223" indent="0">
              <a:buNone/>
              <a:defRPr sz="1559" b="1"/>
            </a:lvl8pPr>
            <a:lvl9pPr marL="3563683" indent="0">
              <a:buNone/>
              <a:defRPr sz="1559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409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4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961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3561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7847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61" indent="0">
              <a:buNone/>
              <a:defRPr sz="2728"/>
            </a:lvl2pPr>
            <a:lvl3pPr marL="890921" indent="0">
              <a:buNone/>
              <a:defRPr sz="2339"/>
            </a:lvl3pPr>
            <a:lvl4pPr marL="1336382" indent="0">
              <a:buNone/>
              <a:defRPr sz="1949"/>
            </a:lvl4pPr>
            <a:lvl5pPr marL="1781842" indent="0">
              <a:buNone/>
              <a:defRPr sz="1949"/>
            </a:lvl5pPr>
            <a:lvl6pPr marL="2227302" indent="0">
              <a:buNone/>
              <a:defRPr sz="1949"/>
            </a:lvl6pPr>
            <a:lvl7pPr marL="2672762" indent="0">
              <a:buNone/>
              <a:defRPr sz="1949"/>
            </a:lvl7pPr>
            <a:lvl8pPr marL="3118223" indent="0">
              <a:buNone/>
              <a:defRPr sz="1949"/>
            </a:lvl8pPr>
            <a:lvl9pPr marL="3563683" indent="0">
              <a:buNone/>
              <a:defRPr sz="1949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61" indent="0">
              <a:buNone/>
              <a:defRPr sz="1364"/>
            </a:lvl2pPr>
            <a:lvl3pPr marL="890921" indent="0">
              <a:buNone/>
              <a:defRPr sz="1169"/>
            </a:lvl3pPr>
            <a:lvl4pPr marL="1336382" indent="0">
              <a:buNone/>
              <a:defRPr sz="974"/>
            </a:lvl4pPr>
            <a:lvl5pPr marL="1781842" indent="0">
              <a:buNone/>
              <a:defRPr sz="974"/>
            </a:lvl5pPr>
            <a:lvl6pPr marL="2227302" indent="0">
              <a:buNone/>
              <a:defRPr sz="974"/>
            </a:lvl6pPr>
            <a:lvl7pPr marL="2672762" indent="0">
              <a:buNone/>
              <a:defRPr sz="974"/>
            </a:lvl7pPr>
            <a:lvl8pPr marL="3118223" indent="0">
              <a:buNone/>
              <a:defRPr sz="974"/>
            </a:lvl8pPr>
            <a:lvl9pPr marL="3563683" indent="0">
              <a:buNone/>
              <a:defRPr sz="974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0442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69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226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1"/>
            <a:ext cx="8909447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82" indent="0" algn="ctr">
              <a:buNone/>
              <a:defRPr sz="1653"/>
            </a:lvl2pPr>
            <a:lvl3pPr marL="755962" indent="0" algn="ctr">
              <a:buNone/>
              <a:defRPr sz="1488"/>
            </a:lvl3pPr>
            <a:lvl4pPr marL="1133944" indent="0" algn="ctr">
              <a:buNone/>
              <a:defRPr sz="1323"/>
            </a:lvl4pPr>
            <a:lvl5pPr marL="1511925" indent="0" algn="ctr">
              <a:buNone/>
              <a:defRPr sz="1323"/>
            </a:lvl5pPr>
            <a:lvl6pPr marL="1889905" indent="0" algn="ctr">
              <a:buNone/>
              <a:defRPr sz="1323"/>
            </a:lvl6pPr>
            <a:lvl7pPr marL="2267886" indent="0" algn="ctr">
              <a:buNone/>
              <a:defRPr sz="1323"/>
            </a:lvl7pPr>
            <a:lvl8pPr marL="2645868" indent="0" algn="ctr">
              <a:buNone/>
              <a:defRPr sz="1323"/>
            </a:lvl8pPr>
            <a:lvl9pPr marL="3023849" indent="0" algn="ctr">
              <a:buNone/>
              <a:defRPr sz="1323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48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64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82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9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6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67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1853171"/>
            <a:ext cx="5050234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08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60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5"/>
            <a:ext cx="6013877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88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8" y="503978"/>
            <a:ext cx="3831372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5"/>
            <a:ext cx="6013877" cy="5372269"/>
          </a:xfrm>
        </p:spPr>
        <p:txBody>
          <a:bodyPr anchor="t"/>
          <a:lstStyle>
            <a:lvl1pPr marL="0" indent="0">
              <a:buNone/>
              <a:defRPr sz="2646"/>
            </a:lvl1pPr>
            <a:lvl2pPr marL="377982" indent="0">
              <a:buNone/>
              <a:defRPr sz="2315"/>
            </a:lvl2pPr>
            <a:lvl3pPr marL="755962" indent="0">
              <a:buNone/>
              <a:defRPr sz="1984"/>
            </a:lvl3pPr>
            <a:lvl4pPr marL="1133944" indent="0">
              <a:buNone/>
              <a:defRPr sz="1653"/>
            </a:lvl4pPr>
            <a:lvl5pPr marL="1511925" indent="0">
              <a:buNone/>
              <a:defRPr sz="1653"/>
            </a:lvl5pPr>
            <a:lvl6pPr marL="1889905" indent="0">
              <a:buNone/>
              <a:defRPr sz="1653"/>
            </a:lvl6pPr>
            <a:lvl7pPr marL="2267886" indent="0">
              <a:buNone/>
              <a:defRPr sz="1653"/>
            </a:lvl7pPr>
            <a:lvl8pPr marL="2645868" indent="0">
              <a:buNone/>
              <a:defRPr sz="1653"/>
            </a:lvl8pPr>
            <a:lvl9pPr marL="3023849" indent="0">
              <a:buNone/>
              <a:defRPr sz="165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8" y="2267902"/>
            <a:ext cx="383137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82" indent="0">
              <a:buNone/>
              <a:defRPr sz="1157"/>
            </a:lvl2pPr>
            <a:lvl3pPr marL="755962" indent="0">
              <a:buNone/>
              <a:defRPr sz="992"/>
            </a:lvl3pPr>
            <a:lvl4pPr marL="1133944" indent="0">
              <a:buNone/>
              <a:defRPr sz="827"/>
            </a:lvl4pPr>
            <a:lvl5pPr marL="1511925" indent="0">
              <a:buNone/>
              <a:defRPr sz="827"/>
            </a:lvl5pPr>
            <a:lvl6pPr marL="1889905" indent="0">
              <a:buNone/>
              <a:defRPr sz="827"/>
            </a:lvl6pPr>
            <a:lvl7pPr marL="2267886" indent="0">
              <a:buNone/>
              <a:defRPr sz="827"/>
            </a:lvl7pPr>
            <a:lvl8pPr marL="2645868" indent="0">
              <a:buNone/>
              <a:defRPr sz="827"/>
            </a:lvl8pPr>
            <a:lvl9pPr marL="3023849" indent="0">
              <a:buNone/>
              <a:defRPr sz="82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5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97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4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2" y="402484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1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0"/>
            <a:ext cx="8909447" cy="1825171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F675-AB78-674C-8512-C1784B7885D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5539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A3F7-5F59-4749-92C4-35E450C7C556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4309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4"/>
            <a:ext cx="10245864" cy="1653678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8AE2-DCCD-6944-971F-02C1333CE099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536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72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BF49-FC68-A74B-AF64-6AC358F4F6F6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88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5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5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49E-69B7-1A40-99E6-A6D068730DE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365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D1CD-9580-E740-9BC0-72A5703E5B98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2001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1AE9-083B-5145-A695-CEFABF89FFA7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8396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454"/>
            <a:ext cx="6013877" cy="5372269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D925-CBBF-0844-B1B3-CB4E63CB264D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3152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503978"/>
            <a:ext cx="3831371" cy="1763924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454"/>
            <a:ext cx="6013877" cy="5372269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267902"/>
            <a:ext cx="3831371" cy="4201570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D3FD-C976-B043-B4E9-707AA335ED3F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078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7528-713C-6249-B576-95F94ABC7E47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8449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3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02483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1A90-B12A-B147-9B99-3E7FA855E780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354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198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2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36" indent="0" algn="ctr">
              <a:buNone/>
              <a:defRPr sz="1723"/>
            </a:lvl2pPr>
            <a:lvl3pPr marL="787472" indent="0" algn="ctr">
              <a:buNone/>
              <a:defRPr sz="1550"/>
            </a:lvl3pPr>
            <a:lvl4pPr marL="1181208" indent="0" algn="ctr">
              <a:buNone/>
              <a:defRPr sz="1378"/>
            </a:lvl4pPr>
            <a:lvl5pPr marL="1574943" indent="0" algn="ctr">
              <a:buNone/>
              <a:defRPr sz="1378"/>
            </a:lvl5pPr>
            <a:lvl6pPr marL="1968678" indent="0" algn="ctr">
              <a:buNone/>
              <a:defRPr sz="1378"/>
            </a:lvl6pPr>
            <a:lvl7pPr marL="2362414" indent="0" algn="ctr">
              <a:buNone/>
              <a:defRPr sz="1378"/>
            </a:lvl7pPr>
            <a:lvl8pPr marL="2756151" indent="0" algn="ctr">
              <a:buNone/>
              <a:defRPr sz="1378"/>
            </a:lvl8pPr>
            <a:lvl9pPr marL="3149886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32942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03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72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5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36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7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0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43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67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1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51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886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7853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1328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36" indent="0">
              <a:buNone/>
              <a:defRPr sz="1723" b="1"/>
            </a:lvl2pPr>
            <a:lvl3pPr marL="787472" indent="0">
              <a:buNone/>
              <a:defRPr sz="1550" b="1"/>
            </a:lvl3pPr>
            <a:lvl4pPr marL="1181208" indent="0">
              <a:buNone/>
              <a:defRPr sz="1378" b="1"/>
            </a:lvl4pPr>
            <a:lvl5pPr marL="1574943" indent="0">
              <a:buNone/>
              <a:defRPr sz="1378" b="1"/>
            </a:lvl5pPr>
            <a:lvl6pPr marL="1968678" indent="0">
              <a:buNone/>
              <a:defRPr sz="1378" b="1"/>
            </a:lvl6pPr>
            <a:lvl7pPr marL="2362414" indent="0">
              <a:buNone/>
              <a:defRPr sz="1378" b="1"/>
            </a:lvl7pPr>
            <a:lvl8pPr marL="2756151" indent="0">
              <a:buNone/>
              <a:defRPr sz="1378" b="1"/>
            </a:lvl8pPr>
            <a:lvl9pPr marL="3149886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4194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4111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2962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6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0608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5" y="1088456"/>
            <a:ext cx="6013877" cy="5372269"/>
          </a:xfrm>
        </p:spPr>
        <p:txBody>
          <a:bodyPr anchor="t"/>
          <a:lstStyle>
            <a:lvl1pPr marL="0" indent="0">
              <a:buNone/>
              <a:defRPr sz="2756"/>
            </a:lvl1pPr>
            <a:lvl2pPr marL="393736" indent="0">
              <a:buNone/>
              <a:defRPr sz="2411"/>
            </a:lvl2pPr>
            <a:lvl3pPr marL="787472" indent="0">
              <a:buNone/>
              <a:defRPr sz="2067"/>
            </a:lvl3pPr>
            <a:lvl4pPr marL="1181208" indent="0">
              <a:buNone/>
              <a:defRPr sz="1723"/>
            </a:lvl4pPr>
            <a:lvl5pPr marL="1574943" indent="0">
              <a:buNone/>
              <a:defRPr sz="1723"/>
            </a:lvl5pPr>
            <a:lvl6pPr marL="1968678" indent="0">
              <a:buNone/>
              <a:defRPr sz="1723"/>
            </a:lvl6pPr>
            <a:lvl7pPr marL="2362414" indent="0">
              <a:buNone/>
              <a:defRPr sz="1723"/>
            </a:lvl7pPr>
            <a:lvl8pPr marL="2756151" indent="0">
              <a:buNone/>
              <a:defRPr sz="1723"/>
            </a:lvl8pPr>
            <a:lvl9pPr marL="3149886" indent="0">
              <a:buNone/>
              <a:defRPr sz="17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36" indent="0">
              <a:buNone/>
              <a:defRPr sz="1205"/>
            </a:lvl2pPr>
            <a:lvl3pPr marL="787472" indent="0">
              <a:buNone/>
              <a:defRPr sz="1034"/>
            </a:lvl3pPr>
            <a:lvl4pPr marL="1181208" indent="0">
              <a:buNone/>
              <a:defRPr sz="861"/>
            </a:lvl4pPr>
            <a:lvl5pPr marL="1574943" indent="0">
              <a:buNone/>
              <a:defRPr sz="861"/>
            </a:lvl5pPr>
            <a:lvl6pPr marL="1968678" indent="0">
              <a:buNone/>
              <a:defRPr sz="861"/>
            </a:lvl6pPr>
            <a:lvl7pPr marL="2362414" indent="0">
              <a:buNone/>
              <a:defRPr sz="861"/>
            </a:lvl7pPr>
            <a:lvl8pPr marL="2756151" indent="0">
              <a:buNone/>
              <a:defRPr sz="861"/>
            </a:lvl8pPr>
            <a:lvl9pPr marL="3149886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3192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1064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1" y="402485"/>
            <a:ext cx="7535907" cy="6406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0834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7" b="0" i="0">
                <a:solidFill>
                  <a:srgbClr val="504E02"/>
                </a:solidFill>
                <a:latin typeface="Carlito"/>
                <a:cs typeface="Carlito"/>
              </a:defRPr>
            </a:lvl1pPr>
          </a:lstStyle>
          <a:p>
            <a:pPr marL="27840">
              <a:spcBef>
                <a:spcPts val="29"/>
              </a:spcBef>
            </a:pPr>
            <a:fld id="{81D60167-4931-47E6-BA6A-407CBD079E47}" type="slidenum">
              <a:rPr lang="es-PE" smtClean="0"/>
              <a:pPr marL="27840">
                <a:spcBef>
                  <a:spcPts val="29"/>
                </a:spcBef>
              </a:pPr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8322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9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0945" y="2348415"/>
            <a:ext cx="10097374" cy="1620430"/>
          </a:xfrm>
        </p:spPr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1890" y="4283816"/>
            <a:ext cx="8315484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3D4D1-9FFB-47EB-BB40-5B894DF4C2D1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1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FD6FB-C779-40F0-AC1C-4BCF5DA68B2B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77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8380" y="4857793"/>
            <a:ext cx="10097374" cy="1501437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38380" y="3204126"/>
            <a:ext cx="10097374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A4229-1EE8-4ED2-9542-2E757B51F67A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732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3963" y="1805936"/>
            <a:ext cx="5246674" cy="5109780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38626" y="1805936"/>
            <a:ext cx="5246674" cy="5109780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66BF-F631-4B2E-9416-16BB37DCFA37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87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692178"/>
            <a:ext cx="5248738" cy="70522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963" y="2397397"/>
            <a:ext cx="5248738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4512" y="1692178"/>
            <a:ext cx="5250799" cy="70522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4512" y="2397397"/>
            <a:ext cx="5250799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56E7AC-26D8-49E7-B76C-54C4BC6EECC4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13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60849-E234-4E25-97ED-F4BC8FD60019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54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1ECB3-51FF-4649-A7C6-E247DB982262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05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988" y="300999"/>
            <a:ext cx="3908196" cy="1280946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4462" y="301000"/>
            <a:ext cx="6640838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93988" y="1581936"/>
            <a:ext cx="390819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BB808-D312-4F3E-9347-FF2A0225599C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11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419" y="5291772"/>
            <a:ext cx="7127558" cy="624726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28419" y="675471"/>
            <a:ext cx="712755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28419" y="5916498"/>
            <a:ext cx="7127558" cy="88721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x-non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BAF74-F0F8-47D9-BE5C-A44A85A7C651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613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54C2-9BF4-4472-A4F1-30491D383F3A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71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722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2466" y="309750"/>
            <a:ext cx="2672834" cy="6605965"/>
          </a:xfrm>
        </p:spPr>
        <p:txBody>
          <a:bodyPr vert="eaVert"/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3963" y="309750"/>
            <a:ext cx="7820515" cy="6605965"/>
          </a:xfrm>
        </p:spPr>
        <p:txBody>
          <a:bodyPr vert="eaVert"/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6537B-084D-473D-9A7F-B06CF5AA138F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688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237197"/>
            <a:ext cx="8909447" cy="2631887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970582"/>
            <a:ext cx="8909447" cy="1825171"/>
          </a:xfrm>
        </p:spPr>
        <p:txBody>
          <a:bodyPr/>
          <a:lstStyle>
            <a:lvl1pPr marL="0" indent="0" algn="ctr">
              <a:buNone/>
              <a:defRPr sz="2300"/>
            </a:lvl1pPr>
            <a:lvl2pPr marL="409535" indent="0" algn="ctr">
              <a:buNone/>
              <a:defRPr sz="1900"/>
            </a:lvl2pPr>
            <a:lvl3pPr marL="819047" indent="0" algn="ctr">
              <a:buNone/>
              <a:defRPr sz="1700"/>
            </a:lvl3pPr>
            <a:lvl4pPr marL="1228572" indent="0" algn="ctr">
              <a:buNone/>
              <a:defRPr sz="1600"/>
            </a:lvl4pPr>
            <a:lvl5pPr marL="1638087" indent="0" algn="ctr">
              <a:buNone/>
              <a:defRPr sz="1600"/>
            </a:lvl5pPr>
            <a:lvl6pPr marL="2047632" indent="0" algn="ctr">
              <a:buNone/>
              <a:defRPr sz="1600"/>
            </a:lvl6pPr>
            <a:lvl7pPr marL="2457157" indent="0" algn="ctr">
              <a:buNone/>
              <a:defRPr sz="1600"/>
            </a:lvl7pPr>
            <a:lvl8pPr marL="2866671" indent="0" algn="ctr">
              <a:buNone/>
              <a:defRPr sz="1600"/>
            </a:lvl8pPr>
            <a:lvl9pPr marL="3276204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19AE-D036-4FEF-98E8-46AD3D1C0B2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440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8DC0-3CE4-4299-9CFA-A8DDACC52A5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24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884670"/>
            <a:ext cx="10245864" cy="3144614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5059037"/>
            <a:ext cx="10245864" cy="165367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190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638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047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4571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28666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276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5847-7723-4B77-86DD-683B9D72F50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8" y="2012414"/>
            <a:ext cx="5048687" cy="479654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FDC9-27F6-4A1E-AF75-B150BE0583D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508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853171"/>
            <a:ext cx="5025486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761381"/>
            <a:ext cx="5025486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80" y="1853171"/>
            <a:ext cx="5050234" cy="908210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09535" indent="0">
              <a:buNone/>
              <a:defRPr sz="1900" b="1"/>
            </a:lvl2pPr>
            <a:lvl3pPr marL="819047" indent="0">
              <a:buNone/>
              <a:defRPr sz="1700" b="1"/>
            </a:lvl3pPr>
            <a:lvl4pPr marL="1228572" indent="0">
              <a:buNone/>
              <a:defRPr sz="1600" b="1"/>
            </a:lvl4pPr>
            <a:lvl5pPr marL="1638087" indent="0">
              <a:buNone/>
              <a:defRPr sz="1600" b="1"/>
            </a:lvl5pPr>
            <a:lvl6pPr marL="2047632" indent="0">
              <a:buNone/>
              <a:defRPr sz="1600" b="1"/>
            </a:lvl6pPr>
            <a:lvl7pPr marL="2457157" indent="0">
              <a:buNone/>
              <a:defRPr sz="1600" b="1"/>
            </a:lvl7pPr>
            <a:lvl8pPr marL="2866671" indent="0">
              <a:buNone/>
              <a:defRPr sz="1600" b="1"/>
            </a:lvl8pPr>
            <a:lvl9pPr marL="3276204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80" y="2761381"/>
            <a:ext cx="5050234" cy="406157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D380-92B8-4A03-A358-EAFD6DF3983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8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05EA-49A1-4DE6-A9F1-107299FAE41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66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B619-7757-45E1-9C67-26930E19852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6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88967"/>
            <a:ext cx="6013877" cy="537226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8D92-20F2-4FD6-B240-61EE3D524D1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99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D1D0-B6B2-4CDC-B5EE-E38C83F0932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0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03978"/>
            <a:ext cx="3831372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88967"/>
            <a:ext cx="6013877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09535" indent="0">
              <a:buNone/>
              <a:defRPr sz="2700"/>
            </a:lvl2pPr>
            <a:lvl3pPr marL="819047" indent="0">
              <a:buNone/>
              <a:defRPr sz="2300"/>
            </a:lvl3pPr>
            <a:lvl4pPr marL="1228572" indent="0">
              <a:buNone/>
              <a:defRPr sz="1900"/>
            </a:lvl4pPr>
            <a:lvl5pPr marL="1638087" indent="0">
              <a:buNone/>
              <a:defRPr sz="1900"/>
            </a:lvl5pPr>
            <a:lvl6pPr marL="2047632" indent="0">
              <a:buNone/>
              <a:defRPr sz="1900"/>
            </a:lvl6pPr>
            <a:lvl7pPr marL="2457157" indent="0">
              <a:buNone/>
              <a:defRPr sz="1900"/>
            </a:lvl7pPr>
            <a:lvl8pPr marL="2866671" indent="0">
              <a:buNone/>
              <a:defRPr sz="1900"/>
            </a:lvl8pPr>
            <a:lvl9pPr marL="3276204" indent="0">
              <a:buNone/>
              <a:defRPr sz="19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267902"/>
            <a:ext cx="3831372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09535" indent="0">
              <a:buNone/>
              <a:defRPr sz="1300"/>
            </a:lvl2pPr>
            <a:lvl3pPr marL="819047" indent="0">
              <a:buNone/>
              <a:defRPr sz="1200"/>
            </a:lvl3pPr>
            <a:lvl4pPr marL="1228572" indent="0">
              <a:buNone/>
              <a:defRPr sz="1000"/>
            </a:lvl4pPr>
            <a:lvl5pPr marL="1638087" indent="0">
              <a:buNone/>
              <a:defRPr sz="1000"/>
            </a:lvl5pPr>
            <a:lvl6pPr marL="2047632" indent="0">
              <a:buNone/>
              <a:defRPr sz="1000"/>
            </a:lvl6pPr>
            <a:lvl7pPr marL="2457157" indent="0">
              <a:buNone/>
              <a:defRPr sz="1000"/>
            </a:lvl7pPr>
            <a:lvl8pPr marL="2866671" indent="0">
              <a:buNone/>
              <a:defRPr sz="1000"/>
            </a:lvl8pPr>
            <a:lvl9pPr marL="3276204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861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6A22-5026-46ED-863A-DD0A73C214A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02485"/>
            <a:ext cx="2561466" cy="64064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306" y="402485"/>
            <a:ext cx="7535907" cy="64064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7136-B4B7-44C3-BE4C-AB332E03807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33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9" y="1237200"/>
            <a:ext cx="8909447" cy="2631887"/>
          </a:xfrm>
        </p:spPr>
        <p:txBody>
          <a:bodyPr anchor="b"/>
          <a:lstStyle>
            <a:lvl1pPr algn="ctr"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9" y="3970583"/>
            <a:ext cx="8909447" cy="1825171"/>
          </a:xfrm>
        </p:spPr>
        <p:txBody>
          <a:bodyPr/>
          <a:lstStyle>
            <a:lvl1pPr marL="0" indent="0" algn="ctr">
              <a:buNone/>
              <a:defRPr sz="2067"/>
            </a:lvl1pPr>
            <a:lvl2pPr marL="393743" indent="0" algn="ctr">
              <a:buNone/>
              <a:defRPr sz="1723"/>
            </a:lvl2pPr>
            <a:lvl3pPr marL="787485" indent="0" algn="ctr">
              <a:buNone/>
              <a:defRPr sz="1550"/>
            </a:lvl3pPr>
            <a:lvl4pPr marL="1181228" indent="0" algn="ctr">
              <a:buNone/>
              <a:defRPr sz="1378"/>
            </a:lvl4pPr>
            <a:lvl5pPr marL="1574970" indent="0" algn="ctr">
              <a:buNone/>
              <a:defRPr sz="1378"/>
            </a:lvl5pPr>
            <a:lvl6pPr marL="1968712" indent="0" algn="ctr">
              <a:buNone/>
              <a:defRPr sz="1378"/>
            </a:lvl6pPr>
            <a:lvl7pPr marL="2362454" indent="0" algn="ctr">
              <a:buNone/>
              <a:defRPr sz="1378"/>
            </a:lvl7pPr>
            <a:lvl8pPr marL="2756197" indent="0" algn="ctr">
              <a:buNone/>
              <a:defRPr sz="1378"/>
            </a:lvl8pPr>
            <a:lvl9pPr marL="3149939" indent="0" algn="ctr">
              <a:buNone/>
              <a:defRPr sz="1378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6642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9072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1884670"/>
            <a:ext cx="10245864" cy="3144614"/>
          </a:xfrm>
        </p:spPr>
        <p:txBody>
          <a:bodyPr anchor="b"/>
          <a:lstStyle>
            <a:lvl1pPr>
              <a:defRPr sz="51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059034"/>
            <a:ext cx="10245864" cy="1653678"/>
          </a:xfrm>
        </p:spPr>
        <p:txBody>
          <a:bodyPr/>
          <a:lstStyle>
            <a:lvl1pPr marL="0" indent="0">
              <a:buNone/>
              <a:defRPr sz="2067">
                <a:solidFill>
                  <a:schemeClr val="tx1">
                    <a:tint val="75000"/>
                  </a:schemeClr>
                </a:solidFill>
              </a:defRPr>
            </a:lvl1pPr>
            <a:lvl2pPr marL="39374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2pPr>
            <a:lvl3pPr marL="78748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181228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4pPr>
            <a:lvl5pPr marL="1574970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5pPr>
            <a:lvl6pPr marL="1968712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6pPr>
            <a:lvl7pPr marL="2362454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7pPr>
            <a:lvl8pPr marL="2756197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8pPr>
            <a:lvl9pPr marL="3149939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77258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01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012414"/>
            <a:ext cx="5048686" cy="479654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86536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02483"/>
            <a:ext cx="10245864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1853171"/>
            <a:ext cx="502548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2761381"/>
            <a:ext cx="502548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853171"/>
            <a:ext cx="5050234" cy="908210"/>
          </a:xfrm>
        </p:spPr>
        <p:txBody>
          <a:bodyPr anchor="b"/>
          <a:lstStyle>
            <a:lvl1pPr marL="0" indent="0">
              <a:buNone/>
              <a:defRPr sz="2067" b="1"/>
            </a:lvl1pPr>
            <a:lvl2pPr marL="393743" indent="0">
              <a:buNone/>
              <a:defRPr sz="1723" b="1"/>
            </a:lvl2pPr>
            <a:lvl3pPr marL="787485" indent="0">
              <a:buNone/>
              <a:defRPr sz="1550" b="1"/>
            </a:lvl3pPr>
            <a:lvl4pPr marL="1181228" indent="0">
              <a:buNone/>
              <a:defRPr sz="1378" b="1"/>
            </a:lvl4pPr>
            <a:lvl5pPr marL="1574970" indent="0">
              <a:buNone/>
              <a:defRPr sz="1378" b="1"/>
            </a:lvl5pPr>
            <a:lvl6pPr marL="1968712" indent="0">
              <a:buNone/>
              <a:defRPr sz="1378" b="1"/>
            </a:lvl6pPr>
            <a:lvl7pPr marL="2362454" indent="0">
              <a:buNone/>
              <a:defRPr sz="1378" b="1"/>
            </a:lvl7pPr>
            <a:lvl8pPr marL="2756197" indent="0">
              <a:buNone/>
              <a:defRPr sz="1378" b="1"/>
            </a:lvl8pPr>
            <a:lvl9pPr marL="3149939" indent="0">
              <a:buNone/>
              <a:defRPr sz="137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761381"/>
            <a:ext cx="5050234" cy="40615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32773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5303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189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9" y="503978"/>
            <a:ext cx="3831371" cy="1763924"/>
          </a:xfrm>
        </p:spPr>
        <p:txBody>
          <a:bodyPr anchor="b"/>
          <a:lstStyle>
            <a:lvl1pPr>
              <a:defRPr sz="27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5" y="1088457"/>
            <a:ext cx="6013877" cy="5372269"/>
          </a:xfrm>
        </p:spPr>
        <p:txBody>
          <a:bodyPr/>
          <a:lstStyle>
            <a:lvl1pPr>
              <a:defRPr sz="2756"/>
            </a:lvl1pPr>
            <a:lvl2pPr>
              <a:defRPr sz="2411"/>
            </a:lvl2pPr>
            <a:lvl3pPr>
              <a:defRPr sz="2067"/>
            </a:lvl3pPr>
            <a:lvl4pPr>
              <a:defRPr sz="1723"/>
            </a:lvl4pPr>
            <a:lvl5pPr>
              <a:defRPr sz="1723"/>
            </a:lvl5pPr>
            <a:lvl6pPr>
              <a:defRPr sz="1723"/>
            </a:lvl6pPr>
            <a:lvl7pPr>
              <a:defRPr sz="1723"/>
            </a:lvl7pPr>
            <a:lvl8pPr>
              <a:defRPr sz="1723"/>
            </a:lvl8pPr>
            <a:lvl9pPr>
              <a:defRPr sz="172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9" y="2267902"/>
            <a:ext cx="3831371" cy="4201570"/>
          </a:xfrm>
        </p:spPr>
        <p:txBody>
          <a:bodyPr/>
          <a:lstStyle>
            <a:lvl1pPr marL="0" indent="0">
              <a:buNone/>
              <a:defRPr sz="1378"/>
            </a:lvl1pPr>
            <a:lvl2pPr marL="393743" indent="0">
              <a:buNone/>
              <a:defRPr sz="1206"/>
            </a:lvl2pPr>
            <a:lvl3pPr marL="787485" indent="0">
              <a:buNone/>
              <a:defRPr sz="1033"/>
            </a:lvl3pPr>
            <a:lvl4pPr marL="1181228" indent="0">
              <a:buNone/>
              <a:defRPr sz="861"/>
            </a:lvl4pPr>
            <a:lvl5pPr marL="1574970" indent="0">
              <a:buNone/>
              <a:defRPr sz="861"/>
            </a:lvl5pPr>
            <a:lvl6pPr marL="1968712" indent="0">
              <a:buNone/>
              <a:defRPr sz="861"/>
            </a:lvl6pPr>
            <a:lvl7pPr marL="2362454" indent="0">
              <a:buNone/>
              <a:defRPr sz="861"/>
            </a:lvl7pPr>
            <a:lvl8pPr marL="2756197" indent="0">
              <a:buNone/>
              <a:defRPr sz="861"/>
            </a:lvl8pPr>
            <a:lvl9pPr marL="3149939" indent="0">
              <a:buNone/>
              <a:defRPr sz="86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111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5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7"/>
            <a:ext cx="10691337" cy="1259946"/>
          </a:xfrm>
          <a:prstGeom prst="rect">
            <a:avLst/>
          </a:prstGeom>
        </p:spPr>
        <p:txBody>
          <a:bodyPr vert="horz" lIns="104697" tIns="52341" rIns="104697" bIns="52341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4025"/>
            <a:ext cx="10691337" cy="4989036"/>
          </a:xfrm>
          <a:prstGeom prst="rect">
            <a:avLst/>
          </a:prstGeom>
        </p:spPr>
        <p:txBody>
          <a:bodyPr vert="horz" lIns="104697" tIns="52341" rIns="104697" bIns="52341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B5BDB47-C1AF-4D65-AED1-8D4F611A8583}" type="datetime1">
              <a:rPr lang="es-ES_tradnl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7160"/>
            <a:ext cx="3761767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7160"/>
            <a:ext cx="2771828" cy="402483"/>
          </a:xfrm>
          <a:prstGeom prst="rect">
            <a:avLst/>
          </a:prstGeom>
        </p:spPr>
        <p:txBody>
          <a:bodyPr vert="horz" lIns="104697" tIns="52341" rIns="104697" bIns="5234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23547"/>
            <a:fld id="{540D5D8C-F48F-5545-9934-1C75A43390B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523547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</p:sldLayoutIdLst>
  <p:hf hdr="0" ftr="0" dt="0"/>
  <p:txStyles>
    <p:titleStyle>
      <a:lvl1pPr algn="ctr" defTabSz="52354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2648" indent="-392648" algn="l" defTabSz="5235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50753" indent="-327203" algn="l" defTabSz="5235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8857" indent="-261768" algn="l" defTabSz="52354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380" indent="-261768" algn="l" defTabSz="52354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5936" indent="-261768" algn="l" defTabSz="52354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467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01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926542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450085" indent="-261768" algn="l" defTabSz="52354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354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077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62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14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696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238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64762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8311" algn="l" defTabSz="5235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75814"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775814"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5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</p:sldLayoutIdLst>
  <p:txStyles>
    <p:titleStyle>
      <a:lvl1pPr algn="l" defTabSz="755909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77" indent="-188977" algn="l" defTabSz="755909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32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886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4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79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750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05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659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614" indent="-188977" algn="l" defTabSz="755909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54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0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86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19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773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728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682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636" algn="l" defTabSz="755909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731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l" defTabSz="890921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30" indent="-222730" algn="l" defTabSz="890921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90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2pPr>
      <a:lvl3pPr marL="111365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111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72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5003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93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95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414" indent="-222730" algn="l" defTabSz="890921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6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21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8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4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30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62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22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83" algn="l" defTabSz="890921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1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2614EA-673D-9648-B276-28AE8092F768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0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0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4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l" defTabSz="755962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90" indent="-188990" algn="l" defTabSz="755962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71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53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34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15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97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78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59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40" indent="-188990" algn="l" defTabSz="75596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8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6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44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2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0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86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68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49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0A4F-49E9-E740-B21E-C3D023E5301F}" type="datetime1">
              <a:rPr lang="es-PE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699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699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421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hf hdr="0" ftr="0" dt="0"/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7" y="7006701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6701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15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p:txStyles>
    <p:titleStyle>
      <a:lvl1pPr algn="l" defTabSz="787472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68" indent="-196868" algn="l" defTabSz="787472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03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3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74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11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47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282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19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755" indent="-196868" algn="l" defTabSz="78747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3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72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0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43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678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14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51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886" algn="l" defTabSz="787472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963" y="302739"/>
            <a:ext cx="10691337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963" y="1763938"/>
            <a:ext cx="10691337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Haga clic para modificar el estilo de texto del patrón</a:t>
            </a:r>
          </a:p>
          <a:p>
            <a:pPr lvl="1"/>
            <a:r>
              <a:rPr lang="x-none"/>
              <a:t>Segundo nivel</a:t>
            </a:r>
          </a:p>
          <a:p>
            <a:pPr lvl="2"/>
            <a:r>
              <a:rPr lang="x-none"/>
              <a:t>Tercer nivel</a:t>
            </a:r>
          </a:p>
          <a:p>
            <a:pPr lvl="3"/>
            <a:r>
              <a:rPr lang="x-none"/>
              <a:t>Cuarto nivel</a:t>
            </a:r>
          </a:p>
          <a:p>
            <a:pPr lvl="4"/>
            <a:r>
              <a:rPr lang="x-non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963" y="7006711"/>
            <a:ext cx="277182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23145-2672-4B2E-B394-6DE85DB610D9}" type="datetime1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10/11/2022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748" y="7006711"/>
            <a:ext cx="376176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3472" y="7006711"/>
            <a:ext cx="277182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03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0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hf hdr="0" ftr="0" dt="0"/>
  <p:txStyles>
    <p:titleStyle>
      <a:lvl1pPr algn="ctr" defTabSz="503972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83956" tIns="41993" rIns="83956" bIns="41993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83956" tIns="41993" rIns="83956" bIns="41993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2283A-400F-4437-9815-05B72EFA394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10/11/2022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7213"/>
            <a:ext cx="4009251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007213"/>
            <a:ext cx="2672834" cy="402483"/>
          </a:xfrm>
          <a:prstGeom prst="rect">
            <a:avLst/>
          </a:prstGeom>
        </p:spPr>
        <p:txBody>
          <a:bodyPr vert="horz" lIns="83956" tIns="41993" rIns="83956" bIns="41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4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hf hdr="0" ftr="0" dt="0"/>
  <p:txStyles>
    <p:titleStyle>
      <a:lvl1pPr algn="l" defTabSz="81904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736" indent="-204736" algn="l" defTabSz="819047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4287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16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33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859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83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61914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1438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960" indent="-204736" algn="l" defTabSz="819047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9535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904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57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08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632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157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6671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6204" algn="l" defTabSz="8190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02483"/>
            <a:ext cx="10245864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012414"/>
            <a:ext cx="10245864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700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14EA-673D-9648-B276-28AE8092F768}" type="datetimeFigureOut">
              <a:rPr lang="es-ES_tradnl" smtClean="0"/>
              <a:t>10/11/2022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006702"/>
            <a:ext cx="400925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1" y="7006702"/>
            <a:ext cx="267283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C742-EB91-E746-BE09-15ED72C2F6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081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  <p:sldLayoutId id="2147484569" r:id="rId14"/>
    <p:sldLayoutId id="2147484570" r:id="rId15"/>
    <p:sldLayoutId id="2147484571" r:id="rId16"/>
    <p:sldLayoutId id="2147484572" r:id="rId17"/>
    <p:sldLayoutId id="2147484573" r:id="rId18"/>
    <p:sldLayoutId id="2147484574" r:id="rId19"/>
    <p:sldLayoutId id="2147484575" r:id="rId20"/>
    <p:sldLayoutId id="2147484576" r:id="rId21"/>
    <p:sldLayoutId id="2147484577" r:id="rId22"/>
  </p:sldLayoutIdLst>
  <p:txStyles>
    <p:titleStyle>
      <a:lvl1pPr algn="l" defTabSz="787485" rtl="0" eaLnBrk="1" latinLnBrk="0" hangingPunct="1">
        <a:lnSpc>
          <a:spcPct val="90000"/>
        </a:lnSpc>
        <a:spcBef>
          <a:spcPct val="0"/>
        </a:spcBef>
        <a:buNone/>
        <a:defRPr sz="37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6871" indent="-196871" algn="l" defTabSz="787485" rtl="0" eaLnBrk="1" latinLnBrk="0" hangingPunct="1">
        <a:lnSpc>
          <a:spcPct val="90000"/>
        </a:lnSpc>
        <a:spcBef>
          <a:spcPts val="861"/>
        </a:spcBef>
        <a:buFont typeface="Arial" panose="020B0604020202020204" pitchFamily="34" charset="0"/>
        <a:buChar char="•"/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590613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98435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78098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77184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2165584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559326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953069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346811" indent="-196871" algn="l" defTabSz="787485" rtl="0" eaLnBrk="1" latinLnBrk="0" hangingPunct="1">
        <a:lnSpc>
          <a:spcPct val="90000"/>
        </a:lnSpc>
        <a:spcBef>
          <a:spcPts val="430"/>
        </a:spcBef>
        <a:buFont typeface="Arial" panose="020B0604020202020204" pitchFamily="34" charset="0"/>
        <a:buChar char="•"/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1pPr>
      <a:lvl2pPr marL="393743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2pPr>
      <a:lvl3pPr marL="787485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3pPr>
      <a:lvl4pPr marL="1181228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1574970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5pPr>
      <a:lvl6pPr marL="1968712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6pPr>
      <a:lvl7pPr marL="2362454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7pPr>
      <a:lvl8pPr marL="2756197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8pPr>
      <a:lvl9pPr marL="3149939" algn="l" defTabSz="787485" rtl="0" eaLnBrk="1" latinLnBrk="0" hangingPunct="1">
        <a:defRPr sz="15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0.xml"/><Relationship Id="rId5" Type="http://schemas.openxmlformats.org/officeDocument/2006/relationships/chart" Target="../charts/char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7.png"/><Relationship Id="rId9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15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13.xml"/><Relationship Id="rId5" Type="http://schemas.openxmlformats.org/officeDocument/2006/relationships/chart" Target="../charts/chart1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5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notesSlide" Target="../notesSlides/notesSlide15.xml"/><Relationship Id="rId7" Type="http://schemas.openxmlformats.org/officeDocument/2006/relationships/chart" Target="../charts/chart22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6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1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hart" Target="../charts/chart28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25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Relationship Id="rId4" Type="http://schemas.openxmlformats.org/officeDocument/2006/relationships/chart" Target="../charts/char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3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2"/>
          <p:cNvSpPr/>
          <p:nvPr/>
        </p:nvSpPr>
        <p:spPr>
          <a:xfrm>
            <a:off x="7567065" y="2839358"/>
            <a:ext cx="4309585" cy="18809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2"/>
          <p:cNvSpPr/>
          <p:nvPr/>
        </p:nvSpPr>
        <p:spPr>
          <a:xfrm>
            <a:off x="7920250" y="5239947"/>
            <a:ext cx="3956413" cy="18809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2"/>
          <p:cNvSpPr/>
          <p:nvPr/>
        </p:nvSpPr>
        <p:spPr>
          <a:xfrm>
            <a:off x="0" y="2839370"/>
            <a:ext cx="4603832" cy="188094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8" name="Google Shape;1758;p2"/>
          <p:cNvGrpSpPr/>
          <p:nvPr/>
        </p:nvGrpSpPr>
        <p:grpSpPr>
          <a:xfrm>
            <a:off x="0" y="4720303"/>
            <a:ext cx="7956358" cy="2400601"/>
            <a:chOff x="0" y="4394225"/>
            <a:chExt cx="8165820" cy="2463800"/>
          </a:xfrm>
        </p:grpSpPr>
        <p:sp>
          <p:nvSpPr>
            <p:cNvPr id="1759" name="Google Shape;1759;p2"/>
            <p:cNvSpPr/>
            <p:nvPr/>
          </p:nvSpPr>
          <p:spPr>
            <a:xfrm>
              <a:off x="0" y="4927549"/>
              <a:ext cx="4501921" cy="193045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4027525" y="4394225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1" name="Google Shape;1761;p2"/>
          <p:cNvGrpSpPr/>
          <p:nvPr/>
        </p:nvGrpSpPr>
        <p:grpSpPr>
          <a:xfrm>
            <a:off x="0" y="438795"/>
            <a:ext cx="11880500" cy="4282078"/>
            <a:chOff x="0" y="0"/>
            <a:chExt cx="12193270" cy="4394809"/>
          </a:xfrm>
        </p:grpSpPr>
        <p:sp>
          <p:nvSpPr>
            <p:cNvPr id="1762" name="Google Shape;1762;p2"/>
            <p:cNvSpPr/>
            <p:nvPr/>
          </p:nvSpPr>
          <p:spPr>
            <a:xfrm>
              <a:off x="4027525" y="0"/>
              <a:ext cx="4138295" cy="2463800"/>
            </a:xfrm>
            <a:custGeom>
              <a:avLst/>
              <a:gdLst/>
              <a:ahLst/>
              <a:cxnLst/>
              <a:rect l="l" t="t" r="r" b="b"/>
              <a:pathLst>
                <a:path w="4138295" h="2463800" extrusionOk="0">
                  <a:moveTo>
                    <a:pt x="0" y="2463774"/>
                  </a:moveTo>
                  <a:lnTo>
                    <a:pt x="4138142" y="2463774"/>
                  </a:lnTo>
                  <a:lnTo>
                    <a:pt x="4138142" y="0"/>
                  </a:lnTo>
                  <a:lnTo>
                    <a:pt x="0" y="0"/>
                  </a:lnTo>
                  <a:lnTo>
                    <a:pt x="0" y="2463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0" y="2463774"/>
              <a:ext cx="12193270" cy="1931035"/>
            </a:xfrm>
            <a:custGeom>
              <a:avLst/>
              <a:gdLst/>
              <a:ahLst/>
              <a:cxnLst/>
              <a:rect l="l" t="t" r="r" b="b"/>
              <a:pathLst>
                <a:path w="12193270" h="1931035" extrusionOk="0">
                  <a:moveTo>
                    <a:pt x="12193193" y="0"/>
                  </a:moveTo>
                  <a:lnTo>
                    <a:pt x="0" y="0"/>
                  </a:lnTo>
                  <a:lnTo>
                    <a:pt x="0" y="1930450"/>
                  </a:lnTo>
                  <a:lnTo>
                    <a:pt x="12193193" y="1930450"/>
                  </a:lnTo>
                  <a:lnTo>
                    <a:pt x="12193193" y="0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5" name="Google Shape;1765;p2"/>
          <p:cNvSpPr txBox="1"/>
          <p:nvPr/>
        </p:nvSpPr>
        <p:spPr>
          <a:xfrm>
            <a:off x="6749450" y="2933736"/>
            <a:ext cx="708425" cy="31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50" rIns="0" bIns="0" anchor="t" anchorCtr="0">
            <a:spAutoFit/>
          </a:bodyPr>
          <a:lstStyle/>
          <a:p>
            <a:pPr marL="1237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E348"/>
              </a:buClr>
              <a:buSzPts val="1949"/>
              <a:buFont typeface="Arial"/>
              <a:buNone/>
              <a:tabLst/>
              <a:defRPr/>
            </a:pPr>
            <a:r>
              <a:rPr kumimoji="0" lang="es-PE" sz="1949" b="1" i="0" u="none" strike="noStrike" kern="1200" cap="none" spc="0" normalizeH="0" baseline="0" noProof="0">
                <a:ln>
                  <a:noFill/>
                </a:ln>
                <a:solidFill>
                  <a:srgbClr val="9FE3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años,</a:t>
            </a:r>
            <a:endParaRPr kumimoji="0" sz="194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2"/>
          <p:cNvGrpSpPr/>
          <p:nvPr/>
        </p:nvGrpSpPr>
        <p:grpSpPr>
          <a:xfrm>
            <a:off x="4413666" y="2396249"/>
            <a:ext cx="2261515" cy="876837"/>
            <a:chOff x="4529861" y="2008987"/>
            <a:chExt cx="2321052" cy="899921"/>
          </a:xfrm>
        </p:grpSpPr>
        <p:sp>
          <p:nvSpPr>
            <p:cNvPr id="1767" name="Google Shape;1767;p2"/>
            <p:cNvSpPr/>
            <p:nvPr/>
          </p:nvSpPr>
          <p:spPr>
            <a:xfrm>
              <a:off x="4529861" y="2008987"/>
              <a:ext cx="2320925" cy="465455"/>
            </a:xfrm>
            <a:custGeom>
              <a:avLst/>
              <a:gdLst/>
              <a:ahLst/>
              <a:cxnLst/>
              <a:rect l="l" t="t" r="r" b="b"/>
              <a:pathLst>
                <a:path w="2320925" h="465455" extrusionOk="0">
                  <a:moveTo>
                    <a:pt x="437642" y="30060"/>
                  </a:moveTo>
                  <a:lnTo>
                    <a:pt x="0" y="30060"/>
                  </a:lnTo>
                  <a:lnTo>
                    <a:pt x="0" y="248500"/>
                  </a:lnTo>
                  <a:lnTo>
                    <a:pt x="147447" y="248500"/>
                  </a:lnTo>
                  <a:lnTo>
                    <a:pt x="147447" y="454799"/>
                  </a:lnTo>
                  <a:lnTo>
                    <a:pt x="437642" y="454799"/>
                  </a:lnTo>
                  <a:lnTo>
                    <a:pt x="437642" y="248500"/>
                  </a:lnTo>
                  <a:lnTo>
                    <a:pt x="437642" y="30060"/>
                  </a:lnTo>
                  <a:close/>
                </a:path>
                <a:path w="2320925" h="465455" extrusionOk="0">
                  <a:moveTo>
                    <a:pt x="1396365" y="449961"/>
                  </a:moveTo>
                  <a:lnTo>
                    <a:pt x="1394218" y="394538"/>
                  </a:lnTo>
                  <a:lnTo>
                    <a:pt x="1387932" y="342404"/>
                  </a:lnTo>
                  <a:lnTo>
                    <a:pt x="1377657" y="293636"/>
                  </a:lnTo>
                  <a:lnTo>
                    <a:pt x="1363573" y="248323"/>
                  </a:lnTo>
                  <a:lnTo>
                    <a:pt x="1345857" y="206540"/>
                  </a:lnTo>
                  <a:lnTo>
                    <a:pt x="1324673" y="168351"/>
                  </a:lnTo>
                  <a:lnTo>
                    <a:pt x="1300200" y="133858"/>
                  </a:lnTo>
                  <a:lnTo>
                    <a:pt x="1272616" y="103136"/>
                  </a:lnTo>
                  <a:lnTo>
                    <a:pt x="1242085" y="76238"/>
                  </a:lnTo>
                  <a:lnTo>
                    <a:pt x="1208773" y="53276"/>
                  </a:lnTo>
                  <a:lnTo>
                    <a:pt x="1172870" y="34302"/>
                  </a:lnTo>
                  <a:lnTo>
                    <a:pt x="1134541" y="19418"/>
                  </a:lnTo>
                  <a:lnTo>
                    <a:pt x="1093952" y="8686"/>
                  </a:lnTo>
                  <a:lnTo>
                    <a:pt x="1051293" y="2184"/>
                  </a:lnTo>
                  <a:lnTo>
                    <a:pt x="1006729" y="0"/>
                  </a:lnTo>
                  <a:lnTo>
                    <a:pt x="962126" y="2184"/>
                  </a:lnTo>
                  <a:lnTo>
                    <a:pt x="919441" y="8686"/>
                  </a:lnTo>
                  <a:lnTo>
                    <a:pt x="878840" y="19418"/>
                  </a:lnTo>
                  <a:lnTo>
                    <a:pt x="840498" y="34302"/>
                  </a:lnTo>
                  <a:lnTo>
                    <a:pt x="804583" y="53276"/>
                  </a:lnTo>
                  <a:lnTo>
                    <a:pt x="771271" y="76238"/>
                  </a:lnTo>
                  <a:lnTo>
                    <a:pt x="740727" y="103136"/>
                  </a:lnTo>
                  <a:lnTo>
                    <a:pt x="713130" y="133858"/>
                  </a:lnTo>
                  <a:lnTo>
                    <a:pt x="688644" y="168351"/>
                  </a:lnTo>
                  <a:lnTo>
                    <a:pt x="667461" y="206540"/>
                  </a:lnTo>
                  <a:lnTo>
                    <a:pt x="649744" y="248323"/>
                  </a:lnTo>
                  <a:lnTo>
                    <a:pt x="635660" y="293636"/>
                  </a:lnTo>
                  <a:lnTo>
                    <a:pt x="625386" y="342404"/>
                  </a:lnTo>
                  <a:lnTo>
                    <a:pt x="619099" y="394538"/>
                  </a:lnTo>
                  <a:lnTo>
                    <a:pt x="616966" y="453263"/>
                  </a:lnTo>
                  <a:lnTo>
                    <a:pt x="617093" y="454787"/>
                  </a:lnTo>
                  <a:lnTo>
                    <a:pt x="908304" y="454787"/>
                  </a:lnTo>
                  <a:lnTo>
                    <a:pt x="908304" y="449961"/>
                  </a:lnTo>
                  <a:lnTo>
                    <a:pt x="911656" y="376212"/>
                  </a:lnTo>
                  <a:lnTo>
                    <a:pt x="921232" y="319760"/>
                  </a:lnTo>
                  <a:lnTo>
                    <a:pt x="936269" y="278879"/>
                  </a:lnTo>
                  <a:lnTo>
                    <a:pt x="979766" y="236880"/>
                  </a:lnTo>
                  <a:lnTo>
                    <a:pt x="1006729" y="232283"/>
                  </a:lnTo>
                  <a:lnTo>
                    <a:pt x="1033627" y="236880"/>
                  </a:lnTo>
                  <a:lnTo>
                    <a:pt x="1077061" y="278879"/>
                  </a:lnTo>
                  <a:lnTo>
                    <a:pt x="1092098" y="319760"/>
                  </a:lnTo>
                  <a:lnTo>
                    <a:pt x="1101661" y="376212"/>
                  </a:lnTo>
                  <a:lnTo>
                    <a:pt x="1105027" y="449961"/>
                  </a:lnTo>
                  <a:lnTo>
                    <a:pt x="1105027" y="454787"/>
                  </a:lnTo>
                  <a:lnTo>
                    <a:pt x="1396238" y="454787"/>
                  </a:lnTo>
                  <a:lnTo>
                    <a:pt x="1396365" y="449961"/>
                  </a:lnTo>
                  <a:close/>
                </a:path>
                <a:path w="2320925" h="465455" extrusionOk="0">
                  <a:moveTo>
                    <a:pt x="2320671" y="460336"/>
                  </a:moveTo>
                  <a:lnTo>
                    <a:pt x="2318524" y="404914"/>
                  </a:lnTo>
                  <a:lnTo>
                    <a:pt x="2312238" y="352780"/>
                  </a:lnTo>
                  <a:lnTo>
                    <a:pt x="2301964" y="304012"/>
                  </a:lnTo>
                  <a:lnTo>
                    <a:pt x="2287879" y="258699"/>
                  </a:lnTo>
                  <a:lnTo>
                    <a:pt x="2270163" y="216916"/>
                  </a:lnTo>
                  <a:lnTo>
                    <a:pt x="2248979" y="178727"/>
                  </a:lnTo>
                  <a:lnTo>
                    <a:pt x="2224506" y="144233"/>
                  </a:lnTo>
                  <a:lnTo>
                    <a:pt x="2196922" y="113512"/>
                  </a:lnTo>
                  <a:lnTo>
                    <a:pt x="2166391" y="86614"/>
                  </a:lnTo>
                  <a:lnTo>
                    <a:pt x="2133079" y="63652"/>
                  </a:lnTo>
                  <a:lnTo>
                    <a:pt x="2097176" y="44678"/>
                  </a:lnTo>
                  <a:lnTo>
                    <a:pt x="2058847" y="29794"/>
                  </a:lnTo>
                  <a:lnTo>
                    <a:pt x="2018258" y="19062"/>
                  </a:lnTo>
                  <a:lnTo>
                    <a:pt x="1975599" y="12560"/>
                  </a:lnTo>
                  <a:lnTo>
                    <a:pt x="1931035" y="10375"/>
                  </a:lnTo>
                  <a:lnTo>
                    <a:pt x="1886432" y="12560"/>
                  </a:lnTo>
                  <a:lnTo>
                    <a:pt x="1843747" y="19062"/>
                  </a:lnTo>
                  <a:lnTo>
                    <a:pt x="1803146" y="29794"/>
                  </a:lnTo>
                  <a:lnTo>
                    <a:pt x="1764804" y="44678"/>
                  </a:lnTo>
                  <a:lnTo>
                    <a:pt x="1728889" y="63652"/>
                  </a:lnTo>
                  <a:lnTo>
                    <a:pt x="1695577" y="86614"/>
                  </a:lnTo>
                  <a:lnTo>
                    <a:pt x="1665033" y="113512"/>
                  </a:lnTo>
                  <a:lnTo>
                    <a:pt x="1637436" y="144233"/>
                  </a:lnTo>
                  <a:lnTo>
                    <a:pt x="1612950" y="178727"/>
                  </a:lnTo>
                  <a:lnTo>
                    <a:pt x="1591767" y="216916"/>
                  </a:lnTo>
                  <a:lnTo>
                    <a:pt x="1574050" y="258699"/>
                  </a:lnTo>
                  <a:lnTo>
                    <a:pt x="1559966" y="304012"/>
                  </a:lnTo>
                  <a:lnTo>
                    <a:pt x="1549692" y="352780"/>
                  </a:lnTo>
                  <a:lnTo>
                    <a:pt x="1543405" y="404914"/>
                  </a:lnTo>
                  <a:lnTo>
                    <a:pt x="1541272" y="463638"/>
                  </a:lnTo>
                  <a:lnTo>
                    <a:pt x="1541399" y="465162"/>
                  </a:lnTo>
                  <a:lnTo>
                    <a:pt x="1832610" y="465162"/>
                  </a:lnTo>
                  <a:lnTo>
                    <a:pt x="1832610" y="460336"/>
                  </a:lnTo>
                  <a:lnTo>
                    <a:pt x="1835962" y="386588"/>
                  </a:lnTo>
                  <a:lnTo>
                    <a:pt x="1845538" y="330136"/>
                  </a:lnTo>
                  <a:lnTo>
                    <a:pt x="1860575" y="289255"/>
                  </a:lnTo>
                  <a:lnTo>
                    <a:pt x="1904072" y="247256"/>
                  </a:lnTo>
                  <a:lnTo>
                    <a:pt x="1931035" y="242658"/>
                  </a:lnTo>
                  <a:lnTo>
                    <a:pt x="1957933" y="247256"/>
                  </a:lnTo>
                  <a:lnTo>
                    <a:pt x="2001367" y="289255"/>
                  </a:lnTo>
                  <a:lnTo>
                    <a:pt x="2016404" y="330136"/>
                  </a:lnTo>
                  <a:lnTo>
                    <a:pt x="2025967" y="386588"/>
                  </a:lnTo>
                  <a:lnTo>
                    <a:pt x="2029333" y="460336"/>
                  </a:lnTo>
                  <a:lnTo>
                    <a:pt x="2029333" y="465162"/>
                  </a:lnTo>
                  <a:lnTo>
                    <a:pt x="2320544" y="465162"/>
                  </a:lnTo>
                  <a:lnTo>
                    <a:pt x="2320671" y="460336"/>
                  </a:lnTo>
                  <a:close/>
                </a:path>
              </a:pathLst>
            </a:custGeom>
            <a:solidFill>
              <a:srgbClr val="2CA3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4677308" y="2463774"/>
              <a:ext cx="2173605" cy="445134"/>
            </a:xfrm>
            <a:custGeom>
              <a:avLst/>
              <a:gdLst/>
              <a:ahLst/>
              <a:cxnLst/>
              <a:rect l="l" t="t" r="r" b="b"/>
              <a:pathLst>
                <a:path w="2173604" h="445135" extrusionOk="0">
                  <a:moveTo>
                    <a:pt x="290195" y="12"/>
                  </a:moveTo>
                  <a:lnTo>
                    <a:pt x="0" y="12"/>
                  </a:lnTo>
                  <a:lnTo>
                    <a:pt x="0" y="425335"/>
                  </a:lnTo>
                  <a:lnTo>
                    <a:pt x="290195" y="425335"/>
                  </a:lnTo>
                  <a:lnTo>
                    <a:pt x="290195" y="12"/>
                  </a:lnTo>
                  <a:close/>
                </a:path>
                <a:path w="2173604" h="445135" extrusionOk="0">
                  <a:moveTo>
                    <a:pt x="1248791" y="0"/>
                  </a:moveTo>
                  <a:lnTo>
                    <a:pt x="957580" y="0"/>
                  </a:lnTo>
                  <a:lnTo>
                    <a:pt x="953922" y="72034"/>
                  </a:lnTo>
                  <a:lnTo>
                    <a:pt x="944194" y="127177"/>
                  </a:lnTo>
                  <a:lnTo>
                    <a:pt x="929144" y="167132"/>
                  </a:lnTo>
                  <a:lnTo>
                    <a:pt x="909485" y="193586"/>
                  </a:lnTo>
                  <a:lnTo>
                    <a:pt x="885952" y="208229"/>
                  </a:lnTo>
                  <a:lnTo>
                    <a:pt x="859282" y="212725"/>
                  </a:lnTo>
                  <a:lnTo>
                    <a:pt x="832548" y="208229"/>
                  </a:lnTo>
                  <a:lnTo>
                    <a:pt x="789305" y="167132"/>
                  </a:lnTo>
                  <a:lnTo>
                    <a:pt x="774230" y="127177"/>
                  </a:lnTo>
                  <a:lnTo>
                    <a:pt x="764501" y="72034"/>
                  </a:lnTo>
                  <a:lnTo>
                    <a:pt x="760857" y="0"/>
                  </a:lnTo>
                  <a:lnTo>
                    <a:pt x="469646" y="0"/>
                  </a:lnTo>
                  <a:lnTo>
                    <a:pt x="472097" y="54838"/>
                  </a:lnTo>
                  <a:lnTo>
                    <a:pt x="478650" y="106413"/>
                  </a:lnTo>
                  <a:lnTo>
                    <a:pt x="489127" y="154647"/>
                  </a:lnTo>
                  <a:lnTo>
                    <a:pt x="503364" y="199466"/>
                  </a:lnTo>
                  <a:lnTo>
                    <a:pt x="521182" y="240792"/>
                  </a:lnTo>
                  <a:lnTo>
                    <a:pt x="542417" y="278561"/>
                  </a:lnTo>
                  <a:lnTo>
                    <a:pt x="566902" y="312674"/>
                  </a:lnTo>
                  <a:lnTo>
                    <a:pt x="594461" y="343052"/>
                  </a:lnTo>
                  <a:lnTo>
                    <a:pt x="624928" y="369646"/>
                  </a:lnTo>
                  <a:lnTo>
                    <a:pt x="658126" y="392353"/>
                  </a:lnTo>
                  <a:lnTo>
                    <a:pt x="693902" y="411099"/>
                  </a:lnTo>
                  <a:lnTo>
                    <a:pt x="732066" y="425818"/>
                  </a:lnTo>
                  <a:lnTo>
                    <a:pt x="772464" y="436435"/>
                  </a:lnTo>
                  <a:lnTo>
                    <a:pt x="814920" y="442861"/>
                  </a:lnTo>
                  <a:lnTo>
                    <a:pt x="859282" y="445008"/>
                  </a:lnTo>
                  <a:lnTo>
                    <a:pt x="903605" y="442861"/>
                  </a:lnTo>
                  <a:lnTo>
                    <a:pt x="946035" y="436435"/>
                  </a:lnTo>
                  <a:lnTo>
                    <a:pt x="986421" y="425818"/>
                  </a:lnTo>
                  <a:lnTo>
                    <a:pt x="1024572" y="411099"/>
                  </a:lnTo>
                  <a:lnTo>
                    <a:pt x="1060335" y="392353"/>
                  </a:lnTo>
                  <a:lnTo>
                    <a:pt x="1093533" y="369646"/>
                  </a:lnTo>
                  <a:lnTo>
                    <a:pt x="1123988" y="343052"/>
                  </a:lnTo>
                  <a:lnTo>
                    <a:pt x="1151534" y="312674"/>
                  </a:lnTo>
                  <a:lnTo>
                    <a:pt x="1176020" y="278561"/>
                  </a:lnTo>
                  <a:lnTo>
                    <a:pt x="1197241" y="240792"/>
                  </a:lnTo>
                  <a:lnTo>
                    <a:pt x="1215059" y="199466"/>
                  </a:lnTo>
                  <a:lnTo>
                    <a:pt x="1229296" y="154647"/>
                  </a:lnTo>
                  <a:lnTo>
                    <a:pt x="1239774" y="106413"/>
                  </a:lnTo>
                  <a:lnTo>
                    <a:pt x="1246327" y="54838"/>
                  </a:lnTo>
                  <a:lnTo>
                    <a:pt x="1248791" y="0"/>
                  </a:lnTo>
                  <a:close/>
                </a:path>
                <a:path w="2173604" h="445135" extrusionOk="0">
                  <a:moveTo>
                    <a:pt x="2173109" y="0"/>
                  </a:moveTo>
                  <a:lnTo>
                    <a:pt x="1881898" y="0"/>
                  </a:lnTo>
                  <a:lnTo>
                    <a:pt x="1878241" y="72034"/>
                  </a:lnTo>
                  <a:lnTo>
                    <a:pt x="1868512" y="127177"/>
                  </a:lnTo>
                  <a:lnTo>
                    <a:pt x="1853463" y="167132"/>
                  </a:lnTo>
                  <a:lnTo>
                    <a:pt x="1833803" y="193586"/>
                  </a:lnTo>
                  <a:lnTo>
                    <a:pt x="1810270" y="208229"/>
                  </a:lnTo>
                  <a:lnTo>
                    <a:pt x="1783600" y="212725"/>
                  </a:lnTo>
                  <a:lnTo>
                    <a:pt x="1756867" y="208229"/>
                  </a:lnTo>
                  <a:lnTo>
                    <a:pt x="1713623" y="167132"/>
                  </a:lnTo>
                  <a:lnTo>
                    <a:pt x="1698548" y="127177"/>
                  </a:lnTo>
                  <a:lnTo>
                    <a:pt x="1688820" y="72034"/>
                  </a:lnTo>
                  <a:lnTo>
                    <a:pt x="1685175" y="0"/>
                  </a:lnTo>
                  <a:lnTo>
                    <a:pt x="1393964" y="0"/>
                  </a:lnTo>
                  <a:lnTo>
                    <a:pt x="1396415" y="54838"/>
                  </a:lnTo>
                  <a:lnTo>
                    <a:pt x="1402969" y="106413"/>
                  </a:lnTo>
                  <a:lnTo>
                    <a:pt x="1413446" y="154647"/>
                  </a:lnTo>
                  <a:lnTo>
                    <a:pt x="1427683" y="199466"/>
                  </a:lnTo>
                  <a:lnTo>
                    <a:pt x="1445501" y="240792"/>
                  </a:lnTo>
                  <a:lnTo>
                    <a:pt x="1466735" y="278561"/>
                  </a:lnTo>
                  <a:lnTo>
                    <a:pt x="1491221" y="312674"/>
                  </a:lnTo>
                  <a:lnTo>
                    <a:pt x="1518780" y="343052"/>
                  </a:lnTo>
                  <a:lnTo>
                    <a:pt x="1549247" y="369646"/>
                  </a:lnTo>
                  <a:lnTo>
                    <a:pt x="1582445" y="392353"/>
                  </a:lnTo>
                  <a:lnTo>
                    <a:pt x="1618221" y="411099"/>
                  </a:lnTo>
                  <a:lnTo>
                    <a:pt x="1656384" y="425818"/>
                  </a:lnTo>
                  <a:lnTo>
                    <a:pt x="1696783" y="436435"/>
                  </a:lnTo>
                  <a:lnTo>
                    <a:pt x="1739239" y="442861"/>
                  </a:lnTo>
                  <a:lnTo>
                    <a:pt x="1783600" y="445008"/>
                  </a:lnTo>
                  <a:lnTo>
                    <a:pt x="1827923" y="442861"/>
                  </a:lnTo>
                  <a:lnTo>
                    <a:pt x="1870354" y="436435"/>
                  </a:lnTo>
                  <a:lnTo>
                    <a:pt x="1910740" y="425818"/>
                  </a:lnTo>
                  <a:lnTo>
                    <a:pt x="1948891" y="411099"/>
                  </a:lnTo>
                  <a:lnTo>
                    <a:pt x="1984654" y="392353"/>
                  </a:lnTo>
                  <a:lnTo>
                    <a:pt x="2017852" y="369646"/>
                  </a:lnTo>
                  <a:lnTo>
                    <a:pt x="2048306" y="343052"/>
                  </a:lnTo>
                  <a:lnTo>
                    <a:pt x="2075853" y="312674"/>
                  </a:lnTo>
                  <a:lnTo>
                    <a:pt x="2100338" y="278561"/>
                  </a:lnTo>
                  <a:lnTo>
                    <a:pt x="2121560" y="240792"/>
                  </a:lnTo>
                  <a:lnTo>
                    <a:pt x="2139378" y="199466"/>
                  </a:lnTo>
                  <a:lnTo>
                    <a:pt x="2153615" y="154647"/>
                  </a:lnTo>
                  <a:lnTo>
                    <a:pt x="2164092" y="106413"/>
                  </a:lnTo>
                  <a:lnTo>
                    <a:pt x="2170646" y="54838"/>
                  </a:lnTo>
                  <a:lnTo>
                    <a:pt x="2173109" y="0"/>
                  </a:lnTo>
                  <a:close/>
                </a:path>
              </a:pathLst>
            </a:custGeom>
            <a:solidFill>
              <a:srgbClr val="9FE34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754"/>
                <a:buFont typeface="Calibri"/>
                <a:buNone/>
                <a:tabLst/>
                <a:defRPr/>
              </a:pPr>
              <a:endParaRPr kumimoji="0" sz="175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9" name="Google Shape;1769;p2"/>
          <p:cNvSpPr txBox="1"/>
          <p:nvPr/>
        </p:nvSpPr>
        <p:spPr>
          <a:xfrm>
            <a:off x="59043" y="2591395"/>
            <a:ext cx="11880500" cy="122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3150" rIns="0" bIns="0" anchor="t" anchorCtr="0">
            <a:spAutoFit/>
          </a:bodyPr>
          <a:lstStyle/>
          <a:p>
            <a:pPr marL="4544208" marR="4164957" lvl="0" indent="0" algn="l" defTabSz="914400" rtl="0" eaLnBrk="1" fontAlgn="auto" latinLnBrk="0" hangingPunct="1">
              <a:lnSpc>
                <a:spcPct val="1165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4"/>
              <a:buFont typeface="Arial"/>
              <a:buNone/>
              <a:tabLst/>
              <a:defRPr/>
            </a:pPr>
            <a:r>
              <a:rPr kumimoji="0" lang="es-PE" sz="175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hacemos posible el  </a:t>
            </a:r>
            <a:r>
              <a:rPr kumimoji="0" lang="es-PE" sz="1949" b="1" i="0" u="none" strike="noStrike" kern="1200" cap="none" spc="0" normalizeH="0" baseline="0" noProof="0" dirty="0">
                <a:ln>
                  <a:noFill/>
                </a:ln>
                <a:solidFill>
                  <a:srgbClr val="9FE3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desarrollo de los lugares  </a:t>
            </a:r>
            <a:r>
              <a:rPr kumimoji="0" lang="es-PE" sz="175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los que estamos.</a:t>
            </a:r>
            <a:endParaRPr kumimoji="0" sz="175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p2"/>
          <p:cNvSpPr/>
          <p:nvPr/>
        </p:nvSpPr>
        <p:spPr>
          <a:xfrm>
            <a:off x="4442274" y="5238549"/>
            <a:ext cx="2997472" cy="188233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54"/>
              <a:buFont typeface="Calibri"/>
              <a:buNone/>
              <a:tabLst/>
              <a:defRPr/>
            </a:pPr>
            <a:endParaRPr kumimoji="0" sz="175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FA47BE-2F31-4816-9E74-B7ED9725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359" y="949031"/>
            <a:ext cx="7828774" cy="1259946"/>
          </a:xfrm>
        </p:spPr>
        <p:txBody>
          <a:bodyPr>
            <a:normAutofit fontScale="90000"/>
          </a:bodyPr>
          <a:lstStyle/>
          <a:p>
            <a:pPr algn="r"/>
            <a:r>
              <a:rPr lang="en-US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Presentation Ferreycorp</a:t>
            </a:r>
            <a:r>
              <a:rPr lang="es-ES_tradnl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41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200" b="1" dirty="0" err="1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s-ES_tradnl" sz="2200" b="1" dirty="0" smtClean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s-ES_tradnl" sz="54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_tradnl" sz="54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BC20654-4668-41CF-B6D0-1A483949CF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29804" r="17662" b="25529"/>
          <a:stretch/>
        </p:blipFill>
        <p:spPr>
          <a:xfrm>
            <a:off x="3338539" y="2130768"/>
            <a:ext cx="5202184" cy="179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rparedes\Pictures\F_casc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7" y="2788498"/>
            <a:ext cx="5171930" cy="353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7"/>
          <p:cNvSpPr txBox="1"/>
          <p:nvPr/>
        </p:nvSpPr>
        <p:spPr>
          <a:xfrm>
            <a:off x="7141621" y="2051539"/>
            <a:ext cx="3692414" cy="627718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Long-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Access to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Xcellence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7112817" y="2870357"/>
            <a:ext cx="3721213" cy="604322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37"/>
          <p:cNvSpPr txBox="1"/>
          <p:nvPr/>
        </p:nvSpPr>
        <p:spPr>
          <a:xfrm>
            <a:off x="7141616" y="3670809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Unmatched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</a:t>
            </a:r>
            <a:r>
              <a:rPr lang="es-PE" sz="13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37"/>
          <p:cNvSpPr txBox="1"/>
          <p:nvPr/>
        </p:nvSpPr>
        <p:spPr>
          <a:xfrm>
            <a:off x="7141617" y="4382284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Excellence in after </a:t>
            </a:r>
            <a:r>
              <a:rPr lang="es-PE" sz="13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technicians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accumulated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7141618" y="5094361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7141620" y="5814058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3546" marR="0" lvl="0" indent="-153546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Innovation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37"/>
          <p:cNvSpPr txBox="1"/>
          <p:nvPr/>
        </p:nvSpPr>
        <p:spPr>
          <a:xfrm>
            <a:off x="7170420" y="6514900"/>
            <a:ext cx="3692414" cy="505085"/>
          </a:xfrm>
          <a:prstGeom prst="rect">
            <a:avLst/>
          </a:prstGeom>
          <a:solidFill>
            <a:srgbClr val="339933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53546" marR="0" lvl="0" indent="0" algn="ctr" defTabSz="775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</a:t>
            </a:r>
            <a:r>
              <a:rPr kumimoji="0" lang="es-PE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Corporate Governance and </a:t>
            </a:r>
            <a:r>
              <a:rPr kumimoji="0" lang="es-PE" sz="13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  <a:endParaRPr kumimoji="0" lang="es-PE" sz="13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4305" y="856210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s-PE" sz="2800" b="1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9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8 CuadroTexto">
            <a:extLst>
              <a:ext uri="{FF2B5EF4-FFF2-40B4-BE49-F238E27FC236}">
                <a16:creationId xmlns:a16="http://schemas.microsoft.com/office/drawing/2014/main" id="{FF3995A4-1BA4-4C8F-9667-8A1D0B57DE72}"/>
              </a:ext>
            </a:extLst>
          </p:cNvPr>
          <p:cNvSpPr txBox="1"/>
          <p:nvPr/>
        </p:nvSpPr>
        <p:spPr>
          <a:xfrm>
            <a:off x="4645547" y="4151609"/>
            <a:ext cx="1624590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In </a:t>
            </a:r>
            <a:r>
              <a:rPr kumimoji="0" lang="es-PE" sz="7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units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mo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, 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Set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5" name="8 CuadroTexto">
            <a:extLst>
              <a:ext uri="{FF2B5EF4-FFF2-40B4-BE49-F238E27FC236}">
                <a16:creationId xmlns:a16="http://schemas.microsoft.com/office/drawing/2014/main" id="{F2D015FC-B284-421E-AD1F-A50A47E31E0D}"/>
              </a:ext>
            </a:extLst>
          </p:cNvPr>
          <p:cNvSpPr txBox="1"/>
          <p:nvPr/>
        </p:nvSpPr>
        <p:spPr>
          <a:xfrm>
            <a:off x="4593779" y="7001581"/>
            <a:ext cx="1887651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mo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, 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Set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6" name="8 CuadroTexto">
            <a:extLst>
              <a:ext uri="{FF2B5EF4-FFF2-40B4-BE49-F238E27FC236}">
                <a16:creationId xmlns:a16="http://schemas.microsoft.com/office/drawing/2014/main" id="{03431421-0DFF-431C-AEBA-7738244152ED}"/>
              </a:ext>
            </a:extLst>
          </p:cNvPr>
          <p:cNvSpPr txBox="1"/>
          <p:nvPr/>
        </p:nvSpPr>
        <p:spPr>
          <a:xfrm>
            <a:off x="10353839" y="7001581"/>
            <a:ext cx="1776334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mo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, </a:t>
            </a:r>
            <a:r>
              <a:rPr lang="es-PE" sz="795" noProof="0" dirty="0" smtClean="0">
                <a:solidFill>
                  <a:prstClr val="black"/>
                </a:solidFill>
                <a:latin typeface="AvantGardeExtLitITCTT"/>
              </a:rPr>
              <a:t>Set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7" name="8 CuadroTexto">
            <a:extLst>
              <a:ext uri="{FF2B5EF4-FFF2-40B4-BE49-F238E27FC236}">
                <a16:creationId xmlns:a16="http://schemas.microsoft.com/office/drawing/2014/main" id="{0DAAB85E-2659-4EF4-8299-7C8BB109DC4A}"/>
              </a:ext>
            </a:extLst>
          </p:cNvPr>
          <p:cNvSpPr txBox="1"/>
          <p:nvPr/>
        </p:nvSpPr>
        <p:spPr>
          <a:xfrm>
            <a:off x="10205010" y="4165699"/>
            <a:ext cx="1469516" cy="33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FOB </a:t>
            </a:r>
          </a:p>
          <a:p>
            <a:pPr marL="0" marR="0" lvl="0" indent="0" algn="l" defTabSz="743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Rolling 12 </a:t>
            </a:r>
            <a:r>
              <a:rPr kumimoji="0" lang="es-PE" sz="7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mo</a:t>
            </a:r>
            <a:r>
              <a:rPr kumimoji="0" lang="es-PE" sz="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, </a:t>
            </a:r>
            <a:r>
              <a:rPr lang="es-PE" sz="795" noProof="0" dirty="0" smtClean="0">
                <a:solidFill>
                  <a:prstClr val="black"/>
                </a:solidFill>
                <a:latin typeface="AvantGardeExtLitITCTT"/>
              </a:rPr>
              <a:t>Set</a:t>
            </a:r>
            <a:r>
              <a:rPr lang="es-PE" sz="795" dirty="0" smtClean="0">
                <a:solidFill>
                  <a:prstClr val="black"/>
                </a:solidFill>
                <a:latin typeface="AvantGardeExtLitITCTT"/>
              </a:rPr>
              <a:t> </a:t>
            </a:r>
            <a:r>
              <a:rPr kumimoji="0" lang="es-PE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s-PE" sz="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1F476FA4-CEF3-43EB-B86C-49DD0D9C53CF}"/>
              </a:ext>
            </a:extLst>
          </p:cNvPr>
          <p:cNvSpPr txBox="1"/>
          <p:nvPr/>
        </p:nvSpPr>
        <p:spPr>
          <a:xfrm>
            <a:off x="1617892" y="170183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pit</a:t>
            </a: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8DF742F-706C-401F-A490-F60119B61F7A}"/>
              </a:ext>
            </a:extLst>
          </p:cNvPr>
          <p:cNvSpPr txBox="1"/>
          <p:nvPr/>
        </p:nvSpPr>
        <p:spPr>
          <a:xfrm>
            <a:off x="1617892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Underground</a:t>
            </a:r>
            <a:r>
              <a:rPr kumimoji="0" lang="es-PE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mining</a:t>
            </a:r>
            <a:endParaRPr kumimoji="0" lang="es-PE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6B786FA9-EF58-4A57-A647-6196FA3A1114}"/>
              </a:ext>
            </a:extLst>
          </p:cNvPr>
          <p:cNvSpPr txBox="1"/>
          <p:nvPr/>
        </p:nvSpPr>
        <p:spPr>
          <a:xfrm>
            <a:off x="6755071" y="4518354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FF552007-181E-4449-B39B-5BFFCF6DDAD4}"/>
              </a:ext>
            </a:extLst>
          </p:cNvPr>
          <p:cNvSpPr txBox="1"/>
          <p:nvPr/>
        </p:nvSpPr>
        <p:spPr>
          <a:xfrm>
            <a:off x="6595339" y="1686599"/>
            <a:ext cx="3775113" cy="33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362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91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</a:t>
            </a:r>
            <a:r>
              <a:rPr kumimoji="0" lang="es-MX" sz="1591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es-MX" sz="1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668768A8-91A1-4F12-AF93-D17E6EFCB755}"/>
              </a:ext>
            </a:extLst>
          </p:cNvPr>
          <p:cNvSpPr txBox="1"/>
          <p:nvPr/>
        </p:nvSpPr>
        <p:spPr>
          <a:xfrm>
            <a:off x="188314" y="634672"/>
            <a:ext cx="8289914" cy="965534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 strong market share in order to </a:t>
            </a:r>
          </a:p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all the market opportunities</a:t>
            </a:r>
          </a:p>
        </p:txBody>
      </p:sp>
      <p:graphicFrame>
        <p:nvGraphicFramePr>
          <p:cNvPr id="22" name="17 Gráfico">
            <a:extLst>
              <a:ext uri="{FF2B5EF4-FFF2-40B4-BE49-F238E27FC236}">
                <a16:creationId xmlns:a16="http://schemas.microsoft.com/office/drawing/2014/main" id="{10B5B975-5A7D-4EDC-8AB2-5C3F98E46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324330"/>
              </p:ext>
            </p:extLst>
          </p:nvPr>
        </p:nvGraphicFramePr>
        <p:xfrm>
          <a:off x="6736748" y="4962058"/>
          <a:ext cx="3633704" cy="26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17 Gráfico">
            <a:extLst>
              <a:ext uri="{FF2B5EF4-FFF2-40B4-BE49-F238E27FC236}">
                <a16:creationId xmlns:a16="http://schemas.microsoft.com/office/drawing/2014/main" id="{AA75D600-DB2B-41F9-B627-CDE48B56B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045665"/>
              </p:ext>
            </p:extLst>
          </p:nvPr>
        </p:nvGraphicFramePr>
        <p:xfrm>
          <a:off x="700117" y="1996981"/>
          <a:ext cx="5674911" cy="27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17 Gráfico">
            <a:extLst>
              <a:ext uri="{FF2B5EF4-FFF2-40B4-BE49-F238E27FC236}">
                <a16:creationId xmlns:a16="http://schemas.microsoft.com/office/drawing/2014/main" id="{67B1385C-A528-459B-A283-0F04F46B9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448299"/>
              </p:ext>
            </p:extLst>
          </p:nvPr>
        </p:nvGraphicFramePr>
        <p:xfrm>
          <a:off x="430292" y="4625457"/>
          <a:ext cx="6188323" cy="293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17 Gráfico">
            <a:extLst>
              <a:ext uri="{FF2B5EF4-FFF2-40B4-BE49-F238E27FC236}">
                <a16:creationId xmlns:a16="http://schemas.microsoft.com/office/drawing/2014/main" id="{749DC2EE-C2D1-40F6-A830-37733C2E8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456686"/>
              </p:ext>
            </p:extLst>
          </p:nvPr>
        </p:nvGraphicFramePr>
        <p:xfrm>
          <a:off x="5922653" y="1842440"/>
          <a:ext cx="5439948" cy="279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96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C3E85C79-389D-7546-8948-4E9AA400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C742-EB91-E746-BE09-15ED72C2F64C}" type="slidenum">
              <a:rPr kumimoji="0" lang="es-ES_tradnl" sz="116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16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419193" y="621593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Supported by current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customers: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of sales</a:t>
            </a: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B9628801-A772-4C30-82C2-23E8612B3531}"/>
              </a:ext>
            </a:extLst>
          </p:cNvPr>
          <p:cNvSpPr txBox="1">
            <a:spLocks/>
          </p:cNvSpPr>
          <p:nvPr/>
        </p:nvSpPr>
        <p:spPr>
          <a:xfrm>
            <a:off x="11581868" y="7161092"/>
            <a:ext cx="438554" cy="355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840654" rtl="0" eaLnBrk="1" latinLnBrk="0" hangingPunct="1">
              <a:defRPr sz="116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033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654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97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316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1628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1970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42271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62613" algn="l" defTabSz="8406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pt-BR" sz="1559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</a:t>
            </a:fld>
            <a:endParaRPr kumimoji="0" lang="pt-BR" sz="155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BAA9A16-5AB8-48D8-B018-FBF1D8ED7794}"/>
              </a:ext>
            </a:extLst>
          </p:cNvPr>
          <p:cNvGrpSpPr/>
          <p:nvPr/>
        </p:nvGrpSpPr>
        <p:grpSpPr>
          <a:xfrm>
            <a:off x="145638" y="1752343"/>
            <a:ext cx="5240583" cy="5764508"/>
            <a:chOff x="351742" y="1842208"/>
            <a:chExt cx="4759568" cy="5332811"/>
          </a:xfrm>
        </p:grpSpPr>
        <p:graphicFrame>
          <p:nvGraphicFramePr>
            <p:cNvPr id="9" name="6 Objeto">
              <a:extLst>
                <a:ext uri="{FF2B5EF4-FFF2-40B4-BE49-F238E27FC236}">
                  <a16:creationId xmlns:a16="http://schemas.microsoft.com/office/drawing/2014/main" id="{20B8C1FA-1D72-4AD5-BFE5-CD814862D9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51742" y="1842208"/>
            <a:ext cx="4749211" cy="5332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2" r:id="rId4" imgW="5447619" imgH="6144483" progId="">
                    <p:embed/>
                  </p:oleObj>
                </mc:Choice>
                <mc:Fallback>
                  <p:oleObj r:id="rId4" imgW="5447619" imgH="6144483" progId="">
                    <p:embed/>
                    <p:pic>
                      <p:nvPicPr>
                        <p:cNvPr id="9" name="6 Objeto">
                          <a:extLst>
                            <a:ext uri="{FF2B5EF4-FFF2-40B4-BE49-F238E27FC236}">
                              <a16:creationId xmlns:a16="http://schemas.microsoft.com/office/drawing/2014/main" id="{20B8C1FA-1D72-4AD5-BFE5-CD814862D9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6">
                                  <a14:imgEffect>
                                    <a14:colorTemperature colorTemp="1500"/>
                                  </a14:imgEffect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742" y="1842208"/>
                          <a:ext cx="4749211" cy="53328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8 Elipse">
              <a:extLst>
                <a:ext uri="{FF2B5EF4-FFF2-40B4-BE49-F238E27FC236}">
                  <a16:creationId xmlns:a16="http://schemas.microsoft.com/office/drawing/2014/main" id="{AD64AF2F-330B-49A8-B916-FAF16936AF8C}"/>
                </a:ext>
              </a:extLst>
            </p:cNvPr>
            <p:cNvSpPr/>
            <p:nvPr/>
          </p:nvSpPr>
          <p:spPr>
            <a:xfrm>
              <a:off x="2012462" y="4797088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11 CuadroTexto">
              <a:extLst>
                <a:ext uri="{FF2B5EF4-FFF2-40B4-BE49-F238E27FC236}">
                  <a16:creationId xmlns:a16="http://schemas.microsoft.com/office/drawing/2014/main" id="{FA974CD9-9F58-40BA-9F2A-B4F9EAF4E82D}"/>
                </a:ext>
              </a:extLst>
            </p:cNvPr>
            <p:cNvSpPr txBox="1"/>
            <p:nvPr/>
          </p:nvSpPr>
          <p:spPr>
            <a:xfrm>
              <a:off x="1596768" y="3512738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Yanacocha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15 CuadroTexto">
              <a:extLst>
                <a:ext uri="{FF2B5EF4-FFF2-40B4-BE49-F238E27FC236}">
                  <a16:creationId xmlns:a16="http://schemas.microsoft.com/office/drawing/2014/main" id="{1061FDF7-D483-4DDD-9D53-8FB95160341D}"/>
                </a:ext>
              </a:extLst>
            </p:cNvPr>
            <p:cNvSpPr txBox="1"/>
            <p:nvPr/>
          </p:nvSpPr>
          <p:spPr>
            <a:xfrm>
              <a:off x="2639747" y="5224732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Las Bambas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16 CuadroTexto">
              <a:extLst>
                <a:ext uri="{FF2B5EF4-FFF2-40B4-BE49-F238E27FC236}">
                  <a16:creationId xmlns:a16="http://schemas.microsoft.com/office/drawing/2014/main" id="{0CBCD7D3-2139-4DA6-9E3A-134C66560C0F}"/>
                </a:ext>
              </a:extLst>
            </p:cNvPr>
            <p:cNvSpPr txBox="1"/>
            <p:nvPr/>
          </p:nvSpPr>
          <p:spPr>
            <a:xfrm>
              <a:off x="1378461" y="5736224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Shougang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17 CuadroTexto">
              <a:extLst>
                <a:ext uri="{FF2B5EF4-FFF2-40B4-BE49-F238E27FC236}">
                  <a16:creationId xmlns:a16="http://schemas.microsoft.com/office/drawing/2014/main" id="{5C06D703-8F8C-40AC-8C90-AE0914C32B44}"/>
                </a:ext>
              </a:extLst>
            </p:cNvPr>
            <p:cNvSpPr txBox="1"/>
            <p:nvPr/>
          </p:nvSpPr>
          <p:spPr>
            <a:xfrm>
              <a:off x="3296344" y="544991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Constancia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18 CuadroTexto">
              <a:extLst>
                <a:ext uri="{FF2B5EF4-FFF2-40B4-BE49-F238E27FC236}">
                  <a16:creationId xmlns:a16="http://schemas.microsoft.com/office/drawing/2014/main" id="{E30DEC27-D9FF-42E1-AE92-CE406E99BB2E}"/>
                </a:ext>
              </a:extLst>
            </p:cNvPr>
            <p:cNvSpPr txBox="1"/>
            <p:nvPr/>
          </p:nvSpPr>
          <p:spPr>
            <a:xfrm>
              <a:off x="3604869" y="5748217"/>
              <a:ext cx="1202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Antapaccay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19 CuadroTexto">
              <a:extLst>
                <a:ext uri="{FF2B5EF4-FFF2-40B4-BE49-F238E27FC236}">
                  <a16:creationId xmlns:a16="http://schemas.microsoft.com/office/drawing/2014/main" id="{64BB8EA0-6CC6-4419-8DC8-A351933F9222}"/>
                </a:ext>
              </a:extLst>
            </p:cNvPr>
            <p:cNvSpPr txBox="1"/>
            <p:nvPr/>
          </p:nvSpPr>
          <p:spPr>
            <a:xfrm>
              <a:off x="1743947" y="6107193"/>
              <a:ext cx="13482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Verde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20 CuadroTexto">
              <a:extLst>
                <a:ext uri="{FF2B5EF4-FFF2-40B4-BE49-F238E27FC236}">
                  <a16:creationId xmlns:a16="http://schemas.microsoft.com/office/drawing/2014/main" id="{0A24064F-C032-431A-94DD-4199A914BE8B}"/>
                </a:ext>
              </a:extLst>
            </p:cNvPr>
            <p:cNvSpPr txBox="1"/>
            <p:nvPr/>
          </p:nvSpPr>
          <p:spPr>
            <a:xfrm>
              <a:off x="3852740" y="6149732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Cuajone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21 CuadroTexto">
              <a:extLst>
                <a:ext uri="{FF2B5EF4-FFF2-40B4-BE49-F238E27FC236}">
                  <a16:creationId xmlns:a16="http://schemas.microsoft.com/office/drawing/2014/main" id="{E53C2337-A7C9-4AFB-AE7A-D16C9642DC5B}"/>
                </a:ext>
              </a:extLst>
            </p:cNvPr>
            <p:cNvSpPr txBox="1"/>
            <p:nvPr/>
          </p:nvSpPr>
          <p:spPr>
            <a:xfrm>
              <a:off x="4009241" y="6524305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Toquepala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22 CuadroTexto">
              <a:extLst>
                <a:ext uri="{FF2B5EF4-FFF2-40B4-BE49-F238E27FC236}">
                  <a16:creationId xmlns:a16="http://schemas.microsoft.com/office/drawing/2014/main" id="{EC0060B2-DA4D-4795-AFA4-CBEAB15573BD}"/>
                </a:ext>
              </a:extLst>
            </p:cNvPr>
            <p:cNvSpPr txBox="1"/>
            <p:nvPr/>
          </p:nvSpPr>
          <p:spPr>
            <a:xfrm>
              <a:off x="964200" y="4836417"/>
              <a:ext cx="110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Toromocho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27 Elipse">
              <a:extLst>
                <a:ext uri="{FF2B5EF4-FFF2-40B4-BE49-F238E27FC236}">
                  <a16:creationId xmlns:a16="http://schemas.microsoft.com/office/drawing/2014/main" id="{20D38EF1-A3B8-4CE3-BDB3-E29987887229}"/>
                </a:ext>
              </a:extLst>
            </p:cNvPr>
            <p:cNvSpPr/>
            <p:nvPr/>
          </p:nvSpPr>
          <p:spPr>
            <a:xfrm>
              <a:off x="3062348" y="5528174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30 Elipse">
              <a:extLst>
                <a:ext uri="{FF2B5EF4-FFF2-40B4-BE49-F238E27FC236}">
                  <a16:creationId xmlns:a16="http://schemas.microsoft.com/office/drawing/2014/main" id="{58FD8650-EFB9-46AB-9DB6-FB2C057E6C49}"/>
                </a:ext>
              </a:extLst>
            </p:cNvPr>
            <p:cNvSpPr/>
            <p:nvPr/>
          </p:nvSpPr>
          <p:spPr>
            <a:xfrm>
              <a:off x="1364439" y="3526036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42 Elipse">
              <a:extLst>
                <a:ext uri="{FF2B5EF4-FFF2-40B4-BE49-F238E27FC236}">
                  <a16:creationId xmlns:a16="http://schemas.microsoft.com/office/drawing/2014/main" id="{0C88EC8A-A7F2-40BD-8F50-8F15806A2D1F}"/>
                </a:ext>
              </a:extLst>
            </p:cNvPr>
            <p:cNvSpPr/>
            <p:nvPr/>
          </p:nvSpPr>
          <p:spPr>
            <a:xfrm>
              <a:off x="2401297" y="5682021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45 Elipse">
              <a:extLst>
                <a:ext uri="{FF2B5EF4-FFF2-40B4-BE49-F238E27FC236}">
                  <a16:creationId xmlns:a16="http://schemas.microsoft.com/office/drawing/2014/main" id="{A977AB0E-4678-4A7B-BAD0-A5F3812C8C55}"/>
                </a:ext>
              </a:extLst>
            </p:cNvPr>
            <p:cNvSpPr/>
            <p:nvPr/>
          </p:nvSpPr>
          <p:spPr>
            <a:xfrm>
              <a:off x="3345927" y="5708889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48 Elipse">
              <a:extLst>
                <a:ext uri="{FF2B5EF4-FFF2-40B4-BE49-F238E27FC236}">
                  <a16:creationId xmlns:a16="http://schemas.microsoft.com/office/drawing/2014/main" id="{09A855D2-E555-4B3D-B4F1-2CA9F3F5854C}"/>
                </a:ext>
              </a:extLst>
            </p:cNvPr>
            <p:cNvSpPr/>
            <p:nvPr/>
          </p:nvSpPr>
          <p:spPr>
            <a:xfrm>
              <a:off x="2737668" y="543912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51 Elipse">
              <a:extLst>
                <a:ext uri="{FF2B5EF4-FFF2-40B4-BE49-F238E27FC236}">
                  <a16:creationId xmlns:a16="http://schemas.microsoft.com/office/drawing/2014/main" id="{7F82A302-2BF5-4658-8769-91B6B8BB8D1D}"/>
                </a:ext>
              </a:extLst>
            </p:cNvPr>
            <p:cNvSpPr/>
            <p:nvPr/>
          </p:nvSpPr>
          <p:spPr>
            <a:xfrm>
              <a:off x="3662236" y="651539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100 Elipse">
              <a:extLst>
                <a:ext uri="{FF2B5EF4-FFF2-40B4-BE49-F238E27FC236}">
                  <a16:creationId xmlns:a16="http://schemas.microsoft.com/office/drawing/2014/main" id="{94BAB2F3-0AD2-44CD-B8EB-248C0153D5EC}"/>
                </a:ext>
              </a:extLst>
            </p:cNvPr>
            <p:cNvSpPr/>
            <p:nvPr/>
          </p:nvSpPr>
          <p:spPr>
            <a:xfrm>
              <a:off x="3046825" y="602521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71 CuadroTexto">
              <a:extLst>
                <a:ext uri="{FF2B5EF4-FFF2-40B4-BE49-F238E27FC236}">
                  <a16:creationId xmlns:a16="http://schemas.microsoft.com/office/drawing/2014/main" id="{086CB762-7392-417A-82C3-D855E497038F}"/>
                </a:ext>
              </a:extLst>
            </p:cNvPr>
            <p:cNvSpPr txBox="1"/>
            <p:nvPr/>
          </p:nvSpPr>
          <p:spPr>
            <a:xfrm>
              <a:off x="1215593" y="5374989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Mina Justa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63 Elipse">
              <a:extLst>
                <a:ext uri="{FF2B5EF4-FFF2-40B4-BE49-F238E27FC236}">
                  <a16:creationId xmlns:a16="http://schemas.microsoft.com/office/drawing/2014/main" id="{B5447E36-41E2-4E26-828F-531542E53295}"/>
                </a:ext>
              </a:extLst>
            </p:cNvPr>
            <p:cNvSpPr/>
            <p:nvPr/>
          </p:nvSpPr>
          <p:spPr>
            <a:xfrm>
              <a:off x="2248362" y="5359725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100 Elipse">
              <a:extLst>
                <a:ext uri="{FF2B5EF4-FFF2-40B4-BE49-F238E27FC236}">
                  <a16:creationId xmlns:a16="http://schemas.microsoft.com/office/drawing/2014/main" id="{EAA6A418-EA21-4DA2-8110-A5C0DA98983C}"/>
                </a:ext>
              </a:extLst>
            </p:cNvPr>
            <p:cNvSpPr/>
            <p:nvPr/>
          </p:nvSpPr>
          <p:spPr>
            <a:xfrm>
              <a:off x="3608524" y="6127757"/>
              <a:ext cx="300112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13 CuadroTexto">
              <a:extLst>
                <a:ext uri="{FF2B5EF4-FFF2-40B4-BE49-F238E27FC236}">
                  <a16:creationId xmlns:a16="http://schemas.microsoft.com/office/drawing/2014/main" id="{CF793274-E815-4470-BFC7-5993999F443F}"/>
                </a:ext>
              </a:extLst>
            </p:cNvPr>
            <p:cNvSpPr txBox="1"/>
            <p:nvPr/>
          </p:nvSpPr>
          <p:spPr>
            <a:xfrm>
              <a:off x="2066268" y="6400283"/>
              <a:ext cx="1147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Quellaveco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33 Elipse">
              <a:extLst>
                <a:ext uri="{FF2B5EF4-FFF2-40B4-BE49-F238E27FC236}">
                  <a16:creationId xmlns:a16="http://schemas.microsoft.com/office/drawing/2014/main" id="{D20F4E0D-1F1D-4680-98F1-4926C91974CA}"/>
                </a:ext>
              </a:extLst>
            </p:cNvPr>
            <p:cNvSpPr/>
            <p:nvPr/>
          </p:nvSpPr>
          <p:spPr>
            <a:xfrm>
              <a:off x="3256487" y="6327624"/>
              <a:ext cx="326653" cy="298850"/>
            </a:xfrm>
            <a:prstGeom prst="ellipse">
              <a:avLst/>
            </a:prstGeom>
            <a:solidFill>
              <a:srgbClr val="3AB03A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8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170A49E-89A4-4D9D-AEA5-99100D83F752}"/>
              </a:ext>
            </a:extLst>
          </p:cNvPr>
          <p:cNvGrpSpPr/>
          <p:nvPr/>
        </p:nvGrpSpPr>
        <p:grpSpPr>
          <a:xfrm>
            <a:off x="5051905" y="1660007"/>
            <a:ext cx="6413196" cy="5684437"/>
            <a:chOff x="4005746" y="802099"/>
            <a:chExt cx="7223718" cy="639541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258AC5C-FA83-42BA-BC2E-0FB6824AB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77" y="802099"/>
              <a:ext cx="4840388" cy="6395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11 CuadroTexto">
              <a:extLst>
                <a:ext uri="{FF2B5EF4-FFF2-40B4-BE49-F238E27FC236}">
                  <a16:creationId xmlns:a16="http://schemas.microsoft.com/office/drawing/2014/main" id="{70935759-2C94-4A4D-8CD3-AAEC437BECEC}"/>
                </a:ext>
              </a:extLst>
            </p:cNvPr>
            <p:cNvSpPr txBox="1"/>
            <p:nvPr/>
          </p:nvSpPr>
          <p:spPr>
            <a:xfrm>
              <a:off x="4476964" y="1786653"/>
              <a:ext cx="109472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Corona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C38F4C3C-8FDA-49DD-B618-0CEBE15D8AE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19" y="1968408"/>
              <a:ext cx="1117514" cy="1004948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780FBC6-E97C-4BF7-B887-400BB8A09A02}"/>
                </a:ext>
              </a:extLst>
            </p:cNvPr>
            <p:cNvCxnSpPr>
              <a:cxnSpLocks/>
            </p:cNvCxnSpPr>
            <p:nvPr/>
          </p:nvCxnSpPr>
          <p:spPr>
            <a:xfrm>
              <a:off x="5356382" y="3058877"/>
              <a:ext cx="1784314" cy="115443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11 CuadroTexto">
              <a:extLst>
                <a:ext uri="{FF2B5EF4-FFF2-40B4-BE49-F238E27FC236}">
                  <a16:creationId xmlns:a16="http://schemas.microsoft.com/office/drawing/2014/main" id="{FCEB94AE-71A0-4BF9-9C96-ECF71438CB26}"/>
                </a:ext>
              </a:extLst>
            </p:cNvPr>
            <p:cNvSpPr txBox="1"/>
            <p:nvPr/>
          </p:nvSpPr>
          <p:spPr>
            <a:xfrm>
              <a:off x="4470987" y="284255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Raura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BC0187A2-25BC-4A0F-A46F-D81EF7673C06}"/>
                </a:ext>
              </a:extLst>
            </p:cNvPr>
            <p:cNvCxnSpPr>
              <a:cxnSpLocks/>
            </p:cNvCxnSpPr>
            <p:nvPr/>
          </p:nvCxnSpPr>
          <p:spPr>
            <a:xfrm>
              <a:off x="5396666" y="3447476"/>
              <a:ext cx="1675114" cy="8125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11 CuadroTexto">
              <a:extLst>
                <a:ext uri="{FF2B5EF4-FFF2-40B4-BE49-F238E27FC236}">
                  <a16:creationId xmlns:a16="http://schemas.microsoft.com/office/drawing/2014/main" id="{619BD38B-52FB-4291-9C26-996E59BBA081}"/>
                </a:ext>
              </a:extLst>
            </p:cNvPr>
            <p:cNvSpPr txBox="1"/>
            <p:nvPr/>
          </p:nvSpPr>
          <p:spPr>
            <a:xfrm>
              <a:off x="4590004" y="3270065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Islay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ED483886-736D-4DF0-BDF7-3E8180BF9CC6}"/>
                </a:ext>
              </a:extLst>
            </p:cNvPr>
            <p:cNvCxnSpPr>
              <a:cxnSpLocks/>
            </p:cNvCxnSpPr>
            <p:nvPr/>
          </p:nvCxnSpPr>
          <p:spPr>
            <a:xfrm>
              <a:off x="6625650" y="5579801"/>
              <a:ext cx="844492" cy="5681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11 CuadroTexto">
              <a:extLst>
                <a:ext uri="{FF2B5EF4-FFF2-40B4-BE49-F238E27FC236}">
                  <a16:creationId xmlns:a16="http://schemas.microsoft.com/office/drawing/2014/main" id="{7ABEF3D4-2BBF-437C-8891-E7603C20D26F}"/>
                </a:ext>
              </a:extLst>
            </p:cNvPr>
            <p:cNvSpPr txBox="1"/>
            <p:nvPr/>
          </p:nvSpPr>
          <p:spPr>
            <a:xfrm>
              <a:off x="5496965" y="5388800"/>
              <a:ext cx="1342766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Cerro Lindo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42DA806-A6A3-44E9-808A-66D752FCE0B7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7338126" y="6025215"/>
              <a:ext cx="411556" cy="13978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11 CuadroTexto">
              <a:extLst>
                <a:ext uri="{FF2B5EF4-FFF2-40B4-BE49-F238E27FC236}">
                  <a16:creationId xmlns:a16="http://schemas.microsoft.com/office/drawing/2014/main" id="{1ADA269A-1496-4A10-9C86-B80F846C47FD}"/>
                </a:ext>
              </a:extLst>
            </p:cNvPr>
            <p:cNvSpPr txBox="1"/>
            <p:nvPr/>
          </p:nvSpPr>
          <p:spPr>
            <a:xfrm>
              <a:off x="6811151" y="6164997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Marcona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B01B608A-9B73-408F-B356-EA1B2A777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567" y="2346277"/>
              <a:ext cx="2410408" cy="1797215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11 CuadroTexto">
              <a:extLst>
                <a:ext uri="{FF2B5EF4-FFF2-40B4-BE49-F238E27FC236}">
                  <a16:creationId xmlns:a16="http://schemas.microsoft.com/office/drawing/2014/main" id="{C3D7CE5B-355A-454B-8229-7FB28AE98968}"/>
                </a:ext>
              </a:extLst>
            </p:cNvPr>
            <p:cNvSpPr txBox="1"/>
            <p:nvPr/>
          </p:nvSpPr>
          <p:spPr>
            <a:xfrm>
              <a:off x="9443964" y="2135030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Iscaycruz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85A6796-C8DC-40F9-820B-D3082550C3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7299" y="2961083"/>
              <a:ext cx="2072344" cy="15470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11 CuadroTexto">
              <a:extLst>
                <a:ext uri="{FF2B5EF4-FFF2-40B4-BE49-F238E27FC236}">
                  <a16:creationId xmlns:a16="http://schemas.microsoft.com/office/drawing/2014/main" id="{8A84A6B4-B51A-4ED4-A770-5FBD11D691AA}"/>
                </a:ext>
              </a:extLst>
            </p:cNvPr>
            <p:cNvSpPr txBox="1"/>
            <p:nvPr/>
          </p:nvSpPr>
          <p:spPr>
            <a:xfrm>
              <a:off x="9049001" y="2749836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El Porvenir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A5C184E-5AA4-4F14-8FD3-78C9F5AE8B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1965" y="3364642"/>
              <a:ext cx="2029410" cy="130365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11 CuadroTexto">
              <a:extLst>
                <a:ext uri="{FF2B5EF4-FFF2-40B4-BE49-F238E27FC236}">
                  <a16:creationId xmlns:a16="http://schemas.microsoft.com/office/drawing/2014/main" id="{7E9F6968-1AD7-4A14-B61A-0C11A73929D1}"/>
                </a:ext>
              </a:extLst>
            </p:cNvPr>
            <p:cNvSpPr txBox="1"/>
            <p:nvPr/>
          </p:nvSpPr>
          <p:spPr>
            <a:xfrm>
              <a:off x="9012420" y="3135093"/>
              <a:ext cx="1255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Atacocha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A6C07EC-A04F-41A5-9A54-C36D05437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045" y="3734612"/>
              <a:ext cx="2168930" cy="99906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11 CuadroTexto">
              <a:extLst>
                <a:ext uri="{FF2B5EF4-FFF2-40B4-BE49-F238E27FC236}">
                  <a16:creationId xmlns:a16="http://schemas.microsoft.com/office/drawing/2014/main" id="{AD0BB1DB-BE87-4624-AA1B-090098C42C12}"/>
                </a:ext>
              </a:extLst>
            </p:cNvPr>
            <p:cNvSpPr txBox="1"/>
            <p:nvPr/>
          </p:nvSpPr>
          <p:spPr>
            <a:xfrm>
              <a:off x="9164819" y="3511245"/>
              <a:ext cx="1427462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</a:t>
              </a: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Cristobal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919D1CEE-2868-4782-9962-C7AE57CD0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3107" y="4221329"/>
              <a:ext cx="2338139" cy="6353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11 CuadroTexto">
              <a:extLst>
                <a:ext uri="{FF2B5EF4-FFF2-40B4-BE49-F238E27FC236}">
                  <a16:creationId xmlns:a16="http://schemas.microsoft.com/office/drawing/2014/main" id="{D55549ED-9BE4-4FBE-B49E-1D19ECBF281F}"/>
                </a:ext>
              </a:extLst>
            </p:cNvPr>
            <p:cNvSpPr txBox="1"/>
            <p:nvPr/>
          </p:nvSpPr>
          <p:spPr>
            <a:xfrm>
              <a:off x="9466040" y="3995025"/>
              <a:ext cx="142746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Carahuacra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4AE14743-BECC-4690-B2E9-BBC985879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2073" y="4840369"/>
              <a:ext cx="2516826" cy="7133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11 CuadroTexto">
              <a:extLst>
                <a:ext uri="{FF2B5EF4-FFF2-40B4-BE49-F238E27FC236}">
                  <a16:creationId xmlns:a16="http://schemas.microsoft.com/office/drawing/2014/main" id="{A674E743-2FF5-4CAC-BB92-B98B0E23BE48}"/>
                </a:ext>
              </a:extLst>
            </p:cNvPr>
            <p:cNvSpPr txBox="1"/>
            <p:nvPr/>
          </p:nvSpPr>
          <p:spPr>
            <a:xfrm>
              <a:off x="9734543" y="4545927"/>
              <a:ext cx="1494921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Andaychagua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AEDA6584-215F-48B1-BF96-FBE2D2B54803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9161672" y="5759003"/>
              <a:ext cx="630780" cy="10071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11 CuadroTexto">
              <a:extLst>
                <a:ext uri="{FF2B5EF4-FFF2-40B4-BE49-F238E27FC236}">
                  <a16:creationId xmlns:a16="http://schemas.microsoft.com/office/drawing/2014/main" id="{EF1BE32D-45BF-4A38-A826-92EC8336469F}"/>
                </a:ext>
              </a:extLst>
            </p:cNvPr>
            <p:cNvSpPr txBox="1"/>
            <p:nvPr/>
          </p:nvSpPr>
          <p:spPr>
            <a:xfrm>
              <a:off x="9792452" y="5728910"/>
              <a:ext cx="1387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San Rafael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CE7ED4CA-2EB8-437F-8A5D-7170026A2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297" y="6698726"/>
              <a:ext cx="691451" cy="7366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11 CuadroTexto">
              <a:extLst>
                <a:ext uri="{FF2B5EF4-FFF2-40B4-BE49-F238E27FC236}">
                  <a16:creationId xmlns:a16="http://schemas.microsoft.com/office/drawing/2014/main" id="{DEB6A1D4-D43D-4428-B458-755EDD5FB7E7}"/>
                </a:ext>
              </a:extLst>
            </p:cNvPr>
            <p:cNvSpPr txBox="1"/>
            <p:nvPr/>
          </p:nvSpPr>
          <p:spPr>
            <a:xfrm>
              <a:off x="9874115" y="6567921"/>
              <a:ext cx="1053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Pucamarca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340B050D-0F85-4D14-85E4-8F262C5B13F8}"/>
                </a:ext>
              </a:extLst>
            </p:cNvPr>
            <p:cNvCxnSpPr>
              <a:cxnSpLocks/>
            </p:cNvCxnSpPr>
            <p:nvPr/>
          </p:nvCxnSpPr>
          <p:spPr>
            <a:xfrm>
              <a:off x="5534449" y="3874658"/>
              <a:ext cx="1504872" cy="42923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11 CuadroTexto">
              <a:extLst>
                <a:ext uri="{FF2B5EF4-FFF2-40B4-BE49-F238E27FC236}">
                  <a16:creationId xmlns:a16="http://schemas.microsoft.com/office/drawing/2014/main" id="{9A056618-8FBC-403B-8A04-0B58F14FEC8F}"/>
                </a:ext>
              </a:extLst>
            </p:cNvPr>
            <p:cNvSpPr txBox="1"/>
            <p:nvPr/>
          </p:nvSpPr>
          <p:spPr>
            <a:xfrm>
              <a:off x="4005746" y="3714467"/>
              <a:ext cx="1696330" cy="29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90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Animon</a:t>
              </a:r>
              <a:r>
                <a:rPr kumimoji="0" lang="es-MX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antGardeExtLitITCTT"/>
                  <a:ea typeface="+mn-ea"/>
                  <a:cs typeface="Arial"/>
                  <a:sym typeface="Arial"/>
                </a:rPr>
                <a:t> (UG)</a:t>
              </a:r>
              <a:endParaRPr kumimoji="0" lang="es-P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33037B13-E9D9-456B-9EE1-3843CEC81F5F}"/>
              </a:ext>
            </a:extLst>
          </p:cNvPr>
          <p:cNvCxnSpPr>
            <a:cxnSpLocks/>
          </p:cNvCxnSpPr>
          <p:nvPr/>
        </p:nvCxnSpPr>
        <p:spPr>
          <a:xfrm>
            <a:off x="6132900" y="3368988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11 CuadroTexto">
            <a:extLst>
              <a:ext uri="{FF2B5EF4-FFF2-40B4-BE49-F238E27FC236}">
                <a16:creationId xmlns:a16="http://schemas.microsoft.com/office/drawing/2014/main" id="{5AF4D11F-16BA-4801-B208-B3D964E5D6B8}"/>
              </a:ext>
            </a:extLst>
          </p:cNvPr>
          <p:cNvSpPr txBox="1"/>
          <p:nvPr/>
        </p:nvSpPr>
        <p:spPr>
          <a:xfrm>
            <a:off x="5424836" y="322379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Shahuindo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C8D6F853-2D58-4198-97D5-7626D74CF645}"/>
              </a:ext>
            </a:extLst>
          </p:cNvPr>
          <p:cNvCxnSpPr>
            <a:cxnSpLocks/>
          </p:cNvCxnSpPr>
          <p:nvPr/>
        </p:nvCxnSpPr>
        <p:spPr>
          <a:xfrm>
            <a:off x="6587657" y="5087740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11 CuadroTexto">
            <a:extLst>
              <a:ext uri="{FF2B5EF4-FFF2-40B4-BE49-F238E27FC236}">
                <a16:creationId xmlns:a16="http://schemas.microsoft.com/office/drawing/2014/main" id="{99989DE6-DE1D-4DFF-9C96-0AC64B3AE014}"/>
              </a:ext>
            </a:extLst>
          </p:cNvPr>
          <p:cNvSpPr txBox="1"/>
          <p:nvPr/>
        </p:nvSpPr>
        <p:spPr>
          <a:xfrm>
            <a:off x="5917983" y="4969364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Yauliyacu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B16AE3B-00BA-4F1D-BDB2-3033A00A6195}"/>
              </a:ext>
            </a:extLst>
          </p:cNvPr>
          <p:cNvCxnSpPr>
            <a:cxnSpLocks/>
          </p:cNvCxnSpPr>
          <p:nvPr/>
        </p:nvCxnSpPr>
        <p:spPr>
          <a:xfrm flipV="1">
            <a:off x="8423389" y="6302469"/>
            <a:ext cx="268368" cy="37693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11 CuadroTexto">
            <a:extLst>
              <a:ext uri="{FF2B5EF4-FFF2-40B4-BE49-F238E27FC236}">
                <a16:creationId xmlns:a16="http://schemas.microsoft.com/office/drawing/2014/main" id="{C52FDB61-041A-430D-B751-C2CCB427407E}"/>
              </a:ext>
            </a:extLst>
          </p:cNvPr>
          <p:cNvSpPr txBox="1"/>
          <p:nvPr/>
        </p:nvSpPr>
        <p:spPr>
          <a:xfrm>
            <a:off x="7572448" y="6630388"/>
            <a:ext cx="1194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Inmaculada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9AB10B31-78F9-42F3-8876-1E966AD2F021}"/>
              </a:ext>
            </a:extLst>
          </p:cNvPr>
          <p:cNvCxnSpPr>
            <a:cxnSpLocks/>
          </p:cNvCxnSpPr>
          <p:nvPr/>
        </p:nvCxnSpPr>
        <p:spPr>
          <a:xfrm flipV="1">
            <a:off x="8681826" y="6244372"/>
            <a:ext cx="213601" cy="67952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11 CuadroTexto">
            <a:extLst>
              <a:ext uri="{FF2B5EF4-FFF2-40B4-BE49-F238E27FC236}">
                <a16:creationId xmlns:a16="http://schemas.microsoft.com/office/drawing/2014/main" id="{EB560A3B-264E-4338-ACE8-EEA9AB9BAB66}"/>
              </a:ext>
            </a:extLst>
          </p:cNvPr>
          <p:cNvSpPr txBox="1"/>
          <p:nvPr/>
        </p:nvSpPr>
        <p:spPr>
          <a:xfrm>
            <a:off x="8241584" y="6846730"/>
            <a:ext cx="108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Pallancata</a:t>
            </a: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 (UG)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D4CA90E4-F95F-4359-82DD-7682D9EB508D}"/>
              </a:ext>
            </a:extLst>
          </p:cNvPr>
          <p:cNvCxnSpPr>
            <a:cxnSpLocks/>
          </p:cNvCxnSpPr>
          <p:nvPr/>
        </p:nvCxnSpPr>
        <p:spPr>
          <a:xfrm>
            <a:off x="6370469" y="4763916"/>
            <a:ext cx="1593150" cy="2975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11 CuadroTexto">
            <a:extLst>
              <a:ext uri="{FF2B5EF4-FFF2-40B4-BE49-F238E27FC236}">
                <a16:creationId xmlns:a16="http://schemas.microsoft.com/office/drawing/2014/main" id="{196BE631-1004-4673-94FC-C39444BAA0B2}"/>
              </a:ext>
            </a:extLst>
          </p:cNvPr>
          <p:cNvSpPr txBox="1"/>
          <p:nvPr/>
        </p:nvSpPr>
        <p:spPr>
          <a:xfrm>
            <a:off x="5625085" y="4637201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Morococha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A313CFA0-5733-44C5-A9EF-DEF1B6DF4BB6}"/>
              </a:ext>
            </a:extLst>
          </p:cNvPr>
          <p:cNvCxnSpPr>
            <a:cxnSpLocks/>
          </p:cNvCxnSpPr>
          <p:nvPr/>
        </p:nvCxnSpPr>
        <p:spPr>
          <a:xfrm>
            <a:off x="6296188" y="4591967"/>
            <a:ext cx="1471071" cy="2520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11 CuadroTexto">
            <a:extLst>
              <a:ext uri="{FF2B5EF4-FFF2-40B4-BE49-F238E27FC236}">
                <a16:creationId xmlns:a16="http://schemas.microsoft.com/office/drawing/2014/main" id="{CD4ECCE7-A43C-4413-85FB-FDAF5AA4D668}"/>
              </a:ext>
            </a:extLst>
          </p:cNvPr>
          <p:cNvSpPr txBox="1"/>
          <p:nvPr/>
        </p:nvSpPr>
        <p:spPr>
          <a:xfrm>
            <a:off x="5051904" y="4442733"/>
            <a:ext cx="13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Uchucchacua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49B55062-D30E-4276-BEFA-8CF388DFAEF0}"/>
              </a:ext>
            </a:extLst>
          </p:cNvPr>
          <p:cNvCxnSpPr>
            <a:cxnSpLocks/>
          </p:cNvCxnSpPr>
          <p:nvPr/>
        </p:nvCxnSpPr>
        <p:spPr>
          <a:xfrm>
            <a:off x="6158076" y="3151621"/>
            <a:ext cx="959590" cy="57195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11 CuadroTexto">
            <a:extLst>
              <a:ext uri="{FF2B5EF4-FFF2-40B4-BE49-F238E27FC236}">
                <a16:creationId xmlns:a16="http://schemas.microsoft.com/office/drawing/2014/main" id="{B336866D-1F29-484D-9A72-A500DBF432A9}"/>
              </a:ext>
            </a:extLst>
          </p:cNvPr>
          <p:cNvSpPr txBox="1"/>
          <p:nvPr/>
        </p:nvSpPr>
        <p:spPr>
          <a:xfrm>
            <a:off x="5591192" y="297861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La Zanja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941D3C9D-A2C4-4690-A158-3D3267C86EF8}"/>
              </a:ext>
            </a:extLst>
          </p:cNvPr>
          <p:cNvCxnSpPr>
            <a:cxnSpLocks/>
          </p:cNvCxnSpPr>
          <p:nvPr/>
        </p:nvCxnSpPr>
        <p:spPr>
          <a:xfrm>
            <a:off x="6399200" y="4909205"/>
            <a:ext cx="1420147" cy="21510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11 CuadroTexto">
            <a:extLst>
              <a:ext uri="{FF2B5EF4-FFF2-40B4-BE49-F238E27FC236}">
                <a16:creationId xmlns:a16="http://schemas.microsoft.com/office/drawing/2014/main" id="{ADD28774-EA64-41E6-8E64-9CB93D96C72E}"/>
              </a:ext>
            </a:extLst>
          </p:cNvPr>
          <p:cNvSpPr txBox="1"/>
          <p:nvPr/>
        </p:nvSpPr>
        <p:spPr>
          <a:xfrm>
            <a:off x="5739855" y="4799869"/>
            <a:ext cx="971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Iscaycruz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79" name="8 Elipse">
            <a:extLst>
              <a:ext uri="{FF2B5EF4-FFF2-40B4-BE49-F238E27FC236}">
                <a16:creationId xmlns:a16="http://schemas.microsoft.com/office/drawing/2014/main" id="{CF5F1181-6FDD-4589-8EB2-003056E0D206}"/>
              </a:ext>
            </a:extLst>
          </p:cNvPr>
          <p:cNvSpPr/>
          <p:nvPr/>
        </p:nvSpPr>
        <p:spPr>
          <a:xfrm>
            <a:off x="1726960" y="4556176"/>
            <a:ext cx="330442" cy="323042"/>
          </a:xfrm>
          <a:prstGeom prst="ellipse">
            <a:avLst/>
          </a:prstGeom>
          <a:solidFill>
            <a:srgbClr val="3AB03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5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22 CuadroTexto">
            <a:extLst>
              <a:ext uri="{FF2B5EF4-FFF2-40B4-BE49-F238E27FC236}">
                <a16:creationId xmlns:a16="http://schemas.microsoft.com/office/drawing/2014/main" id="{013ACD0A-450B-4B2D-881B-061FCE10F11D}"/>
              </a:ext>
            </a:extLst>
          </p:cNvPr>
          <p:cNvSpPr txBox="1"/>
          <p:nvPr/>
        </p:nvSpPr>
        <p:spPr>
          <a:xfrm>
            <a:off x="544281" y="4566630"/>
            <a:ext cx="121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890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ExtLitITCTT"/>
                <a:ea typeface="+mn-ea"/>
                <a:cs typeface="Arial"/>
                <a:sym typeface="Arial"/>
              </a:rPr>
              <a:t>Antamina</a:t>
            </a:r>
            <a:endParaRPr kumimoji="0" lang="es-PE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ExtLitITCTT"/>
              <a:ea typeface="+mn-ea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B17F3-1A6F-4F3D-B9F5-8C69880ADAD0}"/>
              </a:ext>
            </a:extLst>
          </p:cNvPr>
          <p:cNvSpPr txBox="1"/>
          <p:nvPr/>
        </p:nvSpPr>
        <p:spPr>
          <a:xfrm>
            <a:off x="679628" y="1974577"/>
            <a:ext cx="1963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Open Pit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A38244D-09C1-4DCF-AD6E-ED75E0846129}"/>
              </a:ext>
            </a:extLst>
          </p:cNvPr>
          <p:cNvSpPr txBox="1"/>
          <p:nvPr/>
        </p:nvSpPr>
        <p:spPr>
          <a:xfrm>
            <a:off x="5557979" y="1899641"/>
            <a:ext cx="320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 Size and Underground</a:t>
            </a:r>
          </a:p>
        </p:txBody>
      </p:sp>
    </p:spTree>
    <p:extLst>
      <p:ext uri="{BB962C8B-B14F-4D97-AF65-F5344CB8AC3E}">
        <p14:creationId xmlns:p14="http://schemas.microsoft.com/office/powerpoint/2010/main" val="12805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1A4BFBB-41C4-4683-855F-29DD8AC16B36}"/>
              </a:ext>
            </a:extLst>
          </p:cNvPr>
          <p:cNvSpPr txBox="1"/>
          <p:nvPr/>
        </p:nvSpPr>
        <p:spPr>
          <a:xfrm>
            <a:off x="294502" y="640513"/>
            <a:ext cx="770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Caterpillar mining trucks and shovels population over the years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FF70857F-9BC9-49E2-8845-B2E607C37077}"/>
              </a:ext>
            </a:extLst>
          </p:cNvPr>
          <p:cNvSpPr txBox="1"/>
          <p:nvPr/>
        </p:nvSpPr>
        <p:spPr>
          <a:xfrm>
            <a:off x="2139890" y="1996998"/>
            <a:ext cx="68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Caterpillar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Shovels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12 CuadroTexto">
            <a:extLst>
              <a:ext uri="{FF2B5EF4-FFF2-40B4-BE49-F238E27FC236}">
                <a16:creationId xmlns:a16="http://schemas.microsoft.com/office/drawing/2014/main" id="{52535833-2A79-40AC-94B0-B080B8685FA5}"/>
              </a:ext>
            </a:extLst>
          </p:cNvPr>
          <p:cNvSpPr txBox="1"/>
          <p:nvPr/>
        </p:nvSpPr>
        <p:spPr>
          <a:xfrm>
            <a:off x="294502" y="2136993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12 CuadroTexto">
            <a:extLst>
              <a:ext uri="{FF2B5EF4-FFF2-40B4-BE49-F238E27FC236}">
                <a16:creationId xmlns:a16="http://schemas.microsoft.com/office/drawing/2014/main" id="{AC36ED9A-92B9-4C0B-9638-F25D94775984}"/>
              </a:ext>
            </a:extLst>
          </p:cNvPr>
          <p:cNvSpPr txBox="1"/>
          <p:nvPr/>
        </p:nvSpPr>
        <p:spPr>
          <a:xfrm>
            <a:off x="10409334" y="2213937"/>
            <a:ext cx="139164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Units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oogle Shape;1036;p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808327"/>
              </p:ext>
            </p:extLst>
          </p:nvPr>
        </p:nvGraphicFramePr>
        <p:xfrm>
          <a:off x="71120" y="2554103"/>
          <a:ext cx="11808143" cy="462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679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2">
            <a:extLst>
              <a:ext uri="{FF2B5EF4-FFF2-40B4-BE49-F238E27FC236}">
                <a16:creationId xmlns:a16="http://schemas.microsoft.com/office/drawing/2014/main" id="{109D471C-A1AB-47F4-B379-F5CEE7D77FB3}"/>
              </a:ext>
            </a:extLst>
          </p:cNvPr>
          <p:cNvSpPr txBox="1"/>
          <p:nvPr/>
        </p:nvSpPr>
        <p:spPr>
          <a:xfrm>
            <a:off x="562217" y="795748"/>
            <a:ext cx="6987720" cy="534647"/>
          </a:xfrm>
          <a:prstGeom prst="rect">
            <a:avLst/>
          </a:prstGeom>
          <a:noFill/>
        </p:spPr>
        <p:txBody>
          <a:bodyPr wrap="square" lIns="102781" tIns="51378" rIns="102781" bIns="51378" rtlCol="0">
            <a:spAutoFit/>
          </a:bodyPr>
          <a:lstStyle/>
          <a:p>
            <a:pPr defTabSz="914400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our sales</a:t>
            </a:r>
          </a:p>
        </p:txBody>
      </p:sp>
      <p:sp>
        <p:nvSpPr>
          <p:cNvPr id="19" name="5 CuadroTexto">
            <a:extLst>
              <a:ext uri="{FF2B5EF4-FFF2-40B4-BE49-F238E27FC236}">
                <a16:creationId xmlns:a16="http://schemas.microsoft.com/office/drawing/2014/main" id="{FF1DC3AF-63A1-4215-A927-6353AC8934A2}"/>
              </a:ext>
            </a:extLst>
          </p:cNvPr>
          <p:cNvSpPr txBox="1"/>
          <p:nvPr/>
        </p:nvSpPr>
        <p:spPr>
          <a:xfrm>
            <a:off x="8326828" y="7143907"/>
            <a:ext cx="3449827" cy="270916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>
            <a:defPPr>
              <a:defRPr lang="es-PE"/>
            </a:defPPr>
            <a:lvl1pPr algn="just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2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Minem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Ferreyros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F7F53800-195C-4E66-ABF4-0482E2ED8755}"/>
              </a:ext>
            </a:extLst>
          </p:cNvPr>
          <p:cNvSpPr txBox="1"/>
          <p:nvPr/>
        </p:nvSpPr>
        <p:spPr>
          <a:xfrm>
            <a:off x="437526" y="1959101"/>
            <a:ext cx="1264676" cy="263222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l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12 CuadroTexto">
            <a:extLst>
              <a:ext uri="{FF2B5EF4-FFF2-40B4-BE49-F238E27FC236}">
                <a16:creationId xmlns:a16="http://schemas.microsoft.com/office/drawing/2014/main" id="{87743713-2A90-4256-87D8-A6A54984CA03}"/>
              </a:ext>
            </a:extLst>
          </p:cNvPr>
          <p:cNvSpPr txBox="1"/>
          <p:nvPr/>
        </p:nvSpPr>
        <p:spPr>
          <a:xfrm>
            <a:off x="10385009" y="1789646"/>
            <a:ext cx="1391646" cy="417110"/>
          </a:xfrm>
          <a:prstGeom prst="rect">
            <a:avLst/>
          </a:prstGeom>
          <a:noFill/>
        </p:spPr>
        <p:txBody>
          <a:bodyPr wrap="square" lIns="108276" tIns="54138" rIns="108276" bIns="54138" rtlCol="0">
            <a:spAutoFit/>
          </a:bodyPr>
          <a:lstStyle/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41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 </a:t>
            </a: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EFF59E9A-1362-45DF-A933-A7718843A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880316"/>
              </p:ext>
            </p:extLst>
          </p:nvPr>
        </p:nvGraphicFramePr>
        <p:xfrm>
          <a:off x="776907" y="2222323"/>
          <a:ext cx="10446017" cy="495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86D7277-136C-497F-B3E5-117DDB4BCB29}"/>
              </a:ext>
            </a:extLst>
          </p:cNvPr>
          <p:cNvCxnSpPr>
            <a:cxnSpLocks/>
          </p:cNvCxnSpPr>
          <p:nvPr/>
        </p:nvCxnSpPr>
        <p:spPr>
          <a:xfrm flipV="1">
            <a:off x="1558876" y="5046967"/>
            <a:ext cx="7838365" cy="34799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296B79D-FB33-49B6-99AA-D8D690A88CDD}"/>
              </a:ext>
            </a:extLst>
          </p:cNvPr>
          <p:cNvSpPr txBox="1"/>
          <p:nvPr/>
        </p:nvSpPr>
        <p:spPr>
          <a:xfrm rot="21438626">
            <a:off x="2435748" y="4956797"/>
            <a:ext cx="4193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CAGR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Spare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s-MX" sz="14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7E202D-BBAB-43E4-AB23-335438F944F2}"/>
              </a:ext>
            </a:extLst>
          </p:cNvPr>
          <p:cNvSpPr txBox="1"/>
          <p:nvPr/>
        </p:nvSpPr>
        <p:spPr>
          <a:xfrm>
            <a:off x="2430836" y="1635935"/>
            <a:ext cx="682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Pit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Mining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Sales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Machines,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MX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0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3 Marcador de contenido">
            <a:extLst>
              <a:ext uri="{FF2B5EF4-FFF2-40B4-BE49-F238E27FC236}">
                <a16:creationId xmlns:a16="http://schemas.microsoft.com/office/drawing/2014/main" id="{BD15AAEE-3A99-4FFD-9D31-8F002146D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315107"/>
              </p:ext>
            </p:extLst>
          </p:nvPr>
        </p:nvGraphicFramePr>
        <p:xfrm>
          <a:off x="371273" y="2592057"/>
          <a:ext cx="6488156" cy="255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12 CuadroTexto">
            <a:extLst>
              <a:ext uri="{FF2B5EF4-FFF2-40B4-BE49-F238E27FC236}">
                <a16:creationId xmlns:a16="http://schemas.microsoft.com/office/drawing/2014/main" id="{3C00086A-7144-4BB8-A7AB-1186DE60A92F}"/>
              </a:ext>
            </a:extLst>
          </p:cNvPr>
          <p:cNvSpPr txBox="1"/>
          <p:nvPr/>
        </p:nvSpPr>
        <p:spPr>
          <a:xfrm>
            <a:off x="6892755" y="2295908"/>
            <a:ext cx="4556394" cy="2056725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Spare parts and services support business.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9351" marR="0" lvl="0" indent="-269351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Diversification strategy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business lines, presence in different economic sectors, different countries, various represented brands and a diversified portfolio of products related to capital goods.</a:t>
            </a:r>
          </a:p>
          <a:p>
            <a:pPr marL="0" marR="0" lvl="0" indent="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34831A69-5704-4AAC-A8E0-07AB28B5D6B0}"/>
              </a:ext>
            </a:extLst>
          </p:cNvPr>
          <p:cNvSpPr/>
          <p:nvPr/>
        </p:nvSpPr>
        <p:spPr>
          <a:xfrm>
            <a:off x="398436" y="892033"/>
            <a:ext cx="45207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5A6CE9B-B80C-400F-9A27-ACB0A29880A4}"/>
              </a:ext>
            </a:extLst>
          </p:cNvPr>
          <p:cNvSpPr txBox="1"/>
          <p:nvPr/>
        </p:nvSpPr>
        <p:spPr>
          <a:xfrm>
            <a:off x="1705365" y="1781505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Business Line</a:t>
            </a:r>
          </a:p>
        </p:txBody>
      </p:sp>
      <p:sp>
        <p:nvSpPr>
          <p:cNvPr id="77" name="CuadroTexto 1">
            <a:extLst>
              <a:ext uri="{FF2B5EF4-FFF2-40B4-BE49-F238E27FC236}">
                <a16:creationId xmlns:a16="http://schemas.microsoft.com/office/drawing/2014/main" id="{6ECB8C87-D9D0-4EB0-B7AD-059527415133}"/>
              </a:ext>
            </a:extLst>
          </p:cNvPr>
          <p:cNvSpPr txBox="1"/>
          <p:nvPr/>
        </p:nvSpPr>
        <p:spPr>
          <a:xfrm>
            <a:off x="569309" y="6851895"/>
            <a:ext cx="6122211" cy="2299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91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(*) Other lines include: logistic businesses, lubricants and consumables.</a:t>
            </a:r>
          </a:p>
        </p:txBody>
      </p:sp>
      <p:sp>
        <p:nvSpPr>
          <p:cNvPr id="78" name="Rectangle 17">
            <a:extLst>
              <a:ext uri="{FF2B5EF4-FFF2-40B4-BE49-F238E27FC236}">
                <a16:creationId xmlns:a16="http://schemas.microsoft.com/office/drawing/2014/main" id="{7369CB38-D031-435A-8D6C-630A5B108D0C}"/>
              </a:ext>
            </a:extLst>
          </p:cNvPr>
          <p:cNvSpPr/>
          <p:nvPr/>
        </p:nvSpPr>
        <p:spPr>
          <a:xfrm>
            <a:off x="1758560" y="4985835"/>
            <a:ext cx="229668" cy="249151"/>
          </a:xfrm>
          <a:prstGeom prst="rect">
            <a:avLst/>
          </a:prstGeom>
        </p:spPr>
        <p:txBody>
          <a:bodyPr wrap="none" lIns="94673" tIns="47329" rIns="94673" bIns="47329">
            <a:spAutoFit/>
          </a:bodyPr>
          <a:lstStyle/>
          <a:p>
            <a:pPr marL="0" marR="0" lvl="0" indent="0" algn="r" defTabSz="473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MdITCTT"/>
                <a:ea typeface="+mn-ea"/>
                <a:cs typeface="AvantGardeMdITCTT"/>
              </a:rPr>
              <a:t>-</a:t>
            </a:r>
            <a:endParaRPr kumimoji="0" lang="en-US" sz="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MdITCTT"/>
              <a:ea typeface="+mn-ea"/>
              <a:cs typeface="AvantGardeMdITCTT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5293568-617A-4408-931C-86B7C9D1EBC7}"/>
              </a:ext>
            </a:extLst>
          </p:cNvPr>
          <p:cNvSpPr txBox="1"/>
          <p:nvPr/>
        </p:nvSpPr>
        <p:spPr>
          <a:xfrm>
            <a:off x="791546" y="2508347"/>
            <a:ext cx="913819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 MM</a:t>
            </a:r>
          </a:p>
        </p:txBody>
      </p:sp>
      <p:sp>
        <p:nvSpPr>
          <p:cNvPr id="86" name="34 CuadroTexto">
            <a:extLst>
              <a:ext uri="{FF2B5EF4-FFF2-40B4-BE49-F238E27FC236}">
                <a16:creationId xmlns:a16="http://schemas.microsoft.com/office/drawing/2014/main" id="{EC483FEE-4012-4CC0-A30B-5A1ED90B708B}"/>
              </a:ext>
            </a:extLst>
          </p:cNvPr>
          <p:cNvSpPr txBox="1"/>
          <p:nvPr/>
        </p:nvSpPr>
        <p:spPr>
          <a:xfrm>
            <a:off x="3006520" y="2683957"/>
            <a:ext cx="55001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1.9Bn</a:t>
            </a:r>
          </a:p>
        </p:txBody>
      </p:sp>
      <p:sp>
        <p:nvSpPr>
          <p:cNvPr id="87" name="35 CuadroTexto">
            <a:extLst>
              <a:ext uri="{FF2B5EF4-FFF2-40B4-BE49-F238E27FC236}">
                <a16:creationId xmlns:a16="http://schemas.microsoft.com/office/drawing/2014/main" id="{80746265-9965-448E-8DDD-95DA8E7443E1}"/>
              </a:ext>
            </a:extLst>
          </p:cNvPr>
          <p:cNvSpPr txBox="1"/>
          <p:nvPr/>
        </p:nvSpPr>
        <p:spPr>
          <a:xfrm>
            <a:off x="3434735" y="2839989"/>
            <a:ext cx="488505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1.7Bn</a:t>
            </a:r>
          </a:p>
        </p:txBody>
      </p:sp>
      <p:sp>
        <p:nvSpPr>
          <p:cNvPr id="88" name="36 CuadroTexto">
            <a:extLst>
              <a:ext uri="{FF2B5EF4-FFF2-40B4-BE49-F238E27FC236}">
                <a16:creationId xmlns:a16="http://schemas.microsoft.com/office/drawing/2014/main" id="{DAB72CCA-C608-4098-97BD-D9F6C07ECA13}"/>
              </a:ext>
            </a:extLst>
          </p:cNvPr>
          <p:cNvSpPr txBox="1"/>
          <p:nvPr/>
        </p:nvSpPr>
        <p:spPr>
          <a:xfrm>
            <a:off x="3817458" y="2856926"/>
            <a:ext cx="48965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1.6Bn</a:t>
            </a:r>
          </a:p>
        </p:txBody>
      </p:sp>
      <p:sp>
        <p:nvSpPr>
          <p:cNvPr id="89" name="37 CuadroTexto">
            <a:extLst>
              <a:ext uri="{FF2B5EF4-FFF2-40B4-BE49-F238E27FC236}">
                <a16:creationId xmlns:a16="http://schemas.microsoft.com/office/drawing/2014/main" id="{FFA9DB39-8F8A-4C63-9634-E99AACD249B4}"/>
              </a:ext>
            </a:extLst>
          </p:cNvPr>
          <p:cNvSpPr txBox="1"/>
          <p:nvPr/>
        </p:nvSpPr>
        <p:spPr>
          <a:xfrm>
            <a:off x="4145229" y="3049205"/>
            <a:ext cx="498151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0" name="38 CuadroTexto">
            <a:extLst>
              <a:ext uri="{FF2B5EF4-FFF2-40B4-BE49-F238E27FC236}">
                <a16:creationId xmlns:a16="http://schemas.microsoft.com/office/drawing/2014/main" id="{6C663A1A-0D4E-4805-A242-806C5386D7F0}"/>
              </a:ext>
            </a:extLst>
          </p:cNvPr>
          <p:cNvSpPr txBox="1"/>
          <p:nvPr/>
        </p:nvSpPr>
        <p:spPr>
          <a:xfrm>
            <a:off x="5153481" y="2816756"/>
            <a:ext cx="566348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1.8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91" name="34 CuadroTexto">
            <a:extLst>
              <a:ext uri="{FF2B5EF4-FFF2-40B4-BE49-F238E27FC236}">
                <a16:creationId xmlns:a16="http://schemas.microsoft.com/office/drawing/2014/main" id="{C29DC103-8A2E-45F2-9D24-A7BC9CFB581B}"/>
              </a:ext>
            </a:extLst>
          </p:cNvPr>
          <p:cNvSpPr txBox="1"/>
          <p:nvPr/>
        </p:nvSpPr>
        <p:spPr>
          <a:xfrm>
            <a:off x="4443695" y="304920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1.4Bn</a:t>
            </a:r>
          </a:p>
        </p:txBody>
      </p:sp>
      <p:sp>
        <p:nvSpPr>
          <p:cNvPr id="92" name="34 CuadroTexto">
            <a:extLst>
              <a:ext uri="{FF2B5EF4-FFF2-40B4-BE49-F238E27FC236}">
                <a16:creationId xmlns:a16="http://schemas.microsoft.com/office/drawing/2014/main" id="{E0D62B6B-1DF7-4DE5-92A7-38D9270ED611}"/>
              </a:ext>
            </a:extLst>
          </p:cNvPr>
          <p:cNvSpPr txBox="1"/>
          <p:nvPr/>
        </p:nvSpPr>
        <p:spPr>
          <a:xfrm>
            <a:off x="4741514" y="2958135"/>
            <a:ext cx="675723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Bn</a:t>
            </a:r>
          </a:p>
        </p:txBody>
      </p:sp>
      <p:sp>
        <p:nvSpPr>
          <p:cNvPr id="9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606933" y="3061947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1.4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95" name="47 Gráfico">
            <a:extLst>
              <a:ext uri="{FF2B5EF4-FFF2-40B4-BE49-F238E27FC236}">
                <a16:creationId xmlns:a16="http://schemas.microsoft.com/office/drawing/2014/main" id="{77EBC098-3F2D-43D8-8530-4679B999A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1594"/>
              </p:ext>
            </p:extLst>
          </p:nvPr>
        </p:nvGraphicFramePr>
        <p:xfrm>
          <a:off x="475845" y="5355962"/>
          <a:ext cx="2410433" cy="1871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7" name="15 Conector recto">
            <a:extLst>
              <a:ext uri="{FF2B5EF4-FFF2-40B4-BE49-F238E27FC236}">
                <a16:creationId xmlns:a16="http://schemas.microsoft.com/office/drawing/2014/main" id="{E773B25A-D0FF-45AD-860E-B87FC24A0123}"/>
              </a:ext>
            </a:extLst>
          </p:cNvPr>
          <p:cNvCxnSpPr>
            <a:cxnSpLocks/>
          </p:cNvCxnSpPr>
          <p:nvPr/>
        </p:nvCxnSpPr>
        <p:spPr bwMode="auto">
          <a:xfrm flipH="1">
            <a:off x="858735" y="4985835"/>
            <a:ext cx="526720" cy="8892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33 Conector recto">
            <a:extLst>
              <a:ext uri="{FF2B5EF4-FFF2-40B4-BE49-F238E27FC236}">
                <a16:creationId xmlns:a16="http://schemas.microsoft.com/office/drawing/2014/main" id="{176D35AF-73EF-4CA9-8D81-CDE7AE27DE65}"/>
              </a:ext>
            </a:extLst>
          </p:cNvPr>
          <p:cNvCxnSpPr>
            <a:cxnSpLocks/>
          </p:cNvCxnSpPr>
          <p:nvPr/>
        </p:nvCxnSpPr>
        <p:spPr bwMode="auto">
          <a:xfrm>
            <a:off x="1674826" y="4985835"/>
            <a:ext cx="492590" cy="889235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15 Conector recto">
            <a:extLst>
              <a:ext uri="{FF2B5EF4-FFF2-40B4-BE49-F238E27FC236}">
                <a16:creationId xmlns:a16="http://schemas.microsoft.com/office/drawing/2014/main" id="{7F24BBCF-AC93-42FD-8519-4630FC2B29A9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5583" y="4985835"/>
            <a:ext cx="395617" cy="51634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33 Conector recto">
            <a:extLst>
              <a:ext uri="{FF2B5EF4-FFF2-40B4-BE49-F238E27FC236}">
                <a16:creationId xmlns:a16="http://schemas.microsoft.com/office/drawing/2014/main" id="{F51F37EF-5D0F-4B49-A879-48A8CA04222F}"/>
              </a:ext>
            </a:extLst>
          </p:cNvPr>
          <p:cNvCxnSpPr>
            <a:cxnSpLocks/>
          </p:cNvCxnSpPr>
          <p:nvPr/>
        </p:nvCxnSpPr>
        <p:spPr bwMode="auto">
          <a:xfrm>
            <a:off x="3434735" y="4985835"/>
            <a:ext cx="417825" cy="749878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15 Conector recto">
            <a:extLst>
              <a:ext uri="{FF2B5EF4-FFF2-40B4-BE49-F238E27FC236}">
                <a16:creationId xmlns:a16="http://schemas.microsoft.com/office/drawing/2014/main" id="{FAB1E29D-0887-462D-A133-D54F13B0366B}"/>
              </a:ext>
            </a:extLst>
          </p:cNvPr>
          <p:cNvCxnSpPr>
            <a:cxnSpLocks/>
          </p:cNvCxnSpPr>
          <p:nvPr/>
        </p:nvCxnSpPr>
        <p:spPr bwMode="auto">
          <a:xfrm>
            <a:off x="6527196" y="5080000"/>
            <a:ext cx="8465" cy="1044074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15 Conector recto">
            <a:extLst>
              <a:ext uri="{FF2B5EF4-FFF2-40B4-BE49-F238E27FC236}">
                <a16:creationId xmlns:a16="http://schemas.microsoft.com/office/drawing/2014/main" id="{41BB00C3-5F43-411E-9AB0-9EC0FC55BFFC}"/>
              </a:ext>
            </a:extLst>
          </p:cNvPr>
          <p:cNvCxnSpPr>
            <a:cxnSpLocks/>
          </p:cNvCxnSpPr>
          <p:nvPr/>
        </p:nvCxnSpPr>
        <p:spPr bwMode="auto">
          <a:xfrm>
            <a:off x="6811548" y="4812145"/>
            <a:ext cx="947707" cy="923568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27 Conector recto">
            <a:extLst>
              <a:ext uri="{FF2B5EF4-FFF2-40B4-BE49-F238E27FC236}">
                <a16:creationId xmlns:a16="http://schemas.microsoft.com/office/drawing/2014/main" id="{22AB893A-D304-4251-B810-160B7D277080}"/>
              </a:ext>
            </a:extLst>
          </p:cNvPr>
          <p:cNvCxnSpPr>
            <a:cxnSpLocks/>
          </p:cNvCxnSpPr>
          <p:nvPr/>
        </p:nvCxnSpPr>
        <p:spPr bwMode="auto">
          <a:xfrm flipH="1">
            <a:off x="4832330" y="4985835"/>
            <a:ext cx="887499" cy="106535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15 Conector recto">
            <a:extLst>
              <a:ext uri="{FF2B5EF4-FFF2-40B4-BE49-F238E27FC236}">
                <a16:creationId xmlns:a16="http://schemas.microsoft.com/office/drawing/2014/main" id="{0D1E07CA-750C-4C5E-9C3C-7BA6A1166C69}"/>
              </a:ext>
            </a:extLst>
          </p:cNvPr>
          <p:cNvCxnSpPr>
            <a:cxnSpLocks/>
          </p:cNvCxnSpPr>
          <p:nvPr/>
        </p:nvCxnSpPr>
        <p:spPr bwMode="auto">
          <a:xfrm>
            <a:off x="5952074" y="4985835"/>
            <a:ext cx="97253" cy="1065357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6" name="26 Gráfico">
            <a:extLst>
              <a:ext uri="{FF2B5EF4-FFF2-40B4-BE49-F238E27FC236}">
                <a16:creationId xmlns:a16="http://schemas.microsoft.com/office/drawing/2014/main" id="{1AE4D20F-55B5-415D-B1CA-566F0D46D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534709"/>
              </p:ext>
            </p:extLst>
          </p:nvPr>
        </p:nvGraphicFramePr>
        <p:xfrm>
          <a:off x="4199436" y="5147249"/>
          <a:ext cx="2480922" cy="204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7" name="52 Gráfico">
            <a:extLst>
              <a:ext uri="{FF2B5EF4-FFF2-40B4-BE49-F238E27FC236}">
                <a16:creationId xmlns:a16="http://schemas.microsoft.com/office/drawing/2014/main" id="{719449D0-ABC0-407B-A101-620FAA84A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219909"/>
              </p:ext>
            </p:extLst>
          </p:nvPr>
        </p:nvGraphicFramePr>
        <p:xfrm>
          <a:off x="5782457" y="5294171"/>
          <a:ext cx="3500700" cy="213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6" name="47 Gráfico">
            <a:extLst>
              <a:ext uri="{FF2B5EF4-FFF2-40B4-BE49-F238E27FC236}">
                <a16:creationId xmlns:a16="http://schemas.microsoft.com/office/drawing/2014/main" id="{A14B0342-0704-419F-AC3F-7D3F8463C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118152"/>
              </p:ext>
            </p:extLst>
          </p:nvPr>
        </p:nvGraphicFramePr>
        <p:xfrm>
          <a:off x="2298607" y="5355962"/>
          <a:ext cx="2055854" cy="148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3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5994214" y="2910628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1.6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0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6395463" y="314776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1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2587803" y="2756553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2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2222431" y="3060153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4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873394" y="3311774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1.2 </a:t>
            </a:r>
            <a:r>
              <a:rPr kumimoji="0" lang="es-PE" sz="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5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477510" y="3507641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dirty="0" smtClean="0">
                <a:solidFill>
                  <a:prstClr val="black"/>
                </a:solidFill>
                <a:latin typeface="AvantGardeExtLitITCTT"/>
              </a:rPr>
              <a:t>0.7</a:t>
            </a:r>
            <a:r>
              <a:rPr kumimoji="0" lang="es-PE" sz="90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34 CuadroTexto">
            <a:extLst>
              <a:ext uri="{FF2B5EF4-FFF2-40B4-BE49-F238E27FC236}">
                <a16:creationId xmlns:a16="http://schemas.microsoft.com/office/drawing/2014/main" id="{CE27230C-1B3D-4184-A4F6-0C47A3470EC9}"/>
              </a:ext>
            </a:extLst>
          </p:cNvPr>
          <p:cNvSpPr txBox="1"/>
          <p:nvPr/>
        </p:nvSpPr>
        <p:spPr>
          <a:xfrm>
            <a:off x="1112726" y="3473875"/>
            <a:ext cx="562100" cy="365248"/>
          </a:xfrm>
          <a:prstGeom prst="rect">
            <a:avLst/>
          </a:prstGeom>
          <a:noFill/>
        </p:spPr>
        <p:txBody>
          <a:bodyPr wrap="square" lIns="85886" tIns="42936" rIns="85886" bIns="42936" rtlCol="0">
            <a:spAutoFit/>
          </a:bodyPr>
          <a:lstStyle/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US$</a:t>
            </a:r>
          </a:p>
          <a:p>
            <a:pPr marL="0" marR="0" lvl="0" indent="0" algn="ctr" defTabSz="42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5" dirty="0" smtClean="0">
                <a:solidFill>
                  <a:prstClr val="black"/>
                </a:solidFill>
                <a:latin typeface="AvantGardeExtLitITCTT"/>
              </a:rPr>
              <a:t>0</a:t>
            </a:r>
            <a:r>
              <a:rPr kumimoji="0" lang="es-PE" sz="90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.8Bn</a:t>
            </a:r>
            <a:endParaRPr kumimoji="0" lang="es-PE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2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852005"/>
              </p:ext>
            </p:extLst>
          </p:nvPr>
        </p:nvGraphicFramePr>
        <p:xfrm>
          <a:off x="337517" y="2187313"/>
          <a:ext cx="4748693" cy="237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26 CuadroTexto">
            <a:extLst>
              <a:ext uri="{FF2B5EF4-FFF2-40B4-BE49-F238E27FC236}">
                <a16:creationId xmlns:a16="http://schemas.microsoft.com/office/drawing/2014/main" id="{E57EA727-8CD4-47C9-BEF8-A0727BE3442A}"/>
              </a:ext>
            </a:extLst>
          </p:cNvPr>
          <p:cNvSpPr txBox="1"/>
          <p:nvPr/>
        </p:nvSpPr>
        <p:spPr>
          <a:xfrm>
            <a:off x="169644" y="1234754"/>
            <a:ext cx="2002757" cy="238801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soles (S/ mm)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169644" y="741556"/>
            <a:ext cx="7150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Reflected in strong financial results</a:t>
            </a: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6CAC51AC-6433-4616-9DA6-D8718999E2AD}"/>
              </a:ext>
            </a:extLst>
          </p:cNvPr>
          <p:cNvSpPr txBox="1"/>
          <p:nvPr/>
        </p:nvSpPr>
        <p:spPr>
          <a:xfrm>
            <a:off x="1000474" y="1709718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74818EF3-991F-42DB-AF6C-FBD49C0FEB7C}"/>
              </a:ext>
            </a:extLst>
          </p:cNvPr>
          <p:cNvSpPr txBox="1"/>
          <p:nvPr/>
        </p:nvSpPr>
        <p:spPr>
          <a:xfrm>
            <a:off x="6653125" y="1671014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" name="CuadroTexto 218">
            <a:extLst>
              <a:ext uri="{FF2B5EF4-FFF2-40B4-BE49-F238E27FC236}">
                <a16:creationId xmlns:a16="http://schemas.microsoft.com/office/drawing/2014/main" id="{A07D8B82-B6D9-46B7-90D4-42BA8C2A5F01}"/>
              </a:ext>
            </a:extLst>
          </p:cNvPr>
          <p:cNvSpPr txBox="1"/>
          <p:nvPr/>
        </p:nvSpPr>
        <p:spPr>
          <a:xfrm>
            <a:off x="1151756" y="473141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2E15AAEE-2C7E-42CC-B220-2394DDFEB1E2}"/>
              </a:ext>
            </a:extLst>
          </p:cNvPr>
          <p:cNvSpPr txBox="1"/>
          <p:nvPr/>
        </p:nvSpPr>
        <p:spPr>
          <a:xfrm>
            <a:off x="6653124" y="4781169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92DC76-BA51-40A3-8BB1-67289D3DF903}"/>
              </a:ext>
            </a:extLst>
          </p:cNvPr>
          <p:cNvSpPr txBox="1"/>
          <p:nvPr/>
        </p:nvSpPr>
        <p:spPr>
          <a:xfrm>
            <a:off x="6858000" y="176645"/>
            <a:ext cx="3823855" cy="54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1 Rectángulo">
            <a:extLst>
              <a:ext uri="{FF2B5EF4-FFF2-40B4-BE49-F238E27FC236}">
                <a16:creationId xmlns:a16="http://schemas.microsoft.com/office/drawing/2014/main" id="{B01CABD5-7586-4B09-8820-555BC359C8B9}"/>
              </a:ext>
            </a:extLst>
          </p:cNvPr>
          <p:cNvSpPr/>
          <p:nvPr/>
        </p:nvSpPr>
        <p:spPr>
          <a:xfrm>
            <a:off x="113954" y="2313641"/>
            <a:ext cx="537149" cy="2115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A73DF529-D191-4FCC-B9BD-F32B51026949}"/>
              </a:ext>
            </a:extLst>
          </p:cNvPr>
          <p:cNvCxnSpPr>
            <a:cxnSpLocks/>
          </p:cNvCxnSpPr>
          <p:nvPr/>
        </p:nvCxnSpPr>
        <p:spPr>
          <a:xfrm>
            <a:off x="8935619" y="2254753"/>
            <a:ext cx="0" cy="19689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46 Grupo"/>
          <p:cNvGrpSpPr/>
          <p:nvPr/>
        </p:nvGrpSpPr>
        <p:grpSpPr>
          <a:xfrm>
            <a:off x="3588537" y="2350224"/>
            <a:ext cx="1188897" cy="205031"/>
            <a:chOff x="10107629" y="1910569"/>
            <a:chExt cx="893369" cy="527862"/>
          </a:xfrm>
        </p:grpSpPr>
        <p:cxnSp>
          <p:nvCxnSpPr>
            <p:cNvPr id="152" name="47 Conector recto"/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3" name="4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4" name="4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55" name="50 Conector recto de flecha"/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56" name="51 CuadroTexto"/>
          <p:cNvSpPr txBox="1"/>
          <p:nvPr/>
        </p:nvSpPr>
        <p:spPr>
          <a:xfrm>
            <a:off x="3930086" y="2247108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+8%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cxnSp>
        <p:nvCxnSpPr>
          <p:cNvPr id="157" name="5 Conector recto"/>
          <p:cNvCxnSpPr/>
          <p:nvPr/>
        </p:nvCxnSpPr>
        <p:spPr>
          <a:xfrm>
            <a:off x="3276967" y="234321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grpSp>
        <p:nvGrpSpPr>
          <p:cNvPr id="158" name="46 Grupo">
            <a:extLst>
              <a:ext uri="{FF2B5EF4-FFF2-40B4-BE49-F238E27FC236}">
                <a16:creationId xmlns:a16="http://schemas.microsoft.com/office/drawing/2014/main" id="{06A0E07F-44C3-4416-A1C2-3487AA78617B}"/>
              </a:ext>
            </a:extLst>
          </p:cNvPr>
          <p:cNvGrpSpPr/>
          <p:nvPr/>
        </p:nvGrpSpPr>
        <p:grpSpPr>
          <a:xfrm>
            <a:off x="1038027" y="3309827"/>
            <a:ext cx="1862445" cy="140832"/>
            <a:chOff x="10107629" y="1910569"/>
            <a:chExt cx="893369" cy="527862"/>
          </a:xfrm>
        </p:grpSpPr>
        <p:cxnSp>
          <p:nvCxnSpPr>
            <p:cNvPr id="159" name="47 Conector recto">
              <a:extLst>
                <a:ext uri="{FF2B5EF4-FFF2-40B4-BE49-F238E27FC236}">
                  <a16:creationId xmlns:a16="http://schemas.microsoft.com/office/drawing/2014/main" id="{6E41B021-FDAB-4BE2-AD28-94CF3E1E67FF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0" name="48 Conector recto">
              <a:extLst>
                <a:ext uri="{FF2B5EF4-FFF2-40B4-BE49-F238E27FC236}">
                  <a16:creationId xmlns:a16="http://schemas.microsoft.com/office/drawing/2014/main" id="{4C974C4B-EB58-4626-892C-14E40E10DB1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1" name="49 Conector recto">
              <a:extLst>
                <a:ext uri="{FF2B5EF4-FFF2-40B4-BE49-F238E27FC236}">
                  <a16:creationId xmlns:a16="http://schemas.microsoft.com/office/drawing/2014/main" id="{4926E2E8-F578-4335-889A-F723815D826F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2" name="50 Conector recto de flecha">
              <a:extLst>
                <a:ext uri="{FF2B5EF4-FFF2-40B4-BE49-F238E27FC236}">
                  <a16:creationId xmlns:a16="http://schemas.microsoft.com/office/drawing/2014/main" id="{7FF2F4DD-4681-4E81-87A3-301A22AB0F1D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3" name="51 CuadroTexto">
            <a:extLst>
              <a:ext uri="{FF2B5EF4-FFF2-40B4-BE49-F238E27FC236}">
                <a16:creationId xmlns:a16="http://schemas.microsoft.com/office/drawing/2014/main" id="{8B0B0954-9959-4406-BCEB-3B7F5FB05FB2}"/>
              </a:ext>
            </a:extLst>
          </p:cNvPr>
          <p:cNvSpPr txBox="1"/>
          <p:nvPr/>
        </p:nvSpPr>
        <p:spPr>
          <a:xfrm>
            <a:off x="1639013" y="3212379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-0.</a:t>
            </a:r>
            <a:r>
              <a:rPr kumimoji="0" lang="es-PE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5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64" name="46 Grupo">
            <a:extLst>
              <a:ext uri="{FF2B5EF4-FFF2-40B4-BE49-F238E27FC236}">
                <a16:creationId xmlns:a16="http://schemas.microsoft.com/office/drawing/2014/main" id="{74DCAD79-9872-4BAD-8CB7-62CEB1168795}"/>
              </a:ext>
            </a:extLst>
          </p:cNvPr>
          <p:cNvGrpSpPr/>
          <p:nvPr/>
        </p:nvGrpSpPr>
        <p:grpSpPr>
          <a:xfrm>
            <a:off x="1836758" y="2982882"/>
            <a:ext cx="1040937" cy="222909"/>
            <a:chOff x="10107629" y="1910569"/>
            <a:chExt cx="893369" cy="527862"/>
          </a:xfrm>
        </p:grpSpPr>
        <p:cxnSp>
          <p:nvCxnSpPr>
            <p:cNvPr id="165" name="47 Conector recto">
              <a:extLst>
                <a:ext uri="{FF2B5EF4-FFF2-40B4-BE49-F238E27FC236}">
                  <a16:creationId xmlns:a16="http://schemas.microsoft.com/office/drawing/2014/main" id="{48D530DC-76B7-4D9C-869A-057019ADB302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6" name="48 Conector recto">
              <a:extLst>
                <a:ext uri="{FF2B5EF4-FFF2-40B4-BE49-F238E27FC236}">
                  <a16:creationId xmlns:a16="http://schemas.microsoft.com/office/drawing/2014/main" id="{4C7FF725-9D3D-4672-98A5-2A636270A984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7" name="49 Conector recto">
              <a:extLst>
                <a:ext uri="{FF2B5EF4-FFF2-40B4-BE49-F238E27FC236}">
                  <a16:creationId xmlns:a16="http://schemas.microsoft.com/office/drawing/2014/main" id="{B20FCA5C-90EE-491B-BE5C-ED514308997D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</a:ln>
            <a:effectLst/>
          </p:spPr>
        </p:cxnSp>
        <p:cxnSp>
          <p:nvCxnSpPr>
            <p:cNvPr id="168" name="50 Conector recto de flecha">
              <a:extLst>
                <a:ext uri="{FF2B5EF4-FFF2-40B4-BE49-F238E27FC236}">
                  <a16:creationId xmlns:a16="http://schemas.microsoft.com/office/drawing/2014/main" id="{DF015C14-2538-4314-BC25-9E61DCCF5867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tailEnd type="arrow"/>
            </a:ln>
            <a:effectLst/>
          </p:spPr>
        </p:cxnSp>
      </p:grpSp>
      <p:sp>
        <p:nvSpPr>
          <p:cNvPr id="169" name="51 CuadroTexto">
            <a:extLst>
              <a:ext uri="{FF2B5EF4-FFF2-40B4-BE49-F238E27FC236}">
                <a16:creationId xmlns:a16="http://schemas.microsoft.com/office/drawing/2014/main" id="{018D6E9B-D98C-4829-B941-8EF0C9321813}"/>
              </a:ext>
            </a:extLst>
          </p:cNvPr>
          <p:cNvSpPr txBox="1"/>
          <p:nvPr/>
        </p:nvSpPr>
        <p:spPr>
          <a:xfrm>
            <a:off x="2118440" y="2855119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+7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cxnSp>
        <p:nvCxnSpPr>
          <p:cNvPr id="196" name="53 Conector recto"/>
          <p:cNvCxnSpPr>
            <a:cxnSpLocks/>
          </p:cNvCxnSpPr>
          <p:nvPr/>
        </p:nvCxnSpPr>
        <p:spPr>
          <a:xfrm>
            <a:off x="3276967" y="5168304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215" name="74 Conector recto"/>
          <p:cNvCxnSpPr>
            <a:cxnSpLocks/>
          </p:cNvCxnSpPr>
          <p:nvPr/>
        </p:nvCxnSpPr>
        <p:spPr>
          <a:xfrm>
            <a:off x="9023016" y="5197369"/>
            <a:ext cx="0" cy="196026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4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460029"/>
              </p:ext>
            </p:extLst>
          </p:nvPr>
        </p:nvGraphicFramePr>
        <p:xfrm>
          <a:off x="12098" y="4905455"/>
          <a:ext cx="5382711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95" name="54 Grupo"/>
          <p:cNvGrpSpPr/>
          <p:nvPr/>
        </p:nvGrpSpPr>
        <p:grpSpPr>
          <a:xfrm>
            <a:off x="3599780" y="5587865"/>
            <a:ext cx="1084771" cy="191463"/>
            <a:chOff x="10107629" y="1910569"/>
            <a:chExt cx="893369" cy="216125"/>
          </a:xfrm>
        </p:grpSpPr>
        <p:cxnSp>
          <p:nvCxnSpPr>
            <p:cNvPr id="96" name="55 Conector recto"/>
            <p:cNvCxnSpPr>
              <a:cxnSpLocks/>
            </p:cNvCxnSpPr>
            <p:nvPr/>
          </p:nvCxnSpPr>
          <p:spPr>
            <a:xfrm flipV="1">
              <a:off x="10107629" y="1942102"/>
              <a:ext cx="0" cy="18459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56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57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58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216124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65 CuadroTexto"/>
          <p:cNvSpPr txBox="1"/>
          <p:nvPr/>
        </p:nvSpPr>
        <p:spPr>
          <a:xfrm>
            <a:off x="3862098" y="5479375"/>
            <a:ext cx="829925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-15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01" name="46 Grupo">
            <a:extLst>
              <a:ext uri="{FF2B5EF4-FFF2-40B4-BE49-F238E27FC236}">
                <a16:creationId xmlns:a16="http://schemas.microsoft.com/office/drawing/2014/main" id="{6DC223CE-F04E-46DC-91B6-9EC59BA3073A}"/>
              </a:ext>
            </a:extLst>
          </p:cNvPr>
          <p:cNvGrpSpPr/>
          <p:nvPr/>
        </p:nvGrpSpPr>
        <p:grpSpPr>
          <a:xfrm>
            <a:off x="959661" y="6233763"/>
            <a:ext cx="1862445" cy="140832"/>
            <a:chOff x="10107629" y="1910569"/>
            <a:chExt cx="893369" cy="527862"/>
          </a:xfrm>
        </p:grpSpPr>
        <p:cxnSp>
          <p:nvCxnSpPr>
            <p:cNvPr id="102" name="47 Conector recto">
              <a:extLst>
                <a:ext uri="{FF2B5EF4-FFF2-40B4-BE49-F238E27FC236}">
                  <a16:creationId xmlns:a16="http://schemas.microsoft.com/office/drawing/2014/main" id="{B90F3416-4337-4559-9461-793145DB1C07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48 Conector recto">
              <a:extLst>
                <a:ext uri="{FF2B5EF4-FFF2-40B4-BE49-F238E27FC236}">
                  <a16:creationId xmlns:a16="http://schemas.microsoft.com/office/drawing/2014/main" id="{EF4BB1E9-3F23-4F09-801F-1A11C4BAAC46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49 Conector recto">
              <a:extLst>
                <a:ext uri="{FF2B5EF4-FFF2-40B4-BE49-F238E27FC236}">
                  <a16:creationId xmlns:a16="http://schemas.microsoft.com/office/drawing/2014/main" id="{D4737F39-2014-4D8A-87E2-47324EE6CFBE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50 Conector recto de flecha">
              <a:extLst>
                <a:ext uri="{FF2B5EF4-FFF2-40B4-BE49-F238E27FC236}">
                  <a16:creationId xmlns:a16="http://schemas.microsoft.com/office/drawing/2014/main" id="{5799D738-38E8-4BB7-AE0D-E855AF62B5AC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51 CuadroTexto">
            <a:extLst>
              <a:ext uri="{FF2B5EF4-FFF2-40B4-BE49-F238E27FC236}">
                <a16:creationId xmlns:a16="http://schemas.microsoft.com/office/drawing/2014/main" id="{A4FB769A-BF11-41F2-A0A5-105E831A4D0D}"/>
              </a:ext>
            </a:extLst>
          </p:cNvPr>
          <p:cNvSpPr txBox="1"/>
          <p:nvPr/>
        </p:nvSpPr>
        <p:spPr>
          <a:xfrm>
            <a:off x="1586809" y="6092854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-9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07" name="46 Grupo">
            <a:extLst>
              <a:ext uri="{FF2B5EF4-FFF2-40B4-BE49-F238E27FC236}">
                <a16:creationId xmlns:a16="http://schemas.microsoft.com/office/drawing/2014/main" id="{C76C4F2E-1DED-4696-BB9B-7E9854FF67D4}"/>
              </a:ext>
            </a:extLst>
          </p:cNvPr>
          <p:cNvGrpSpPr/>
          <p:nvPr/>
        </p:nvGrpSpPr>
        <p:grpSpPr>
          <a:xfrm>
            <a:off x="1836758" y="5854689"/>
            <a:ext cx="948177" cy="251567"/>
            <a:chOff x="10107629" y="1910569"/>
            <a:chExt cx="893369" cy="527862"/>
          </a:xfrm>
        </p:grpSpPr>
        <p:cxnSp>
          <p:nvCxnSpPr>
            <p:cNvPr id="108" name="47 Conector recto">
              <a:extLst>
                <a:ext uri="{FF2B5EF4-FFF2-40B4-BE49-F238E27FC236}">
                  <a16:creationId xmlns:a16="http://schemas.microsoft.com/office/drawing/2014/main" id="{6D0F4B64-AF96-4AB0-958D-7C50C150DD8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48 Conector recto">
              <a:extLst>
                <a:ext uri="{FF2B5EF4-FFF2-40B4-BE49-F238E27FC236}">
                  <a16:creationId xmlns:a16="http://schemas.microsoft.com/office/drawing/2014/main" id="{E62CACDC-29E6-4C08-97F1-5C471B992BD9}"/>
                </a:ext>
              </a:extLst>
            </p:cNvPr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49 Conector recto">
              <a:extLst>
                <a:ext uri="{FF2B5EF4-FFF2-40B4-BE49-F238E27FC236}">
                  <a16:creationId xmlns:a16="http://schemas.microsoft.com/office/drawing/2014/main" id="{A83DE1DD-65A9-42DB-A102-08BD1BF9E628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50 Conector recto de flecha">
              <a:extLst>
                <a:ext uri="{FF2B5EF4-FFF2-40B4-BE49-F238E27FC236}">
                  <a16:creationId xmlns:a16="http://schemas.microsoft.com/office/drawing/2014/main" id="{281B1AFF-7D6E-47D8-A7EB-E4246CCC1653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51 CuadroTexto">
            <a:extLst>
              <a:ext uri="{FF2B5EF4-FFF2-40B4-BE49-F238E27FC236}">
                <a16:creationId xmlns:a16="http://schemas.microsoft.com/office/drawing/2014/main" id="{D691FCC8-08E3-4C78-ABF9-325D993D5584}"/>
              </a:ext>
            </a:extLst>
          </p:cNvPr>
          <p:cNvSpPr txBox="1"/>
          <p:nvPr/>
        </p:nvSpPr>
        <p:spPr>
          <a:xfrm>
            <a:off x="2023438" y="572657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+35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113" name="25 Gráfico"/>
          <p:cNvGraphicFramePr/>
          <p:nvPr>
            <p:extLst>
              <p:ext uri="{D42A27DB-BD31-4B8C-83A1-F6EECF244321}">
                <p14:modId xmlns:p14="http://schemas.microsoft.com/office/powerpoint/2010/main" val="3270527692"/>
              </p:ext>
            </p:extLst>
          </p:nvPr>
        </p:nvGraphicFramePr>
        <p:xfrm>
          <a:off x="5709782" y="4919691"/>
          <a:ext cx="5651082" cy="281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14" name="76 Grupo"/>
          <p:cNvGrpSpPr/>
          <p:nvPr/>
        </p:nvGrpSpPr>
        <p:grpSpPr>
          <a:xfrm>
            <a:off x="9422074" y="5570463"/>
            <a:ext cx="920851" cy="225376"/>
            <a:chOff x="10107629" y="1910569"/>
            <a:chExt cx="893369" cy="432249"/>
          </a:xfrm>
        </p:grpSpPr>
        <p:cxnSp>
          <p:nvCxnSpPr>
            <p:cNvPr id="115" name="77 Conector recto"/>
            <p:cNvCxnSpPr>
              <a:cxnSpLocks/>
            </p:cNvCxnSpPr>
            <p:nvPr/>
          </p:nvCxnSpPr>
          <p:spPr>
            <a:xfrm flipV="1">
              <a:off x="10107629" y="1942101"/>
              <a:ext cx="0" cy="400717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78 Conector recto"/>
            <p:cNvCxnSpPr/>
            <p:nvPr/>
          </p:nvCxnSpPr>
          <p:spPr>
            <a:xfrm>
              <a:off x="1010762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79 Conector recto"/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80 Conector recto de flecha"/>
            <p:cNvCxnSpPr>
              <a:cxnSpLocks/>
            </p:cNvCxnSpPr>
            <p:nvPr/>
          </p:nvCxnSpPr>
          <p:spPr>
            <a:xfrm>
              <a:off x="11000998" y="1910569"/>
              <a:ext cx="0" cy="35651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81 CuadroTexto"/>
          <p:cNvSpPr txBox="1"/>
          <p:nvPr/>
        </p:nvSpPr>
        <p:spPr>
          <a:xfrm>
            <a:off x="9629766" y="545057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</a:t>
            </a:r>
            <a:r>
              <a:rPr lang="es-PE" sz="1100" noProof="0" dirty="0" smtClean="0">
                <a:solidFill>
                  <a:prstClr val="black"/>
                </a:solidFill>
                <a:latin typeface="AvantGardeExtLitITCTT"/>
              </a:rPr>
              <a:t>12</a:t>
            </a: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20" name="46 Grupo">
            <a:extLst>
              <a:ext uri="{FF2B5EF4-FFF2-40B4-BE49-F238E27FC236}">
                <a16:creationId xmlns:a16="http://schemas.microsoft.com/office/drawing/2014/main" id="{6B341FC8-A0E1-4E82-B6CB-842E6AC57BFD}"/>
              </a:ext>
            </a:extLst>
          </p:cNvPr>
          <p:cNvGrpSpPr/>
          <p:nvPr/>
        </p:nvGrpSpPr>
        <p:grpSpPr>
          <a:xfrm>
            <a:off x="6699782" y="6188991"/>
            <a:ext cx="1862445" cy="171498"/>
            <a:chOff x="10107629" y="1910569"/>
            <a:chExt cx="893369" cy="527862"/>
          </a:xfrm>
        </p:grpSpPr>
        <p:cxnSp>
          <p:nvCxnSpPr>
            <p:cNvPr id="121" name="47 Conector recto">
              <a:extLst>
                <a:ext uri="{FF2B5EF4-FFF2-40B4-BE49-F238E27FC236}">
                  <a16:creationId xmlns:a16="http://schemas.microsoft.com/office/drawing/2014/main" id="{5FC0F97F-FE18-434E-98E3-57082995C7D1}"/>
                </a:ext>
              </a:extLst>
            </p:cNvPr>
            <p:cNvCxnSpPr/>
            <p:nvPr/>
          </p:nvCxnSpPr>
          <p:spPr>
            <a:xfrm flipV="1">
              <a:off x="10107629" y="1942101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48 Conector recto">
              <a:extLst>
                <a:ext uri="{FF2B5EF4-FFF2-40B4-BE49-F238E27FC236}">
                  <a16:creationId xmlns:a16="http://schemas.microsoft.com/office/drawing/2014/main" id="{C31F65BE-547B-4DFB-8483-E8C01F81060A}"/>
                </a:ext>
              </a:extLst>
            </p:cNvPr>
            <p:cNvCxnSpPr/>
            <p:nvPr/>
          </p:nvCxnSpPr>
          <p:spPr>
            <a:xfrm>
              <a:off x="10107629" y="1910569"/>
              <a:ext cx="342413" cy="315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49 Conector recto">
              <a:extLst>
                <a:ext uri="{FF2B5EF4-FFF2-40B4-BE49-F238E27FC236}">
                  <a16:creationId xmlns:a16="http://schemas.microsoft.com/office/drawing/2014/main" id="{81F8A119-0457-4669-B857-A476DB757DA6}"/>
                </a:ext>
              </a:extLst>
            </p:cNvPr>
            <p:cNvCxnSpPr/>
            <p:nvPr/>
          </p:nvCxnSpPr>
          <p:spPr>
            <a:xfrm>
              <a:off x="10654838" y="1910569"/>
              <a:ext cx="34616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50 Conector recto de flecha">
              <a:extLst>
                <a:ext uri="{FF2B5EF4-FFF2-40B4-BE49-F238E27FC236}">
                  <a16:creationId xmlns:a16="http://schemas.microsoft.com/office/drawing/2014/main" id="{7BBB727F-0642-4B80-8125-BC8BF099CBF6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51 CuadroTexto">
            <a:extLst>
              <a:ext uri="{FF2B5EF4-FFF2-40B4-BE49-F238E27FC236}">
                <a16:creationId xmlns:a16="http://schemas.microsoft.com/office/drawing/2014/main" id="{108EC361-8F87-4E91-B329-96DFFF1BE19D}"/>
              </a:ext>
            </a:extLst>
          </p:cNvPr>
          <p:cNvSpPr txBox="1"/>
          <p:nvPr/>
        </p:nvSpPr>
        <p:spPr>
          <a:xfrm>
            <a:off x="7386795" y="6049383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-9%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pSp>
        <p:nvGrpSpPr>
          <p:cNvPr id="127" name="46 Grupo">
            <a:extLst>
              <a:ext uri="{FF2B5EF4-FFF2-40B4-BE49-F238E27FC236}">
                <a16:creationId xmlns:a16="http://schemas.microsoft.com/office/drawing/2014/main" id="{364C8137-9DAE-4180-B406-69F6A86F81D0}"/>
              </a:ext>
            </a:extLst>
          </p:cNvPr>
          <p:cNvGrpSpPr/>
          <p:nvPr/>
        </p:nvGrpSpPr>
        <p:grpSpPr>
          <a:xfrm>
            <a:off x="7573999" y="5788948"/>
            <a:ext cx="979344" cy="271739"/>
            <a:chOff x="10039018" y="1910569"/>
            <a:chExt cx="961980" cy="527862"/>
          </a:xfrm>
        </p:grpSpPr>
        <p:cxnSp>
          <p:nvCxnSpPr>
            <p:cNvPr id="128" name="47 Conector recto">
              <a:extLst>
                <a:ext uri="{FF2B5EF4-FFF2-40B4-BE49-F238E27FC236}">
                  <a16:creationId xmlns:a16="http://schemas.microsoft.com/office/drawing/2014/main" id="{3D6557FB-C195-489E-A5AA-EBBD20F8C8C4}"/>
                </a:ext>
              </a:extLst>
            </p:cNvPr>
            <p:cNvCxnSpPr/>
            <p:nvPr/>
          </p:nvCxnSpPr>
          <p:spPr>
            <a:xfrm flipV="1">
              <a:off x="10039018" y="1942100"/>
              <a:ext cx="0" cy="400715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48 Conector recto">
              <a:extLst>
                <a:ext uri="{FF2B5EF4-FFF2-40B4-BE49-F238E27FC236}">
                  <a16:creationId xmlns:a16="http://schemas.microsoft.com/office/drawing/2014/main" id="{3B386062-9312-4F5A-B93C-9024B583D72B}"/>
                </a:ext>
              </a:extLst>
            </p:cNvPr>
            <p:cNvCxnSpPr/>
            <p:nvPr/>
          </p:nvCxnSpPr>
          <p:spPr>
            <a:xfrm>
              <a:off x="10042136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49 Conector recto">
              <a:extLst>
                <a:ext uri="{FF2B5EF4-FFF2-40B4-BE49-F238E27FC236}">
                  <a16:creationId xmlns:a16="http://schemas.microsoft.com/office/drawing/2014/main" id="{AAFAA894-EC4C-4828-98F0-985771FA23C7}"/>
                </a:ext>
              </a:extLst>
            </p:cNvPr>
            <p:cNvCxnSpPr/>
            <p:nvPr/>
          </p:nvCxnSpPr>
          <p:spPr>
            <a:xfrm>
              <a:off x="10732989" y="1910569"/>
              <a:ext cx="26800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50 Conector recto de flecha">
              <a:extLst>
                <a:ext uri="{FF2B5EF4-FFF2-40B4-BE49-F238E27FC236}">
                  <a16:creationId xmlns:a16="http://schemas.microsoft.com/office/drawing/2014/main" id="{1E24DFCE-9AE8-476B-9FD0-90313DB89199}"/>
                </a:ext>
              </a:extLst>
            </p:cNvPr>
            <p:cNvCxnSpPr/>
            <p:nvPr/>
          </p:nvCxnSpPr>
          <p:spPr>
            <a:xfrm>
              <a:off x="11000998" y="1910569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51 CuadroTexto">
            <a:extLst>
              <a:ext uri="{FF2B5EF4-FFF2-40B4-BE49-F238E27FC236}">
                <a16:creationId xmlns:a16="http://schemas.microsoft.com/office/drawing/2014/main" id="{AD65D8ED-BCB7-42FA-A484-280230E053D5}"/>
              </a:ext>
            </a:extLst>
          </p:cNvPr>
          <p:cNvSpPr txBox="1"/>
          <p:nvPr/>
        </p:nvSpPr>
        <p:spPr>
          <a:xfrm>
            <a:off x="7770723" y="5640275"/>
            <a:ext cx="688426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+26%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graphicFrame>
        <p:nvGraphicFramePr>
          <p:cNvPr id="133" name="2 Gráfico"/>
          <p:cNvGraphicFramePr/>
          <p:nvPr>
            <p:extLst>
              <p:ext uri="{D42A27DB-BD31-4B8C-83A1-F6EECF244321}">
                <p14:modId xmlns:p14="http://schemas.microsoft.com/office/powerpoint/2010/main" val="3058299392"/>
              </p:ext>
            </p:extLst>
          </p:nvPr>
        </p:nvGraphicFramePr>
        <p:xfrm>
          <a:off x="5898993" y="2058323"/>
          <a:ext cx="5075112" cy="282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5" name="CuadroTexto 74"/>
          <p:cNvSpPr txBox="1"/>
          <p:nvPr/>
        </p:nvSpPr>
        <p:spPr>
          <a:xfrm>
            <a:off x="8095488" y="123353"/>
            <a:ext cx="383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Gross Margin Ad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</a:t>
            </a: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3Q2021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P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24.5</a:t>
            </a:r>
            <a:r>
              <a:rPr lang="es-PE" sz="1200" dirty="0" smtClean="0">
                <a:solidFill>
                  <a:prstClr val="black"/>
                </a:solidFill>
              </a:rPr>
              <a:t>%, 3Q </a:t>
            </a:r>
            <a:r>
              <a:rPr lang="es-PE" sz="1200" dirty="0">
                <a:solidFill>
                  <a:prstClr val="black"/>
                </a:solidFill>
              </a:rPr>
              <a:t>2022 = </a:t>
            </a:r>
            <a:r>
              <a:rPr lang="es-PE" sz="1200" dirty="0" smtClean="0">
                <a:solidFill>
                  <a:prstClr val="black"/>
                </a:solidFill>
              </a:rPr>
              <a:t>27.1% 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Operating Margin Adj.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2021 =</a:t>
            </a:r>
            <a:r>
              <a:rPr kumimoji="0" lang="es-MX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11.4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2022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11.3% 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Ebitda Margin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2021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15.2%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lang="es-MX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 2022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14.7%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"/>
          <p:cNvSpPr txBox="1"/>
          <p:nvPr/>
        </p:nvSpPr>
        <p:spPr>
          <a:xfrm>
            <a:off x="17239" y="776615"/>
            <a:ext cx="2564609" cy="450396"/>
          </a:xfrm>
          <a:prstGeom prst="rect">
            <a:avLst/>
          </a:prstGeom>
          <a:noFill/>
        </p:spPr>
        <p:txBody>
          <a:bodyPr wrap="none" lIns="104678" tIns="52332" rIns="104678" bIns="52332" rtlCol="0">
            <a:spAutoFit/>
          </a:bodyPr>
          <a:lstStyle/>
          <a:p>
            <a:pPr marL="0" marR="0" lvl="0" indent="0" algn="l" defTabSz="512518" rtl="0" eaLnBrk="1" fontAlgn="auto" latinLnBrk="0" hangingPunct="1">
              <a:lnSpc>
                <a:spcPct val="80000"/>
              </a:lnSpc>
              <a:spcBef>
                <a:spcPts val="7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94486" y="1252724"/>
            <a:ext cx="1698567" cy="254190"/>
          </a:xfrm>
          <a:prstGeom prst="rect">
            <a:avLst/>
          </a:prstGeom>
          <a:noFill/>
        </p:spPr>
        <p:txBody>
          <a:bodyPr wrap="square" lIns="84062" tIns="42046" rIns="84062" bIns="42046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In </a:t>
            </a:r>
            <a:r>
              <a:rPr kumimoji="0" lang="es-PE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Soles (S/ mm)</a:t>
            </a: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D5D8C-F48F-5545-9934-1C75A43390B8}" type="slidenum"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pPr marL="0" marR="0" lvl="0" indent="0" algn="r" defTabSz="8406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77885" y="6234598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788391" y="6544658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61900" y="6171534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Positive variations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6460F0-C2A5-4AD0-9EE0-F310C96F01BE}"/>
              </a:ext>
            </a:extLst>
          </p:cNvPr>
          <p:cNvSpPr/>
          <p:nvPr/>
        </p:nvSpPr>
        <p:spPr>
          <a:xfrm>
            <a:off x="2293832" y="2530925"/>
            <a:ext cx="414039" cy="3830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56640" y="6481594"/>
            <a:ext cx="189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Negative variations</a:t>
            </a:r>
          </a:p>
        </p:txBody>
      </p:sp>
      <p:sp>
        <p:nvSpPr>
          <p:cNvPr id="21" name="Rectangle 88">
            <a:extLst>
              <a:ext uri="{FF2B5EF4-FFF2-40B4-BE49-F238E27FC236}">
                <a16:creationId xmlns:a16="http://schemas.microsoft.com/office/drawing/2014/main" id="{18602532-8649-44C2-AF84-9CBA32605CB9}"/>
              </a:ext>
            </a:extLst>
          </p:cNvPr>
          <p:cNvSpPr/>
          <p:nvPr/>
        </p:nvSpPr>
        <p:spPr>
          <a:xfrm>
            <a:off x="4735159" y="2084463"/>
            <a:ext cx="2936970" cy="32080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104359" tIns="52171" rIns="104359" bIns="52171">
            <a:spAutoFit/>
          </a:bodyPr>
          <a:lstStyle/>
          <a:p>
            <a:pPr marL="0" marR="0" lvl="0" indent="0" algn="ctr" defTabSz="5218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NET INCOME </a:t>
            </a:r>
            <a:r>
              <a:rPr kumimoji="0" lang="es-ES_trad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antGardeExtLitITCTT"/>
                <a:ea typeface="+mn-ea"/>
                <a:cs typeface="AvantGardeExtLitITCTT"/>
              </a:rPr>
              <a:t>3Q2022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2C88CC-663F-4EA4-8FBE-E0B2F5395C7F}"/>
              </a:ext>
            </a:extLst>
          </p:cNvPr>
          <p:cNvSpPr/>
          <p:nvPr/>
        </p:nvSpPr>
        <p:spPr>
          <a:xfrm>
            <a:off x="2223469" y="2184929"/>
            <a:ext cx="536357" cy="3736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198982"/>
              </p:ext>
            </p:extLst>
          </p:nvPr>
        </p:nvGraphicFramePr>
        <p:xfrm>
          <a:off x="2399086" y="2526295"/>
          <a:ext cx="7609115" cy="388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1180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31">
            <a:extLst>
              <a:ext uri="{FF2B5EF4-FFF2-40B4-BE49-F238E27FC236}">
                <a16:creationId xmlns:a16="http://schemas.microsoft.com/office/drawing/2014/main" id="{9A7E7E40-781A-435B-BC15-1AA6F29DC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799940"/>
              </p:ext>
            </p:extLst>
          </p:nvPr>
        </p:nvGraphicFramePr>
        <p:xfrm>
          <a:off x="2737364" y="3299652"/>
          <a:ext cx="6515102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67142"/>
            <a:ext cx="54970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Profit impacted by FX Loss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640854" y="2101260"/>
            <a:ext cx="427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FX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32514F-980F-414D-81F9-84AC5EDEC426}"/>
              </a:ext>
            </a:extLst>
          </p:cNvPr>
          <p:cNvSpPr txBox="1"/>
          <p:nvPr/>
        </p:nvSpPr>
        <p:spPr>
          <a:xfrm>
            <a:off x="2126320" y="6189064"/>
            <a:ext cx="507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FX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of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2022: S/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9.7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Chart 31">
            <a:extLst>
              <a:ext uri="{FF2B5EF4-FFF2-40B4-BE49-F238E27FC236}">
                <a16:creationId xmlns:a16="http://schemas.microsoft.com/office/drawing/2014/main" id="{8F4C8852-252E-4D3E-8B58-7EE6D8B348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480608"/>
              </p:ext>
            </p:extLst>
          </p:nvPr>
        </p:nvGraphicFramePr>
        <p:xfrm>
          <a:off x="1938584" y="2589900"/>
          <a:ext cx="6799050" cy="293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485" y="3536949"/>
            <a:ext cx="13335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35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256421" y="165229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Balance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4D9DCF-0E77-45A3-8E81-79F1BA68513E}"/>
              </a:ext>
            </a:extLst>
          </p:cNvPr>
          <p:cNvSpPr/>
          <p:nvPr/>
        </p:nvSpPr>
        <p:spPr>
          <a:xfrm>
            <a:off x="151537" y="815041"/>
            <a:ext cx="88191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Liquidity and working capital trends</a:t>
            </a:r>
          </a:p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E20872-8138-47BA-8A9F-CA4F40D63782}"/>
              </a:ext>
            </a:extLst>
          </p:cNvPr>
          <p:cNvSpPr txBox="1"/>
          <p:nvPr/>
        </p:nvSpPr>
        <p:spPr>
          <a:xfrm>
            <a:off x="6596338" y="1889471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Maturity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7FF9A2-192E-4B6D-A62C-406D4C18E9C3}"/>
              </a:ext>
            </a:extLst>
          </p:cNvPr>
          <p:cNvSpPr txBox="1"/>
          <p:nvPr/>
        </p:nvSpPr>
        <p:spPr>
          <a:xfrm>
            <a:off x="1358231" y="4517802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BF8DB5B-D691-42EA-8115-3ABB464A5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715289"/>
              </p:ext>
            </p:extLst>
          </p:nvPr>
        </p:nvGraphicFramePr>
        <p:xfrm>
          <a:off x="5306941" y="4312630"/>
          <a:ext cx="6233891" cy="746760"/>
        </p:xfrm>
        <a:graphic>
          <a:graphicData uri="http://schemas.openxmlformats.org/drawingml/2006/table">
            <a:tbl>
              <a:tblPr/>
              <a:tblGrid>
                <a:gridCol w="952505">
                  <a:extLst>
                    <a:ext uri="{9D8B030D-6E8A-4147-A177-3AD203B41FA5}">
                      <a16:colId xmlns:a16="http://schemas.microsoft.com/office/drawing/2014/main" val="3888422840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3951935450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534901425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3727980270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4065887422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254363607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1842949212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191651925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2419176159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4065269527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3583842099"/>
                    </a:ext>
                  </a:extLst>
                </a:gridCol>
                <a:gridCol w="480126">
                  <a:extLst>
                    <a:ext uri="{9D8B030D-6E8A-4147-A177-3AD203B41FA5}">
                      <a16:colId xmlns:a16="http://schemas.microsoft.com/office/drawing/2014/main" val="420834619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Dic-20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Dec-21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Set-22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83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debt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888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Adj</a:t>
                      </a:r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es-P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Debt</a:t>
                      </a:r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EBITDA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0902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59B4D54-F379-4D83-A5D1-1C10482AABBE}"/>
              </a:ext>
            </a:extLst>
          </p:cNvPr>
          <p:cNvSpPr txBox="1"/>
          <p:nvPr/>
        </p:nvSpPr>
        <p:spPr>
          <a:xfrm>
            <a:off x="9763553" y="1575771"/>
            <a:ext cx="19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50% - 50%</a:t>
            </a:r>
          </a:p>
        </p:txBody>
      </p:sp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812431"/>
              </p:ext>
            </p:extLst>
          </p:nvPr>
        </p:nvGraphicFramePr>
        <p:xfrm>
          <a:off x="6979010" y="2179071"/>
          <a:ext cx="4970726" cy="185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57E07ED-D465-4B73-AC16-726A2BAD1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416295"/>
              </p:ext>
            </p:extLst>
          </p:nvPr>
        </p:nvGraphicFramePr>
        <p:xfrm>
          <a:off x="9464373" y="1819610"/>
          <a:ext cx="3142057" cy="164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9EBFF467-6EC0-4E2A-A799-00132A94D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999189"/>
              </p:ext>
            </p:extLst>
          </p:nvPr>
        </p:nvGraphicFramePr>
        <p:xfrm>
          <a:off x="-243463" y="1771507"/>
          <a:ext cx="6671654" cy="201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1" name="Gráfico 110">
            <a:extLst>
              <a:ext uri="{FF2B5EF4-FFF2-40B4-BE49-F238E27FC236}">
                <a16:creationId xmlns:a16="http://schemas.microsoft.com/office/drawing/2014/main" id="{72489897-823A-44B9-AD5D-FE17D6F94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289737"/>
              </p:ext>
            </p:extLst>
          </p:nvPr>
        </p:nvGraphicFramePr>
        <p:xfrm>
          <a:off x="242448" y="4978672"/>
          <a:ext cx="9003138" cy="259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2" name="CuadroTexto 111">
            <a:extLst>
              <a:ext uri="{FF2B5EF4-FFF2-40B4-BE49-F238E27FC236}">
                <a16:creationId xmlns:a16="http://schemas.microsoft.com/office/drawing/2014/main" id="{C7D08A51-7D2A-43CB-BC7E-50D436878FF5}"/>
              </a:ext>
            </a:extLst>
          </p:cNvPr>
          <p:cNvSpPr txBox="1"/>
          <p:nvPr/>
        </p:nvSpPr>
        <p:spPr>
          <a:xfrm>
            <a:off x="36226" y="5508106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696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66C90F35-36F9-4EC3-A008-3B8245A73D48}"/>
              </a:ext>
            </a:extLst>
          </p:cNvPr>
          <p:cNvSpPr txBox="1"/>
          <p:nvPr/>
        </p:nvSpPr>
        <p:spPr>
          <a:xfrm>
            <a:off x="787133" y="5140742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863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D06A534F-D870-4BF0-AA95-7E36EBB723A6}"/>
              </a:ext>
            </a:extLst>
          </p:cNvPr>
          <p:cNvSpPr txBox="1"/>
          <p:nvPr/>
        </p:nvSpPr>
        <p:spPr>
          <a:xfrm>
            <a:off x="2213779" y="5131323"/>
            <a:ext cx="501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857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EB380F8-9358-49FA-B0BD-BCB87170F296}"/>
              </a:ext>
            </a:extLst>
          </p:cNvPr>
          <p:cNvSpPr txBox="1"/>
          <p:nvPr/>
        </p:nvSpPr>
        <p:spPr>
          <a:xfrm>
            <a:off x="2537431" y="5459131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711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EFE53793-A7A7-49C4-B72F-4596CEC06DD8}"/>
              </a:ext>
            </a:extLst>
          </p:cNvPr>
          <p:cNvSpPr txBox="1"/>
          <p:nvPr/>
        </p:nvSpPr>
        <p:spPr>
          <a:xfrm>
            <a:off x="3224837" y="5845407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3F34086F-E1BC-469D-A46A-C5B5E9C71AD9}"/>
              </a:ext>
            </a:extLst>
          </p:cNvPr>
          <p:cNvSpPr txBox="1"/>
          <p:nvPr/>
        </p:nvSpPr>
        <p:spPr>
          <a:xfrm>
            <a:off x="2916439" y="557205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antGardeExtLitITCTT"/>
                <a:ea typeface="+mn-ea"/>
                <a:cs typeface="Arial" panose="020B0604020202020204" pitchFamily="34" charset="0"/>
              </a:rPr>
              <a:t>669</a:t>
            </a:r>
            <a:endParaRPr kumimoji="0" lang="es-PE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vantGardeExtLitITCTT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75FCC46A-EE39-455F-81A0-7F859A939828}"/>
              </a:ext>
            </a:extLst>
          </p:cNvPr>
          <p:cNvSpPr txBox="1"/>
          <p:nvPr/>
        </p:nvSpPr>
        <p:spPr>
          <a:xfrm>
            <a:off x="3513668" y="599489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497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DBEF7DC-A817-4065-B7DC-D5C54D47718C}"/>
              </a:ext>
            </a:extLst>
          </p:cNvPr>
          <p:cNvSpPr txBox="1"/>
          <p:nvPr/>
        </p:nvSpPr>
        <p:spPr>
          <a:xfrm>
            <a:off x="502845" y="5392933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Arial" panose="020B0604020202020204" pitchFamily="34" charset="0"/>
              </a:rPr>
              <a:t>731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5433FD6B-CE3A-47E3-8A50-6C3F2126D882}"/>
              </a:ext>
            </a:extLst>
          </p:cNvPr>
          <p:cNvSpPr txBox="1"/>
          <p:nvPr/>
        </p:nvSpPr>
        <p:spPr>
          <a:xfrm>
            <a:off x="1206552" y="5001820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896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C4A4D3A2-4BBB-49DD-B9E3-E9A47630B65E}"/>
              </a:ext>
            </a:extLst>
          </p:cNvPr>
          <p:cNvSpPr txBox="1"/>
          <p:nvPr/>
        </p:nvSpPr>
        <p:spPr>
          <a:xfrm>
            <a:off x="1886115" y="497978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899</a:t>
            </a:r>
            <a:endParaRPr lang="es-PE" sz="1100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5EF89D78-DB64-4BCC-9663-B6E69255AF51}"/>
              </a:ext>
            </a:extLst>
          </p:cNvPr>
          <p:cNvCxnSpPr/>
          <p:nvPr/>
        </p:nvCxnSpPr>
        <p:spPr>
          <a:xfrm>
            <a:off x="3092364" y="6199102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31FF3BB2-030D-48C5-987B-681F4B342D6F}"/>
              </a:ext>
            </a:extLst>
          </p:cNvPr>
          <p:cNvCxnSpPr/>
          <p:nvPr/>
        </p:nvCxnSpPr>
        <p:spPr>
          <a:xfrm>
            <a:off x="2604292" y="5780264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F039572F-689A-4EDA-8E61-1B6983BAD7C7}"/>
              </a:ext>
            </a:extLst>
          </p:cNvPr>
          <p:cNvCxnSpPr/>
          <p:nvPr/>
        </p:nvCxnSpPr>
        <p:spPr>
          <a:xfrm>
            <a:off x="1866634" y="5351464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9C8843D6-1087-4788-B08D-8C85B19A8E74}"/>
              </a:ext>
            </a:extLst>
          </p:cNvPr>
          <p:cNvCxnSpPr/>
          <p:nvPr/>
        </p:nvCxnSpPr>
        <p:spPr>
          <a:xfrm>
            <a:off x="908325" y="535678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988A726-46E1-48A5-BBCD-962090BF3A27}"/>
              </a:ext>
            </a:extLst>
          </p:cNvPr>
          <p:cNvCxnSpPr/>
          <p:nvPr/>
        </p:nvCxnSpPr>
        <p:spPr>
          <a:xfrm>
            <a:off x="221872" y="5735373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C80F0108-ABA1-4A6B-BA48-D0A7E84E8CAE}"/>
              </a:ext>
            </a:extLst>
          </p:cNvPr>
          <p:cNvSpPr txBox="1"/>
          <p:nvPr/>
        </p:nvSpPr>
        <p:spPr>
          <a:xfrm>
            <a:off x="4157184" y="6046964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472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3806259" y="6269258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2E04E6A6-F303-460B-8384-21A2ED721FF4}"/>
              </a:ext>
            </a:extLst>
          </p:cNvPr>
          <p:cNvSpPr txBox="1"/>
          <p:nvPr/>
        </p:nvSpPr>
        <p:spPr>
          <a:xfrm>
            <a:off x="3905901" y="590801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E6FA7958-869F-4C1B-B8DC-87921D7961FE}"/>
              </a:ext>
            </a:extLst>
          </p:cNvPr>
          <p:cNvSpPr txBox="1"/>
          <p:nvPr/>
        </p:nvSpPr>
        <p:spPr>
          <a:xfrm>
            <a:off x="4867759" y="609130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100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448</a:t>
            </a:r>
            <a:endParaRPr lang="es-PE" sz="1100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506F3FA7-A949-4545-B30C-0BD040B2FC15}"/>
              </a:ext>
            </a:extLst>
          </p:cNvPr>
          <p:cNvCxnSpPr/>
          <p:nvPr/>
        </p:nvCxnSpPr>
        <p:spPr>
          <a:xfrm>
            <a:off x="4502450" y="6320016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42677DDB-9939-4557-9A26-2E8D0C2B1FD8}"/>
              </a:ext>
            </a:extLst>
          </p:cNvPr>
          <p:cNvSpPr txBox="1"/>
          <p:nvPr/>
        </p:nvSpPr>
        <p:spPr>
          <a:xfrm>
            <a:off x="4566478" y="5946508"/>
            <a:ext cx="481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b="1" dirty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483</a:t>
            </a:r>
          </a:p>
        </p:txBody>
      </p: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136623" y="6030722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5832814" y="6077313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6442005" y="6240276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138196" y="6246070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137" name="CuadroTexto 1"/>
          <p:cNvSpPr txBox="1"/>
          <p:nvPr/>
        </p:nvSpPr>
        <p:spPr>
          <a:xfrm>
            <a:off x="7906341" y="5818762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549</a:t>
            </a:r>
            <a:endParaRPr lang="es-PE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138" name="CuadroTexto 1"/>
          <p:cNvSpPr txBox="1"/>
          <p:nvPr/>
        </p:nvSpPr>
        <p:spPr>
          <a:xfrm>
            <a:off x="8189458" y="5904179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527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7834387" y="6117916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1" name="CuadroTexto 1"/>
          <p:cNvSpPr txBox="1"/>
          <p:nvPr/>
        </p:nvSpPr>
        <p:spPr>
          <a:xfrm>
            <a:off x="6846556" y="6015736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i="1" dirty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475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42" name="CuadroTexto 1"/>
          <p:cNvSpPr txBox="1"/>
          <p:nvPr/>
        </p:nvSpPr>
        <p:spPr>
          <a:xfrm>
            <a:off x="7225277" y="5888961"/>
            <a:ext cx="483378" cy="2535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kern="1200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506</a:t>
            </a:r>
            <a:endParaRPr lang="es-PE" b="1" kern="1200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  <p:sp>
        <p:nvSpPr>
          <p:cNvPr id="44" name="CuadroTexto 1"/>
          <p:cNvSpPr txBox="1"/>
          <p:nvPr/>
        </p:nvSpPr>
        <p:spPr>
          <a:xfrm>
            <a:off x="8867885" y="5853494"/>
            <a:ext cx="483379" cy="253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i="1" dirty="0" smtClean="0">
                <a:solidFill>
                  <a:schemeClr val="bg1">
                    <a:lumMod val="50000"/>
                  </a:schemeClr>
                </a:solidFill>
                <a:latin typeface="AvantGardeExtLitITCTT"/>
                <a:cs typeface="Arial" panose="020B0604020202020204" pitchFamily="34" charset="0"/>
              </a:rPr>
              <a:t>561</a:t>
            </a:r>
            <a:endParaRPr lang="es-PE" i="1" dirty="0">
              <a:solidFill>
                <a:schemeClr val="bg1">
                  <a:lumMod val="50000"/>
                </a:schemeClr>
              </a:solidFill>
              <a:latin typeface="AvantGardeExtLitITCTT"/>
              <a:cs typeface="Arial" panose="020B0604020202020204" pitchFamily="34" charset="0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552B5B13-749D-4797-9DEC-8BC5FA490266}"/>
              </a:ext>
            </a:extLst>
          </p:cNvPr>
          <p:cNvCxnSpPr/>
          <p:nvPr/>
        </p:nvCxnSpPr>
        <p:spPr>
          <a:xfrm>
            <a:off x="8548695" y="6067231"/>
            <a:ext cx="69619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6" name="CuadroTexto 1"/>
          <p:cNvSpPr txBox="1"/>
          <p:nvPr/>
        </p:nvSpPr>
        <p:spPr>
          <a:xfrm>
            <a:off x="8548397" y="5702202"/>
            <a:ext cx="483378" cy="253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 smtClean="0">
                <a:solidFill>
                  <a:prstClr val="black"/>
                </a:solidFill>
                <a:latin typeface="AvantGardeExtLitITCTT"/>
                <a:cs typeface="Arial" panose="020B0604020202020204" pitchFamily="34" charset="0"/>
              </a:rPr>
              <a:t>583</a:t>
            </a:r>
            <a:endParaRPr lang="es-PE" b="1" dirty="0">
              <a:solidFill>
                <a:prstClr val="black"/>
              </a:solidFill>
              <a:latin typeface="AvantGardeExtLitITCT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1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357623" y="862688"/>
            <a:ext cx="654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Overview of the Company</a:t>
            </a:r>
          </a:p>
        </p:txBody>
      </p:sp>
      <p:sp>
        <p:nvSpPr>
          <p:cNvPr id="14" name="Google Shape;131;p25"/>
          <p:cNvSpPr txBox="1"/>
          <p:nvPr/>
        </p:nvSpPr>
        <p:spPr>
          <a:xfrm>
            <a:off x="451140" y="2015412"/>
            <a:ext cx="11146127" cy="513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25" tIns="43349" rIns="86725" bIns="43349" anchor="t" anchorCtr="0">
            <a:noAutofit/>
          </a:bodyPr>
          <a:lstStyle/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was established in 1922  focusing in commercialization of consumption products.  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1942 , the company assumes the representation and strategic alliance with Caterpillar Tractor (almost 80 years ago)  in Peru and entered the capital goods field.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the same decade, aiming to achieve greater market coverage, began its decentralization and the expansion of its footprint: establishes  offices in provinces as well as several subsidiaries.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In 2010  Ferreycorp acquired  the  Caterpillar dealers in Guatemala, El Salvador and Belize.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Brands other than Caterpillar in portfolio: Metso, Paus, Chevron, 3M, Good Year, Genie, Terex, Wacker, </a:t>
            </a:r>
            <a:r>
              <a:rPr lang="en-US" sz="1600" kern="0" dirty="0" err="1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Carmix</a:t>
            </a: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.</a:t>
            </a: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306749" marR="0" lvl="0" indent="-28575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is a proxy of the Peruvian economy and serves all economic sectors: mining, construction, agriculture, fishing, industry, commerce, telecom, oil, transportation.  </a:t>
            </a:r>
          </a:p>
          <a:p>
            <a:pPr marL="20999" marR="0" lvl="0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tabLst/>
              <a:defRPr/>
            </a:pPr>
            <a:endParaRPr lang="en-US" sz="1600" kern="0" dirty="0">
              <a:solidFill>
                <a:srgbClr val="424655"/>
              </a:solidFill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  <a:p>
            <a:pPr marL="242442" marR="0" lvl="0" indent="-221443" algn="just" defTabSz="50397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8728"/>
              </a:buClr>
              <a:buSzPts val="1800"/>
              <a:buFont typeface="Raleway"/>
              <a:buChar char="•"/>
              <a:tabLst/>
              <a:defRPr/>
            </a:pPr>
            <a:r>
              <a:rPr lang="en-US" sz="1600" kern="0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Ferreycorp and its subsidiaries have 6,600 employees.</a:t>
            </a:r>
          </a:p>
        </p:txBody>
      </p:sp>
    </p:spTree>
    <p:extLst>
      <p:ext uri="{BB962C8B-B14F-4D97-AF65-F5344CB8AC3E}">
        <p14:creationId xmlns:p14="http://schemas.microsoft.com/office/powerpoint/2010/main" val="3543399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246149" y="626615"/>
            <a:ext cx="5521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33018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expenses and</a:t>
            </a:r>
          </a:p>
          <a:p>
            <a:pPr defTabSz="833018"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average cost of debt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F7D38E-E720-4EAD-88FD-D5303AC6E309}"/>
              </a:ext>
            </a:extLst>
          </p:cNvPr>
          <p:cNvSpPr txBox="1"/>
          <p:nvPr/>
        </p:nvSpPr>
        <p:spPr>
          <a:xfrm>
            <a:off x="1307820" y="2086220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Expenses</a:t>
            </a: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069390-C19D-4A1A-874B-33C8CA01AA2C}"/>
              </a:ext>
            </a:extLst>
          </p:cNvPr>
          <p:cNvSpPr txBox="1"/>
          <p:nvPr/>
        </p:nvSpPr>
        <p:spPr>
          <a:xfrm>
            <a:off x="6588836" y="2086220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debt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2 Gráfico">
            <a:extLst>
              <a:ext uri="{FF2B5EF4-FFF2-40B4-BE49-F238E27FC236}">
                <a16:creationId xmlns:a16="http://schemas.microsoft.com/office/drawing/2014/main" id="{8DE62C95-91F4-4A15-935E-5E8D42CA4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38271"/>
              </p:ext>
            </p:extLst>
          </p:nvPr>
        </p:nvGraphicFramePr>
        <p:xfrm>
          <a:off x="52693" y="2713904"/>
          <a:ext cx="5886938" cy="275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AA0F894C-6E30-4A00-B5E9-FA60B0CF1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830701"/>
              </p:ext>
            </p:extLst>
          </p:nvPr>
        </p:nvGraphicFramePr>
        <p:xfrm>
          <a:off x="6432502" y="3384446"/>
          <a:ext cx="4347257" cy="171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7" name="5 Conector recto"/>
          <p:cNvCxnSpPr/>
          <p:nvPr/>
        </p:nvCxnSpPr>
        <p:spPr>
          <a:xfrm>
            <a:off x="3724007" y="2841059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250188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FA0028CD-FFDC-46AF-9820-120ABB2A9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509121"/>
              </p:ext>
            </p:extLst>
          </p:nvPr>
        </p:nvGraphicFramePr>
        <p:xfrm>
          <a:off x="327115" y="4873687"/>
          <a:ext cx="5087785" cy="273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56506" y="843383"/>
            <a:ext cx="633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assets and CAPEX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689671" y="4530007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Inventories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B253459-F7AE-4200-BBF9-641CE84D86D4}"/>
              </a:ext>
            </a:extLst>
          </p:cNvPr>
          <p:cNvSpPr txBox="1"/>
          <p:nvPr/>
        </p:nvSpPr>
        <p:spPr>
          <a:xfrm>
            <a:off x="6709608" y="2230178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US$)</a:t>
            </a:r>
          </a:p>
        </p:txBody>
      </p:sp>
      <p:sp>
        <p:nvSpPr>
          <p:cNvPr id="46" name="49 CuadroTexto">
            <a:extLst>
              <a:ext uri="{FF2B5EF4-FFF2-40B4-BE49-F238E27FC236}">
                <a16:creationId xmlns:a16="http://schemas.microsoft.com/office/drawing/2014/main" id="{8B14EEE3-6CD5-4DAB-805B-5EBB8B84E8F0}"/>
              </a:ext>
            </a:extLst>
          </p:cNvPr>
          <p:cNvSpPr txBox="1"/>
          <p:nvPr/>
        </p:nvSpPr>
        <p:spPr>
          <a:xfrm>
            <a:off x="4262806" y="4686493"/>
            <a:ext cx="751258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3 Grupo">
            <a:extLst>
              <a:ext uri="{FF2B5EF4-FFF2-40B4-BE49-F238E27FC236}">
                <a16:creationId xmlns:a16="http://schemas.microsoft.com/office/drawing/2014/main" id="{A0468E00-A381-4A7C-9351-6A326A2C9FF3}"/>
              </a:ext>
            </a:extLst>
          </p:cNvPr>
          <p:cNvGrpSpPr/>
          <p:nvPr/>
        </p:nvGrpSpPr>
        <p:grpSpPr>
          <a:xfrm>
            <a:off x="3988579" y="4798398"/>
            <a:ext cx="1007088" cy="192749"/>
            <a:chOff x="10117656" y="2927135"/>
            <a:chExt cx="879719" cy="451132"/>
          </a:xfrm>
        </p:grpSpPr>
        <p:cxnSp>
          <p:nvCxnSpPr>
            <p:cNvPr id="48" name="46 Conector recto">
              <a:extLst>
                <a:ext uri="{FF2B5EF4-FFF2-40B4-BE49-F238E27FC236}">
                  <a16:creationId xmlns:a16="http://schemas.microsoft.com/office/drawing/2014/main" id="{A6847C6B-1646-4FDA-A8A1-1DE08BCCE0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35"/>
              <a:ext cx="0" cy="45113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7 Conector recto">
              <a:extLst>
                <a:ext uri="{FF2B5EF4-FFF2-40B4-BE49-F238E27FC236}">
                  <a16:creationId xmlns:a16="http://schemas.microsoft.com/office/drawing/2014/main" id="{D364CFF6-71EF-4A80-80C9-B6134FF8A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8"/>
              <a:ext cx="236606" cy="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8 Conector recto de flecha">
              <a:extLst>
                <a:ext uri="{FF2B5EF4-FFF2-40B4-BE49-F238E27FC236}">
                  <a16:creationId xmlns:a16="http://schemas.microsoft.com/office/drawing/2014/main" id="{69DD4EF8-C7B9-4FD4-87A8-AD60EDFBF818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>
              <a:extLst>
                <a:ext uri="{FF2B5EF4-FFF2-40B4-BE49-F238E27FC236}">
                  <a16:creationId xmlns:a16="http://schemas.microsoft.com/office/drawing/2014/main" id="{F55F6BF2-2D12-4A5B-979C-9DE03B65896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482" y="2936485"/>
              <a:ext cx="307893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2 CuadroTexto">
            <a:extLst>
              <a:ext uri="{FF2B5EF4-FFF2-40B4-BE49-F238E27FC236}">
                <a16:creationId xmlns:a16="http://schemas.microsoft.com/office/drawing/2014/main" id="{54035F4B-901D-4967-8105-2F96FED8963E}"/>
              </a:ext>
            </a:extLst>
          </p:cNvPr>
          <p:cNvSpPr txBox="1"/>
          <p:nvPr/>
        </p:nvSpPr>
        <p:spPr>
          <a:xfrm>
            <a:off x="4668190" y="501039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2,252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2 CuadroTexto">
            <a:extLst>
              <a:ext uri="{FF2B5EF4-FFF2-40B4-BE49-F238E27FC236}">
                <a16:creationId xmlns:a16="http://schemas.microsoft.com/office/drawing/2014/main" id="{540C1F9A-267D-402A-B58D-3CC5F10778E4}"/>
              </a:ext>
            </a:extLst>
          </p:cNvPr>
          <p:cNvSpPr txBox="1"/>
          <p:nvPr/>
        </p:nvSpPr>
        <p:spPr>
          <a:xfrm>
            <a:off x="618265" y="5362042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1,772</a:t>
            </a:r>
          </a:p>
        </p:txBody>
      </p:sp>
      <p:sp>
        <p:nvSpPr>
          <p:cNvPr id="56" name="2 CuadroTexto">
            <a:extLst>
              <a:ext uri="{FF2B5EF4-FFF2-40B4-BE49-F238E27FC236}">
                <a16:creationId xmlns:a16="http://schemas.microsoft.com/office/drawing/2014/main" id="{7F4588DD-F052-4CB2-AD00-303FF3DE1286}"/>
              </a:ext>
            </a:extLst>
          </p:cNvPr>
          <p:cNvSpPr txBox="1"/>
          <p:nvPr/>
        </p:nvSpPr>
        <p:spPr>
          <a:xfrm>
            <a:off x="2209171" y="5466995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1,684</a:t>
            </a:r>
          </a:p>
        </p:txBody>
      </p:sp>
      <p:sp>
        <p:nvSpPr>
          <p:cNvPr id="57" name="2 CuadroTexto">
            <a:extLst>
              <a:ext uri="{FF2B5EF4-FFF2-40B4-BE49-F238E27FC236}">
                <a16:creationId xmlns:a16="http://schemas.microsoft.com/office/drawing/2014/main" id="{D37DB87A-DC2B-416C-9C4A-5B4C90C86265}"/>
              </a:ext>
            </a:extLst>
          </p:cNvPr>
          <p:cNvSpPr txBox="1"/>
          <p:nvPr/>
        </p:nvSpPr>
        <p:spPr>
          <a:xfrm>
            <a:off x="1386510" y="5246626"/>
            <a:ext cx="525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1,944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1863898-4271-4657-B64C-D2EDCCA944D4}"/>
              </a:ext>
            </a:extLst>
          </p:cNvPr>
          <p:cNvSpPr txBox="1"/>
          <p:nvPr/>
        </p:nvSpPr>
        <p:spPr>
          <a:xfrm>
            <a:off x="770913" y="168834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Receivables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graphicFrame>
        <p:nvGraphicFramePr>
          <p:cNvPr id="67" name="13 Gráfico">
            <a:extLst>
              <a:ext uri="{FF2B5EF4-FFF2-40B4-BE49-F238E27FC236}">
                <a16:creationId xmlns:a16="http://schemas.microsoft.com/office/drawing/2014/main" id="{F6719020-B7FF-4DC9-AE35-4DBC1B20E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470708"/>
              </p:ext>
            </p:extLst>
          </p:nvPr>
        </p:nvGraphicFramePr>
        <p:xfrm>
          <a:off x="158627" y="1895703"/>
          <a:ext cx="5630416" cy="263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4" name="2 CuadroTexto">
            <a:extLst>
              <a:ext uri="{FF2B5EF4-FFF2-40B4-BE49-F238E27FC236}">
                <a16:creationId xmlns:a16="http://schemas.microsoft.com/office/drawing/2014/main" id="{14669F3A-53FC-408F-A1BB-BC44C9E12417}"/>
              </a:ext>
            </a:extLst>
          </p:cNvPr>
          <p:cNvSpPr txBox="1"/>
          <p:nvPr/>
        </p:nvSpPr>
        <p:spPr>
          <a:xfrm>
            <a:off x="741686" y="2366335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1,221</a:t>
            </a:r>
          </a:p>
        </p:txBody>
      </p:sp>
      <p:sp>
        <p:nvSpPr>
          <p:cNvPr id="77" name="2 CuadroTexto">
            <a:extLst>
              <a:ext uri="{FF2B5EF4-FFF2-40B4-BE49-F238E27FC236}">
                <a16:creationId xmlns:a16="http://schemas.microsoft.com/office/drawing/2014/main" id="{B7BE52C5-9279-49F1-8B2E-19B8B2429314}"/>
              </a:ext>
            </a:extLst>
          </p:cNvPr>
          <p:cNvSpPr txBox="1"/>
          <p:nvPr/>
        </p:nvSpPr>
        <p:spPr>
          <a:xfrm>
            <a:off x="2273648" y="2569770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1,036</a:t>
            </a:r>
          </a:p>
        </p:txBody>
      </p:sp>
      <p:sp>
        <p:nvSpPr>
          <p:cNvPr id="79" name="2 CuadroTexto">
            <a:extLst>
              <a:ext uri="{FF2B5EF4-FFF2-40B4-BE49-F238E27FC236}">
                <a16:creationId xmlns:a16="http://schemas.microsoft.com/office/drawing/2014/main" id="{9999D228-E34F-4F86-9757-BC217735EEE6}"/>
              </a:ext>
            </a:extLst>
          </p:cNvPr>
          <p:cNvSpPr txBox="1"/>
          <p:nvPr/>
        </p:nvSpPr>
        <p:spPr>
          <a:xfrm>
            <a:off x="1484921" y="2449701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1,147</a:t>
            </a:r>
          </a:p>
        </p:txBody>
      </p:sp>
      <p:grpSp>
        <p:nvGrpSpPr>
          <p:cNvPr id="45" name="3 Grupo">
            <a:extLst>
              <a:ext uri="{FF2B5EF4-FFF2-40B4-BE49-F238E27FC236}">
                <a16:creationId xmlns:a16="http://schemas.microsoft.com/office/drawing/2014/main" id="{20D72527-D174-40B0-9B9C-03A13DD10BA4}"/>
              </a:ext>
            </a:extLst>
          </p:cNvPr>
          <p:cNvGrpSpPr/>
          <p:nvPr/>
        </p:nvGrpSpPr>
        <p:grpSpPr>
          <a:xfrm>
            <a:off x="3989644" y="2215389"/>
            <a:ext cx="890139" cy="219737"/>
            <a:chOff x="10117656" y="2927138"/>
            <a:chExt cx="879719" cy="451129"/>
          </a:xfrm>
        </p:grpSpPr>
        <p:cxnSp>
          <p:nvCxnSpPr>
            <p:cNvPr id="59" name="46 Conector recto">
              <a:extLst>
                <a:ext uri="{FF2B5EF4-FFF2-40B4-BE49-F238E27FC236}">
                  <a16:creationId xmlns:a16="http://schemas.microsoft.com/office/drawing/2014/main" id="{58F19B97-D3D7-4EDF-B32E-7FD3B7671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9771" y="2927140"/>
              <a:ext cx="0" cy="30128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47 Conector recto">
              <a:extLst>
                <a:ext uri="{FF2B5EF4-FFF2-40B4-BE49-F238E27FC236}">
                  <a16:creationId xmlns:a16="http://schemas.microsoft.com/office/drawing/2014/main" id="{B7BCB8D7-93A9-4CB4-A679-36E5F3CC5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7656" y="2936485"/>
              <a:ext cx="324287" cy="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48 Conector recto de flecha">
              <a:extLst>
                <a:ext uri="{FF2B5EF4-FFF2-40B4-BE49-F238E27FC236}">
                  <a16:creationId xmlns:a16="http://schemas.microsoft.com/office/drawing/2014/main" id="{E11FC17F-D22E-4FDE-9A67-5250783E12D0}"/>
                </a:ext>
              </a:extLst>
            </p:cNvPr>
            <p:cNvCxnSpPr/>
            <p:nvPr/>
          </p:nvCxnSpPr>
          <p:spPr>
            <a:xfrm>
              <a:off x="10997375" y="2927138"/>
              <a:ext cx="0" cy="451129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50 Conector recto">
              <a:extLst>
                <a:ext uri="{FF2B5EF4-FFF2-40B4-BE49-F238E27FC236}">
                  <a16:creationId xmlns:a16="http://schemas.microsoft.com/office/drawing/2014/main" id="{45858887-081B-4B63-B587-DD1F66EF2B1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9482" y="2936485"/>
              <a:ext cx="307893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49 CuadroTexto">
            <a:extLst>
              <a:ext uri="{FF2B5EF4-FFF2-40B4-BE49-F238E27FC236}">
                <a16:creationId xmlns:a16="http://schemas.microsoft.com/office/drawing/2014/main" id="{BF6C0BFD-5579-414B-8EB9-EA174EC9D01E}"/>
              </a:ext>
            </a:extLst>
          </p:cNvPr>
          <p:cNvSpPr txBox="1"/>
          <p:nvPr/>
        </p:nvSpPr>
        <p:spPr>
          <a:xfrm>
            <a:off x="4209843" y="2112450"/>
            <a:ext cx="639424" cy="217384"/>
          </a:xfrm>
          <a:prstGeom prst="rect">
            <a:avLst/>
          </a:prstGeom>
          <a:noFill/>
        </p:spPr>
        <p:txBody>
          <a:bodyPr wrap="square" lIns="78107" tIns="39061" rIns="78107" bIns="39061" rtlCol="0">
            <a:spAutoFit/>
          </a:bodyPr>
          <a:lstStyle/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PE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052884" y="2574410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1,054</a:t>
            </a:r>
          </a:p>
        </p:txBody>
      </p:sp>
      <p:sp>
        <p:nvSpPr>
          <p:cNvPr id="52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047091" y="5144135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2,082</a:t>
            </a:r>
          </a:p>
        </p:txBody>
      </p: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1502B7DF-2512-46EA-B458-005605D67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592660"/>
              </p:ext>
            </p:extLst>
          </p:nvPr>
        </p:nvGraphicFramePr>
        <p:xfrm>
          <a:off x="6042450" y="2888818"/>
          <a:ext cx="5898428" cy="383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46 CuadroTexto">
            <a:extLst>
              <a:ext uri="{FF2B5EF4-FFF2-40B4-BE49-F238E27FC236}">
                <a16:creationId xmlns:a16="http://schemas.microsoft.com/office/drawing/2014/main" id="{D7AAFB42-6A15-4CD6-92B0-B9C48902DD90}"/>
              </a:ext>
            </a:extLst>
          </p:cNvPr>
          <p:cNvSpPr txBox="1"/>
          <p:nvPr/>
        </p:nvSpPr>
        <p:spPr>
          <a:xfrm>
            <a:off x="5920510" y="6829836"/>
            <a:ext cx="5736334" cy="248538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285750" marR="0" lvl="0" indent="-285750" algn="just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Investment in intangible assets reached US$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0.35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million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dollars as of </a:t>
            </a:r>
            <a:r>
              <a:rPr lang="en-US" sz="1050" dirty="0" smtClean="0">
                <a:solidFill>
                  <a:prstClr val="black"/>
                </a:solidFill>
                <a:latin typeface="AvantGardeExtLitITCTT"/>
              </a:rPr>
              <a:t>September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14EFD87-2723-462E-99B8-6EF37F9D825E}"/>
              </a:ext>
            </a:extLst>
          </p:cNvPr>
          <p:cNvSpPr txBox="1"/>
          <p:nvPr/>
        </p:nvSpPr>
        <p:spPr>
          <a:xfrm>
            <a:off x="6576709" y="3212907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D0D31C2-75BF-4C96-BF0D-C4C973B67F10}"/>
              </a:ext>
            </a:extLst>
          </p:cNvPr>
          <p:cNvSpPr txBox="1"/>
          <p:nvPr/>
        </p:nvSpPr>
        <p:spPr>
          <a:xfrm>
            <a:off x="7512324" y="359063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25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107D57F-6CA0-4885-883E-6FA5267BB7A0}"/>
              </a:ext>
            </a:extLst>
          </p:cNvPr>
          <p:cNvSpPr txBox="1"/>
          <p:nvPr/>
        </p:nvSpPr>
        <p:spPr>
          <a:xfrm>
            <a:off x="8391943" y="308210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43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9324028" y="3861587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12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6A3422F2-C234-4AC5-A503-EC7669048C67}"/>
              </a:ext>
            </a:extLst>
          </p:cNvPr>
          <p:cNvSpPr txBox="1"/>
          <p:nvPr/>
        </p:nvSpPr>
        <p:spPr>
          <a:xfrm>
            <a:off x="10228268" y="3012262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38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7C8291A-B9E1-4E8F-9313-ACE376B773A3}"/>
              </a:ext>
            </a:extLst>
          </p:cNvPr>
          <p:cNvSpPr txBox="1"/>
          <p:nvPr/>
        </p:nvSpPr>
        <p:spPr>
          <a:xfrm>
            <a:off x="11135732" y="3180249"/>
            <a:ext cx="521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29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75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3815283" y="2451645"/>
            <a:ext cx="498389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1,158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2 CuadroTexto">
            <a:extLst>
              <a:ext uri="{FF2B5EF4-FFF2-40B4-BE49-F238E27FC236}">
                <a16:creationId xmlns:a16="http://schemas.microsoft.com/office/drawing/2014/main" id="{D039732F-87C2-4634-A98C-5168BBDE4EA6}"/>
              </a:ext>
            </a:extLst>
          </p:cNvPr>
          <p:cNvSpPr txBox="1"/>
          <p:nvPr/>
        </p:nvSpPr>
        <p:spPr>
          <a:xfrm>
            <a:off x="3843482" y="5021336"/>
            <a:ext cx="48334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2,251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1" name="5 Conector recto"/>
          <p:cNvCxnSpPr/>
          <p:nvPr/>
        </p:nvCxnSpPr>
        <p:spPr>
          <a:xfrm>
            <a:off x="3623398" y="2032132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64" name="2 CuadroTexto">
            <a:extLst>
              <a:ext uri="{FF2B5EF4-FFF2-40B4-BE49-F238E27FC236}">
                <a16:creationId xmlns:a16="http://schemas.microsoft.com/office/drawing/2014/main" id="{7B5DD222-0B94-4E9D-8DC7-56FE59AB7CCF}"/>
              </a:ext>
            </a:extLst>
          </p:cNvPr>
          <p:cNvSpPr txBox="1"/>
          <p:nvPr/>
        </p:nvSpPr>
        <p:spPr>
          <a:xfrm>
            <a:off x="4614300" y="2452850"/>
            <a:ext cx="640113" cy="217907"/>
          </a:xfrm>
          <a:prstGeom prst="rect">
            <a:avLst/>
          </a:prstGeom>
          <a:noFill/>
        </p:spPr>
        <p:txBody>
          <a:bodyPr wrap="square" lIns="78635" tIns="39320" rIns="78635" bIns="3932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2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1,098</a:t>
            </a:r>
            <a:endParaRPr kumimoji="0" lang="es-P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5" name="5 Conector recto"/>
          <p:cNvCxnSpPr/>
          <p:nvPr/>
        </p:nvCxnSpPr>
        <p:spPr>
          <a:xfrm>
            <a:off x="3623398" y="5125808"/>
            <a:ext cx="0" cy="196026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</p:spTree>
    <p:extLst>
      <p:ext uri="{BB962C8B-B14F-4D97-AF65-F5344CB8AC3E}">
        <p14:creationId xmlns:p14="http://schemas.microsoft.com/office/powerpoint/2010/main" val="99917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24 Gráfico">
            <a:extLst>
              <a:ext uri="{FF2B5EF4-FFF2-40B4-BE49-F238E27FC236}">
                <a16:creationId xmlns:a16="http://schemas.microsoft.com/office/drawing/2014/main" id="{0B52D529-2740-42D8-BD84-2003DD5D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343167"/>
              </p:ext>
            </p:extLst>
          </p:nvPr>
        </p:nvGraphicFramePr>
        <p:xfrm>
          <a:off x="5463196" y="2925704"/>
          <a:ext cx="7044489" cy="2846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443786" y="880725"/>
            <a:ext cx="55269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Investment in Assets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D57555AD-07AC-468D-B984-28E7C779E44A}"/>
              </a:ext>
            </a:extLst>
          </p:cNvPr>
          <p:cNvSpPr txBox="1"/>
          <p:nvPr/>
        </p:nvSpPr>
        <p:spPr>
          <a:xfrm>
            <a:off x="547101" y="2166629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Assets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218ECB2-8B76-453C-86F6-D469A7B2A762}"/>
              </a:ext>
            </a:extLst>
          </p:cNvPr>
          <p:cNvSpPr txBox="1"/>
          <p:nvPr/>
        </p:nvSpPr>
        <p:spPr>
          <a:xfrm>
            <a:off x="6289154" y="2190003"/>
            <a:ext cx="4270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Cycle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1" name="32 Grupo">
            <a:extLst>
              <a:ext uri="{FF2B5EF4-FFF2-40B4-BE49-F238E27FC236}">
                <a16:creationId xmlns:a16="http://schemas.microsoft.com/office/drawing/2014/main" id="{D59B6007-5ADA-4B3D-8006-A74F6E65D9BF}"/>
              </a:ext>
            </a:extLst>
          </p:cNvPr>
          <p:cNvGrpSpPr/>
          <p:nvPr/>
        </p:nvGrpSpPr>
        <p:grpSpPr>
          <a:xfrm>
            <a:off x="835968" y="3000802"/>
            <a:ext cx="3859857" cy="405852"/>
            <a:chOff x="9128234" y="1594740"/>
            <a:chExt cx="1240221" cy="534627"/>
          </a:xfrm>
        </p:grpSpPr>
        <p:cxnSp>
          <p:nvCxnSpPr>
            <p:cNvPr id="22" name="34 Conector recto">
              <a:extLst>
                <a:ext uri="{FF2B5EF4-FFF2-40B4-BE49-F238E27FC236}">
                  <a16:creationId xmlns:a16="http://schemas.microsoft.com/office/drawing/2014/main" id="{2E3E194B-3C25-426F-953B-7684C4331CF9}"/>
                </a:ext>
              </a:extLst>
            </p:cNvPr>
            <p:cNvCxnSpPr/>
            <p:nvPr/>
          </p:nvCxnSpPr>
          <p:spPr>
            <a:xfrm flipV="1">
              <a:off x="9128234" y="1601505"/>
              <a:ext cx="0" cy="40071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5 Conector recto">
              <a:extLst>
                <a:ext uri="{FF2B5EF4-FFF2-40B4-BE49-F238E27FC236}">
                  <a16:creationId xmlns:a16="http://schemas.microsoft.com/office/drawing/2014/main" id="{D9DDBAD6-4202-4BB0-BDB0-096BEB9B7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8234" y="1594741"/>
              <a:ext cx="541844" cy="676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6 Conector recto">
              <a:extLst>
                <a:ext uri="{FF2B5EF4-FFF2-40B4-BE49-F238E27FC236}">
                  <a16:creationId xmlns:a16="http://schemas.microsoft.com/office/drawing/2014/main" id="{2261CDE0-A8F2-45CA-931F-FDF12E36302E}"/>
                </a:ext>
              </a:extLst>
            </p:cNvPr>
            <p:cNvCxnSpPr>
              <a:cxnSpLocks/>
            </p:cNvCxnSpPr>
            <p:nvPr/>
          </p:nvCxnSpPr>
          <p:spPr>
            <a:xfrm>
              <a:off x="9820911" y="1594740"/>
              <a:ext cx="547544" cy="6766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37 Conector recto de flecha">
              <a:extLst>
                <a:ext uri="{FF2B5EF4-FFF2-40B4-BE49-F238E27FC236}">
                  <a16:creationId xmlns:a16="http://schemas.microsoft.com/office/drawing/2014/main" id="{7D448811-4267-4091-9AB2-D3ED2679EAA2}"/>
                </a:ext>
              </a:extLst>
            </p:cNvPr>
            <p:cNvCxnSpPr/>
            <p:nvPr/>
          </p:nvCxnSpPr>
          <p:spPr>
            <a:xfrm>
              <a:off x="10368455" y="1601505"/>
              <a:ext cx="0" cy="527862"/>
            </a:xfrm>
            <a:prstGeom prst="straightConnector1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38 CuadroTexto">
            <a:extLst>
              <a:ext uri="{FF2B5EF4-FFF2-40B4-BE49-F238E27FC236}">
                <a16:creationId xmlns:a16="http://schemas.microsoft.com/office/drawing/2014/main" id="{E0FDA3BE-33EC-45B0-BE09-CA9401733BB6}"/>
              </a:ext>
            </a:extLst>
          </p:cNvPr>
          <p:cNvSpPr txBox="1"/>
          <p:nvPr/>
        </p:nvSpPr>
        <p:spPr>
          <a:xfrm>
            <a:off x="2540054" y="2872685"/>
            <a:ext cx="768764" cy="256232"/>
          </a:xfrm>
          <a:prstGeom prst="rect">
            <a:avLst/>
          </a:prstGeom>
          <a:noFill/>
        </p:spPr>
        <p:txBody>
          <a:bodyPr wrap="square" lIns="86099" tIns="43057" rIns="86099" bIns="43057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100" dirty="0" smtClean="0">
                <a:solidFill>
                  <a:prstClr val="black"/>
                </a:solidFill>
                <a:latin typeface="AvantGardeExtLitITCTT"/>
              </a:rPr>
              <a:t>-1</a:t>
            </a:r>
            <a:r>
              <a:rPr kumimoji="0" lang="es-PE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%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+mn-cs"/>
            </a:endParaRPr>
          </a:p>
        </p:txBody>
      </p:sp>
      <p:sp>
        <p:nvSpPr>
          <p:cNvPr id="36" name="16 Rectángulo">
            <a:extLst>
              <a:ext uri="{FF2B5EF4-FFF2-40B4-BE49-F238E27FC236}">
                <a16:creationId xmlns:a16="http://schemas.microsoft.com/office/drawing/2014/main" id="{E895CD92-5CCD-4B6E-86D7-9A3732119897}"/>
              </a:ext>
            </a:extLst>
          </p:cNvPr>
          <p:cNvSpPr/>
          <p:nvPr/>
        </p:nvSpPr>
        <p:spPr>
          <a:xfrm>
            <a:off x="726203" y="6024155"/>
            <a:ext cx="320807" cy="141890"/>
          </a:xfrm>
          <a:prstGeom prst="rect">
            <a:avLst/>
          </a:prstGeom>
          <a:solidFill>
            <a:srgbClr val="3AB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17 Rectángulo">
            <a:extLst>
              <a:ext uri="{FF2B5EF4-FFF2-40B4-BE49-F238E27FC236}">
                <a16:creationId xmlns:a16="http://schemas.microsoft.com/office/drawing/2014/main" id="{DA04A470-BAAA-4AC0-8A80-AEB7CB1EA6D3}"/>
              </a:ext>
            </a:extLst>
          </p:cNvPr>
          <p:cNvSpPr/>
          <p:nvPr/>
        </p:nvSpPr>
        <p:spPr>
          <a:xfrm>
            <a:off x="736709" y="6334215"/>
            <a:ext cx="320807" cy="1418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18 CuadroTexto">
            <a:extLst>
              <a:ext uri="{FF2B5EF4-FFF2-40B4-BE49-F238E27FC236}">
                <a16:creationId xmlns:a16="http://schemas.microsoft.com/office/drawing/2014/main" id="{39B2A0A6-0748-4635-A049-551B673FAC6E}"/>
              </a:ext>
            </a:extLst>
          </p:cNvPr>
          <p:cNvSpPr txBox="1"/>
          <p:nvPr/>
        </p:nvSpPr>
        <p:spPr>
          <a:xfrm>
            <a:off x="1010218" y="5961091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Positive variations</a:t>
            </a:r>
          </a:p>
        </p:txBody>
      </p:sp>
      <p:sp>
        <p:nvSpPr>
          <p:cNvPr id="43" name="19 CuadroTexto">
            <a:extLst>
              <a:ext uri="{FF2B5EF4-FFF2-40B4-BE49-F238E27FC236}">
                <a16:creationId xmlns:a16="http://schemas.microsoft.com/office/drawing/2014/main" id="{40BD6519-EC9D-4307-AEB6-D67D433BFE26}"/>
              </a:ext>
            </a:extLst>
          </p:cNvPr>
          <p:cNvSpPr txBox="1"/>
          <p:nvPr/>
        </p:nvSpPr>
        <p:spPr>
          <a:xfrm>
            <a:off x="1004958" y="6271151"/>
            <a:ext cx="189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ExtLitITCTT"/>
                <a:ea typeface="+mn-ea"/>
                <a:cs typeface="+mn-cs"/>
              </a:rPr>
              <a:t>Negative variations</a:t>
            </a:r>
          </a:p>
        </p:txBody>
      </p:sp>
      <p:sp>
        <p:nvSpPr>
          <p:cNvPr id="45" name="1 Rectángulo">
            <a:extLst>
              <a:ext uri="{FF2B5EF4-FFF2-40B4-BE49-F238E27FC236}">
                <a16:creationId xmlns:a16="http://schemas.microsoft.com/office/drawing/2014/main" id="{C15CC007-3F0B-4266-AC61-A9F64B58C845}"/>
              </a:ext>
            </a:extLst>
          </p:cNvPr>
          <p:cNvSpPr/>
          <p:nvPr/>
        </p:nvSpPr>
        <p:spPr>
          <a:xfrm>
            <a:off x="5514836" y="3128917"/>
            <a:ext cx="541521" cy="211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8" name="25 Gráfico">
            <a:extLst>
              <a:ext uri="{FF2B5EF4-FFF2-40B4-BE49-F238E27FC236}">
                <a16:creationId xmlns:a16="http://schemas.microsoft.com/office/drawing/2014/main" id="{9594AAEE-8070-42DE-944C-C41757A77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99491"/>
              </p:ext>
            </p:extLst>
          </p:nvPr>
        </p:nvGraphicFramePr>
        <p:xfrm>
          <a:off x="-340356" y="3054388"/>
          <a:ext cx="6045832" cy="2856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359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27"/>
          <p:cNvSpPr txBox="1"/>
          <p:nvPr/>
        </p:nvSpPr>
        <p:spPr>
          <a:xfrm>
            <a:off x="6391563" y="3543910"/>
            <a:ext cx="4798599" cy="1315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50" tIns="41975" rIns="83950" bIns="4197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Sustainability Program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p28"/>
          <p:cNvSpPr txBox="1"/>
          <p:nvPr/>
        </p:nvSpPr>
        <p:spPr>
          <a:xfrm>
            <a:off x="83539" y="693799"/>
            <a:ext cx="6773008" cy="81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0000"/>
              </a:buClr>
              <a:buSzPts val="2205"/>
              <a:buFontTx/>
              <a:buNone/>
              <a:tabLst/>
              <a:defRPr/>
            </a:pPr>
            <a:r>
              <a:rPr kumimoji="0" lang="es-PE" sz="220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SUSTAINABILITY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rgbClr val="008000"/>
              </a:buClr>
              <a:buSzPts val="2205"/>
              <a:buFontTx/>
              <a:buNone/>
              <a:tabLst/>
              <a:defRPr/>
            </a:pPr>
            <a:r>
              <a:rPr kumimoji="0" lang="en-US" sz="2205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Positive Relations with all Stakeholders</a:t>
            </a:r>
            <a:endParaRPr kumimoji="0" sz="220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28"/>
          <p:cNvSpPr/>
          <p:nvPr/>
        </p:nvSpPr>
        <p:spPr>
          <a:xfrm>
            <a:off x="8369442" y="2790300"/>
            <a:ext cx="3565237" cy="1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Health care, safety and working conditions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Training and professional development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Value and respect for diversity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Labor Inclusion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 &amp; Family </a:t>
            </a: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Gowth</a:t>
            </a:r>
            <a:endParaRPr kumimoji="0" lang="en-US" sz="132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28"/>
          <p:cNvSpPr/>
          <p:nvPr/>
        </p:nvSpPr>
        <p:spPr>
          <a:xfrm>
            <a:off x="6715654" y="1594518"/>
            <a:ext cx="4504557" cy="90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Good Corporate Governance Principles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Respect for the rights of shareholders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Transparent and timely delivery of information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Effective representation through a Board of Directors</a:t>
            </a:r>
          </a:p>
        </p:txBody>
      </p:sp>
      <p:sp>
        <p:nvSpPr>
          <p:cNvPr id="2420" name="Google Shape;2420;p28"/>
          <p:cNvSpPr/>
          <p:nvPr/>
        </p:nvSpPr>
        <p:spPr>
          <a:xfrm>
            <a:off x="8146084" y="4577303"/>
            <a:ext cx="3733179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Environmental management system based on ISO 14001 Standard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Environmental Management Programs: planning, training and awareness, operational control and verification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Carbon Footprint Measurement</a:t>
            </a:r>
          </a:p>
        </p:txBody>
      </p:sp>
      <p:sp>
        <p:nvSpPr>
          <p:cNvPr id="2421" name="Google Shape;2421;p28"/>
          <p:cNvSpPr/>
          <p:nvPr/>
        </p:nvSpPr>
        <p:spPr>
          <a:xfrm>
            <a:off x="4676231" y="6031850"/>
            <a:ext cx="4559335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Recruitment policy: transparency and fair treatment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Preference for suppliers based on: quality of the product or service, price, terms of delivery, treatment to personnel, implementation of security programs.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ABE between providers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Committee of Carriers that share good practices</a:t>
            </a:r>
          </a:p>
        </p:txBody>
      </p:sp>
      <p:grpSp>
        <p:nvGrpSpPr>
          <p:cNvPr id="2422" name="Google Shape;2422;p28"/>
          <p:cNvGrpSpPr/>
          <p:nvPr/>
        </p:nvGrpSpPr>
        <p:grpSpPr>
          <a:xfrm>
            <a:off x="3576936" y="2958377"/>
            <a:ext cx="4726227" cy="2512379"/>
            <a:chOff x="362356" y="2541319"/>
            <a:chExt cx="4287547" cy="2279185"/>
          </a:xfrm>
        </p:grpSpPr>
        <p:pic>
          <p:nvPicPr>
            <p:cNvPr id="2423" name="Google Shape;2423;p28" descr="C:\Users\mferrero\Downloads\Ferreycorp (1)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9647" y="3395996"/>
              <a:ext cx="1491747" cy="4515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4" name="Google Shape;2424;p28"/>
            <p:cNvGrpSpPr/>
            <p:nvPr/>
          </p:nvGrpSpPr>
          <p:grpSpPr>
            <a:xfrm>
              <a:off x="1165099" y="2541319"/>
              <a:ext cx="1440159" cy="624002"/>
              <a:chOff x="1165099" y="2541319"/>
              <a:chExt cx="1440159" cy="624002"/>
            </a:xfrm>
          </p:grpSpPr>
          <p:sp>
            <p:nvSpPr>
              <p:cNvPr id="2425" name="Google Shape;2425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Community</a:t>
                </a:r>
              </a:p>
            </p:txBody>
          </p:sp>
        </p:grpSp>
        <p:grpSp>
          <p:nvGrpSpPr>
            <p:cNvPr id="2427" name="Google Shape;2427;p28"/>
            <p:cNvGrpSpPr/>
            <p:nvPr/>
          </p:nvGrpSpPr>
          <p:grpSpPr>
            <a:xfrm>
              <a:off x="3209744" y="3234273"/>
              <a:ext cx="1440159" cy="624002"/>
              <a:chOff x="1165099" y="2541319"/>
              <a:chExt cx="1440159" cy="624002"/>
            </a:xfrm>
          </p:grpSpPr>
          <p:sp>
            <p:nvSpPr>
              <p:cNvPr id="2428" name="Google Shape;2428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9" name="Google Shape;2429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Employees</a:t>
                </a:r>
              </a:p>
            </p:txBody>
          </p:sp>
        </p:grpSp>
        <p:grpSp>
          <p:nvGrpSpPr>
            <p:cNvPr id="2430" name="Google Shape;2430;p28"/>
            <p:cNvGrpSpPr/>
            <p:nvPr/>
          </p:nvGrpSpPr>
          <p:grpSpPr>
            <a:xfrm>
              <a:off x="3002743" y="4001776"/>
              <a:ext cx="1128325" cy="624002"/>
              <a:chOff x="2585472" y="2530900"/>
              <a:chExt cx="1128325" cy="624002"/>
            </a:xfrm>
          </p:grpSpPr>
          <p:sp>
            <p:nvSpPr>
              <p:cNvPr id="2431" name="Google Shape;2431;p28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28"/>
              <p:cNvSpPr txBox="1"/>
              <p:nvPr/>
            </p:nvSpPr>
            <p:spPr>
              <a:xfrm>
                <a:off x="2585472" y="2707486"/>
                <a:ext cx="1128325" cy="253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Environment</a:t>
                </a:r>
              </a:p>
            </p:txBody>
          </p:sp>
        </p:grpSp>
        <p:grpSp>
          <p:nvGrpSpPr>
            <p:cNvPr id="2433" name="Google Shape;2433;p28"/>
            <p:cNvGrpSpPr/>
            <p:nvPr/>
          </p:nvGrpSpPr>
          <p:grpSpPr>
            <a:xfrm>
              <a:off x="2404440" y="2545690"/>
              <a:ext cx="1440159" cy="624002"/>
              <a:chOff x="1165099" y="2541319"/>
              <a:chExt cx="1440159" cy="624002"/>
            </a:xfrm>
          </p:grpSpPr>
          <p:sp>
            <p:nvSpPr>
              <p:cNvPr id="2434" name="Google Shape;2434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lang="en-US" sz="198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Shareholders</a:t>
                </a:r>
              </a:p>
            </p:txBody>
          </p:sp>
        </p:grpSp>
        <p:grpSp>
          <p:nvGrpSpPr>
            <p:cNvPr id="2436" name="Google Shape;2436;p28"/>
            <p:cNvGrpSpPr/>
            <p:nvPr/>
          </p:nvGrpSpPr>
          <p:grpSpPr>
            <a:xfrm>
              <a:off x="1743506" y="4196502"/>
              <a:ext cx="1440159" cy="624002"/>
              <a:chOff x="1165099" y="2541319"/>
              <a:chExt cx="1440159" cy="624002"/>
            </a:xfrm>
          </p:grpSpPr>
          <p:sp>
            <p:nvSpPr>
              <p:cNvPr id="2437" name="Google Shape;2437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Suppliers</a:t>
                </a:r>
              </a:p>
            </p:txBody>
          </p:sp>
        </p:grpSp>
        <p:grpSp>
          <p:nvGrpSpPr>
            <p:cNvPr id="2439" name="Google Shape;2439;p28"/>
            <p:cNvGrpSpPr/>
            <p:nvPr/>
          </p:nvGrpSpPr>
          <p:grpSpPr>
            <a:xfrm>
              <a:off x="362356" y="3225561"/>
              <a:ext cx="1440159" cy="624002"/>
              <a:chOff x="1165099" y="2541319"/>
              <a:chExt cx="1440159" cy="624002"/>
            </a:xfrm>
          </p:grpSpPr>
          <p:sp>
            <p:nvSpPr>
              <p:cNvPr id="2440" name="Google Shape;2440;p28"/>
              <p:cNvSpPr/>
              <p:nvPr/>
            </p:nvSpPr>
            <p:spPr>
              <a:xfrm>
                <a:off x="1397367" y="2541319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28"/>
              <p:cNvSpPr txBox="1"/>
              <p:nvPr/>
            </p:nvSpPr>
            <p:spPr>
              <a:xfrm>
                <a:off x="1165099" y="2712096"/>
                <a:ext cx="1440159" cy="253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 typeface="Calibri"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Clients</a:t>
                </a:r>
              </a:p>
            </p:txBody>
          </p:sp>
        </p:grpSp>
        <p:grpSp>
          <p:nvGrpSpPr>
            <p:cNvPr id="2442" name="Google Shape;2442;p28"/>
            <p:cNvGrpSpPr/>
            <p:nvPr/>
          </p:nvGrpSpPr>
          <p:grpSpPr>
            <a:xfrm>
              <a:off x="816625" y="3992889"/>
              <a:ext cx="1128325" cy="624002"/>
              <a:chOff x="2569751" y="2530900"/>
              <a:chExt cx="1128325" cy="624002"/>
            </a:xfrm>
          </p:grpSpPr>
          <p:sp>
            <p:nvSpPr>
              <p:cNvPr id="2443" name="Google Shape;2443;p28"/>
              <p:cNvSpPr/>
              <p:nvPr/>
            </p:nvSpPr>
            <p:spPr>
              <a:xfrm>
                <a:off x="2647644" y="2530900"/>
                <a:ext cx="930197" cy="624002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984"/>
                  <a:buFont typeface="Calibri"/>
                  <a:buNone/>
                  <a:tabLst/>
                  <a:defRPr/>
                </a:pPr>
                <a:endParaRPr kumimoji="0" sz="198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28"/>
              <p:cNvSpPr txBox="1"/>
              <p:nvPr/>
            </p:nvSpPr>
            <p:spPr>
              <a:xfrm>
                <a:off x="2569751" y="2640845"/>
                <a:ext cx="1128325" cy="422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13"/>
                  <a:buFontTx/>
                  <a:buNone/>
                  <a:tabLst/>
                  <a:defRPr/>
                </a:pPr>
                <a:r>
                  <a:rPr kumimoji="0" lang="en-US" sz="121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Government and Society</a:t>
                </a:r>
              </a:p>
            </p:txBody>
          </p:sp>
        </p:grpSp>
      </p:grpSp>
      <p:sp>
        <p:nvSpPr>
          <p:cNvPr id="2445" name="Google Shape;2445;p28"/>
          <p:cNvSpPr/>
          <p:nvPr/>
        </p:nvSpPr>
        <p:spPr>
          <a:xfrm>
            <a:off x="41101" y="3473598"/>
            <a:ext cx="3355470" cy="151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Long-term and mutually beneficial business relationships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High-quality products and services, specialized attention by sector.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Continuous monitoring of customer satisfaction and claims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Marketing &amp; Com. policies</a:t>
            </a:r>
          </a:p>
        </p:txBody>
      </p:sp>
      <p:sp>
        <p:nvSpPr>
          <p:cNvPr id="2446" name="Google Shape;2446;p28"/>
          <p:cNvSpPr/>
          <p:nvPr/>
        </p:nvSpPr>
        <p:spPr>
          <a:xfrm>
            <a:off x="1376779" y="5600779"/>
            <a:ext cx="3463781" cy="90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Sustainability Report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Global Compact Progress Report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Socially Responsible Company Distinctive </a:t>
            </a:r>
          </a:p>
        </p:txBody>
      </p:sp>
      <p:sp>
        <p:nvSpPr>
          <p:cNvPr id="2447" name="Google Shape;2447;p28"/>
          <p:cNvSpPr/>
          <p:nvPr/>
        </p:nvSpPr>
        <p:spPr>
          <a:xfrm rot="-2691053">
            <a:off x="6597429" y="2441101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8" name="Google Shape;2448;p28"/>
          <p:cNvSpPr/>
          <p:nvPr/>
        </p:nvSpPr>
        <p:spPr>
          <a:xfrm rot="-1890058">
            <a:off x="7890791" y="322488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9" name="Google Shape;2449;p28"/>
          <p:cNvSpPr/>
          <p:nvPr/>
        </p:nvSpPr>
        <p:spPr>
          <a:xfrm>
            <a:off x="7643979" y="4704602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0" name="Google Shape;2450;p28"/>
          <p:cNvSpPr/>
          <p:nvPr/>
        </p:nvSpPr>
        <p:spPr>
          <a:xfrm rot="5400000">
            <a:off x="5638209" y="5505837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1" name="Google Shape;2451;p28"/>
          <p:cNvSpPr/>
          <p:nvPr/>
        </p:nvSpPr>
        <p:spPr>
          <a:xfrm rot="7012123">
            <a:off x="3822389" y="5296718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2" name="Google Shape;2452;p28"/>
          <p:cNvSpPr/>
          <p:nvPr/>
        </p:nvSpPr>
        <p:spPr>
          <a:xfrm rot="10800000">
            <a:off x="3214751" y="379165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3" name="Google Shape;2453;p28"/>
          <p:cNvSpPr/>
          <p:nvPr/>
        </p:nvSpPr>
        <p:spPr>
          <a:xfrm rot="-8829605">
            <a:off x="4180260" y="2560203"/>
            <a:ext cx="510586" cy="497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984"/>
              <a:buFont typeface="Calibri"/>
              <a:buNone/>
              <a:tabLst/>
              <a:defRPr/>
            </a:pPr>
            <a:endParaRPr kumimoji="0" sz="19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4" name="Google Shape;2454;p28"/>
          <p:cNvSpPr/>
          <p:nvPr/>
        </p:nvSpPr>
        <p:spPr>
          <a:xfrm>
            <a:off x="1571951" y="1805313"/>
            <a:ext cx="4129626" cy="13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Association.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Ferreyros</a:t>
            </a: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 Heavy Equipment Operators Club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Think Big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Youngsters with a future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“Works for taxes” program</a:t>
            </a:r>
          </a:p>
          <a:p>
            <a:pPr marL="188989" marR="0" lvl="0" indent="-1889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Char char="•"/>
              <a:tabLst/>
              <a:defRPr/>
            </a:pPr>
            <a:r>
              <a:rPr kumimoji="0" lang="en-US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Corporate volunteering</a:t>
            </a:r>
          </a:p>
        </p:txBody>
      </p:sp>
    </p:spTree>
    <p:extLst>
      <p:ext uri="{BB962C8B-B14F-4D97-AF65-F5344CB8AC3E}">
        <p14:creationId xmlns:p14="http://schemas.microsoft.com/office/powerpoint/2010/main" val="20248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AB06A33-61B3-47F1-B0F3-1A2F06AE244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31494" y="1717774"/>
          <a:ext cx="9383501" cy="508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AC4AF40-F16D-46A9-B78D-C46D61E966F9}"/>
              </a:ext>
            </a:extLst>
          </p:cNvPr>
          <p:cNvSpPr txBox="1"/>
          <p:nvPr/>
        </p:nvSpPr>
        <p:spPr>
          <a:xfrm>
            <a:off x="-116211" y="862152"/>
            <a:ext cx="831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 Jones Results 2017-2021 by Dimension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92" y="3362181"/>
            <a:ext cx="3625782" cy="6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4A90BD-96D0-406C-ADBA-35833F052CE7}"/>
              </a:ext>
            </a:extLst>
          </p:cNvPr>
          <p:cNvSpPr txBox="1"/>
          <p:nvPr/>
        </p:nvSpPr>
        <p:spPr>
          <a:xfrm>
            <a:off x="368113" y="869389"/>
            <a:ext cx="578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srgbClr val="424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Diversification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844AD1-B275-444A-B2E3-81B4D84C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01" y="3349368"/>
            <a:ext cx="2364225" cy="19557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8B35EA-8501-47D9-98FF-4EEE6204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65" y="3457047"/>
            <a:ext cx="2381716" cy="178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BBB9D0-4841-4714-AA3A-76137906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230" y="3446159"/>
            <a:ext cx="1849588" cy="181655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Shape 150">
            <a:extLst>
              <a:ext uri="{FF2B5EF4-FFF2-40B4-BE49-F238E27FC236}">
                <a16:creationId xmlns:a16="http://schemas.microsoft.com/office/drawing/2014/main" id="{2EE0DB17-4F43-47A6-9769-FB8782320149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-278466" y="3355707"/>
            <a:ext cx="3664911" cy="191227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E8D307-590B-4233-8DDF-5BC5F7B97C72}"/>
              </a:ext>
            </a:extLst>
          </p:cNvPr>
          <p:cNvSpPr txBox="1"/>
          <p:nvPr/>
        </p:nvSpPr>
        <p:spPr>
          <a:xfrm>
            <a:off x="368113" y="1967754"/>
            <a:ext cx="1043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Thanks to the experience and knowledge acquired with Caterpillar, the corporation and its subsidiaries have established strong long-term relationships with a number of global brands. Ferreycorp has consolidated as a prestigious portfolio of represented brands, becoming the leader in its field.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A3D43F-D41F-4593-9C63-30B44FCA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204" y="5237477"/>
            <a:ext cx="4820614" cy="2322197"/>
          </a:xfrm>
          <a:prstGeom prst="rect">
            <a:avLst/>
          </a:prstGeom>
          <a:ln w="9525"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F43812-6EC1-4D1C-B747-60FEEC0C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37" b="3589"/>
          <a:stretch/>
        </p:blipFill>
        <p:spPr>
          <a:xfrm>
            <a:off x="3902592" y="5237476"/>
            <a:ext cx="3287612" cy="23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3C0EEF-CDCD-4FB6-9FA5-7ED628625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891" r="3508"/>
          <a:stretch/>
        </p:blipFill>
        <p:spPr>
          <a:xfrm>
            <a:off x="-483722" y="5237475"/>
            <a:ext cx="4421724" cy="2322197"/>
          </a:xfrm>
          <a:prstGeom prst="rect">
            <a:avLst/>
          </a:prstGeom>
          <a:ln w="9525"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14" y="3348339"/>
            <a:ext cx="2918906" cy="18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31840" y="3342391"/>
            <a:ext cx="5796113" cy="1192802"/>
          </a:xfrm>
          <a:prstGeom prst="rect">
            <a:avLst/>
          </a:prstGeom>
          <a:noFill/>
        </p:spPr>
        <p:txBody>
          <a:bodyPr wrap="square" lIns="83956" tIns="41993" rIns="83956" bIns="41993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Ferreycorp</a:t>
            </a:r>
          </a:p>
          <a:p>
            <a:pPr algn="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and Capabilities</a:t>
            </a:r>
          </a:p>
        </p:txBody>
      </p:sp>
    </p:spTree>
    <p:extLst>
      <p:ext uri="{BB962C8B-B14F-4D97-AF65-F5344CB8AC3E}">
        <p14:creationId xmlns:p14="http://schemas.microsoft.com/office/powerpoint/2010/main" val="12232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8"/>
          <p:cNvSpPr/>
          <p:nvPr/>
        </p:nvSpPr>
        <p:spPr>
          <a:xfrm>
            <a:off x="154275" y="859398"/>
            <a:ext cx="72225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Corporation´s Operating Model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868952" y="2170553"/>
            <a:ext cx="8107386" cy="4664361"/>
            <a:chOff x="2126505" y="2346039"/>
            <a:chExt cx="8107386" cy="4664361"/>
          </a:xfrm>
        </p:grpSpPr>
        <p:grpSp>
          <p:nvGrpSpPr>
            <p:cNvPr id="4" name="3 Grupo"/>
            <p:cNvGrpSpPr/>
            <p:nvPr/>
          </p:nvGrpSpPr>
          <p:grpSpPr>
            <a:xfrm>
              <a:off x="2126505" y="2346039"/>
              <a:ext cx="7998668" cy="748150"/>
              <a:chOff x="2126505" y="2346039"/>
              <a:chExt cx="7998668" cy="748150"/>
            </a:xfrm>
          </p:grpSpPr>
          <p:grpSp>
            <p:nvGrpSpPr>
              <p:cNvPr id="3" name="2 Grupo"/>
              <p:cNvGrpSpPr/>
              <p:nvPr/>
            </p:nvGrpSpPr>
            <p:grpSpPr>
              <a:xfrm>
                <a:off x="2126505" y="2346039"/>
                <a:ext cx="2429160" cy="748147"/>
                <a:chOff x="1930400" y="1847273"/>
                <a:chExt cx="2429160" cy="748147"/>
              </a:xfrm>
            </p:grpSpPr>
            <p:sp>
              <p:nvSpPr>
                <p:cNvPr id="5" name="4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1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Role of Parent Company</a:t>
                  </a:r>
                </a:p>
              </p:txBody>
            </p:sp>
          </p:grpSp>
          <p:grpSp>
            <p:nvGrpSpPr>
              <p:cNvPr id="7" name="6 Grupo"/>
              <p:cNvGrpSpPr/>
              <p:nvPr/>
            </p:nvGrpSpPr>
            <p:grpSpPr>
              <a:xfrm>
                <a:off x="4906649" y="2346039"/>
                <a:ext cx="2429160" cy="748147"/>
                <a:chOff x="1930400" y="1847273"/>
                <a:chExt cx="2429160" cy="748147"/>
              </a:xfrm>
            </p:grpSpPr>
            <p:sp>
              <p:nvSpPr>
                <p:cNvPr id="8" name="7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8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Role of subsidiary companies</a:t>
                  </a:r>
                </a:p>
              </p:txBody>
            </p:sp>
          </p:grpSp>
          <p:grpSp>
            <p:nvGrpSpPr>
              <p:cNvPr id="10" name="9 Grupo"/>
              <p:cNvGrpSpPr/>
              <p:nvPr/>
            </p:nvGrpSpPr>
            <p:grpSpPr>
              <a:xfrm>
                <a:off x="7696013" y="2346042"/>
                <a:ext cx="2429160" cy="748147"/>
                <a:chOff x="1930400" y="1847273"/>
                <a:chExt cx="2429160" cy="748147"/>
              </a:xfrm>
            </p:grpSpPr>
            <p:sp>
              <p:nvSpPr>
                <p:cNvPr id="11" name="10 Rectángulo"/>
                <p:cNvSpPr/>
                <p:nvPr/>
              </p:nvSpPr>
              <p:spPr>
                <a:xfrm>
                  <a:off x="2013524" y="1939638"/>
                  <a:ext cx="2346036" cy="655782"/>
                </a:xfrm>
                <a:prstGeom prst="rect">
                  <a:avLst/>
                </a:prstGeom>
                <a:solidFill>
                  <a:srgbClr val="BAE8C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11 Rectángulo"/>
                <p:cNvSpPr/>
                <p:nvPr/>
              </p:nvSpPr>
              <p:spPr>
                <a:xfrm>
                  <a:off x="1930400" y="1847273"/>
                  <a:ext cx="2346036" cy="655782"/>
                </a:xfrm>
                <a:prstGeom prst="rect">
                  <a:avLst/>
                </a:prstGeom>
                <a:solidFill>
                  <a:srgbClr val="38AC38"/>
                </a:solidFill>
                <a:ln>
                  <a:solidFill>
                    <a:srgbClr val="38AC3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Shared services center</a:t>
                  </a:r>
                </a:p>
              </p:txBody>
            </p:sp>
          </p:grpSp>
        </p:grpSp>
        <p:sp>
          <p:nvSpPr>
            <p:cNvPr id="6" name="5 Rectángulo"/>
            <p:cNvSpPr/>
            <p:nvPr/>
          </p:nvSpPr>
          <p:spPr>
            <a:xfrm>
              <a:off x="2126505" y="3343564"/>
              <a:ext cx="2429160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STRATEGIC COHERENCE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vision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Strategic planning and definition of the businesses to participate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Brands &amp; Positioning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Human Resources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Control &amp; Supervision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929739" y="3343564"/>
              <a:ext cx="2496298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OPERATIONAL AUTONOMY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 proximity and market coverage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execution with operational excellence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Profitability and financial health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Business innovation and value proposition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C38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Best practices and search for synergies</a:t>
              </a:r>
              <a:endPara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7737575" y="3343564"/>
              <a:ext cx="2496316" cy="36668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STANDARDIZATION AND EFFICIENCIES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Standardization of processes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Synergies &amp; efficiencies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Non-core processes, back office: legal, audit, human resources, finance, IT.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Critical mass for better supplier conditions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4B034"/>
                </a:buClr>
                <a:buSzPct val="70000"/>
                <a:buFont typeface="Wingdings" panose="05000000000000000000" pitchFamily="2" charset="2"/>
                <a:buChar char="q"/>
                <a:tabLst/>
                <a:defRPr/>
              </a:pPr>
              <a:endPara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"/>
          <p:cNvSpPr txBox="1"/>
          <p:nvPr/>
        </p:nvSpPr>
        <p:spPr>
          <a:xfrm>
            <a:off x="7404466" y="5050450"/>
            <a:ext cx="3146814" cy="606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12" tIns="80812" rIns="80812" bIns="80812" anchor="t" anchorCtr="0">
            <a:noAutofit/>
          </a:bodyPr>
          <a:lstStyle/>
          <a:p>
            <a:pPr marL="0" marR="0" lvl="0" indent="0" algn="l" defTabSz="808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591" b="0" i="0" u="none" strike="noStrike" kern="0" cap="none" spc="0" normalizeH="0" baseline="0" noProof="0">
                <a:ln>
                  <a:noFill/>
                </a:ln>
                <a:solidFill>
                  <a:srgbClr val="2AA04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...</a:t>
            </a:r>
            <a:endParaRPr kumimoji="0" sz="1591" b="0" i="0" u="none" strike="noStrike" kern="0" cap="none" spc="0" normalizeH="0" baseline="0" noProof="0">
              <a:ln>
                <a:noFill/>
              </a:ln>
              <a:solidFill>
                <a:srgbClr val="2AA04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0558ED-766B-4818-BD69-2F0E86FBC342}"/>
              </a:ext>
            </a:extLst>
          </p:cNvPr>
          <p:cNvSpPr txBox="1"/>
          <p:nvPr/>
        </p:nvSpPr>
        <p:spPr>
          <a:xfrm>
            <a:off x="227345" y="832414"/>
            <a:ext cx="733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Corporate Structure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7BF49983-9F1D-4226-BA8B-1616C2AB6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576933" y="4927435"/>
            <a:ext cx="3725153" cy="567710"/>
          </a:xfrm>
          <a:prstGeom prst="rect">
            <a:avLst/>
          </a:prstGeom>
        </p:spPr>
      </p:pic>
      <p:pic>
        <p:nvPicPr>
          <p:cNvPr id="11" name="Picture 15" descr="inti logo.png">
            <a:extLst>
              <a:ext uri="{FF2B5EF4-FFF2-40B4-BE49-F238E27FC236}">
                <a16:creationId xmlns:a16="http://schemas.microsoft.com/office/drawing/2014/main" id="{C10CA7CA-F6CE-4896-BE24-681DA32DA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44" y="4895620"/>
            <a:ext cx="1275986" cy="575690"/>
          </a:xfrm>
          <a:prstGeom prst="rect">
            <a:avLst/>
          </a:prstGeom>
        </p:spPr>
      </p:pic>
      <p:sp>
        <p:nvSpPr>
          <p:cNvPr id="20" name="19 Rectángulo">
            <a:extLst>
              <a:ext uri="{FF2B5EF4-FFF2-40B4-BE49-F238E27FC236}">
                <a16:creationId xmlns:a16="http://schemas.microsoft.com/office/drawing/2014/main" id="{9703C9CD-E377-425B-8202-3E48E208AF3C}"/>
              </a:ext>
            </a:extLst>
          </p:cNvPr>
          <p:cNvSpPr/>
          <p:nvPr/>
        </p:nvSpPr>
        <p:spPr>
          <a:xfrm>
            <a:off x="3729422" y="3145997"/>
            <a:ext cx="3914187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38708F86-A8CA-4E1E-9897-8B53632DED90}"/>
              </a:ext>
            </a:extLst>
          </p:cNvPr>
          <p:cNvSpPr/>
          <p:nvPr/>
        </p:nvSpPr>
        <p:spPr>
          <a:xfrm>
            <a:off x="304028" y="3145997"/>
            <a:ext cx="3093206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D1F7E943-CBDD-4D1D-8439-212B06206A1B}"/>
              </a:ext>
            </a:extLst>
          </p:cNvPr>
          <p:cNvSpPr/>
          <p:nvPr/>
        </p:nvSpPr>
        <p:spPr>
          <a:xfrm>
            <a:off x="7907503" y="3145997"/>
            <a:ext cx="3628016" cy="43445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391" tIns="51183" rIns="102391" bIns="51183" rtlCol="0" anchor="ctr"/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22 Conector recto">
            <a:extLst>
              <a:ext uri="{FF2B5EF4-FFF2-40B4-BE49-F238E27FC236}">
                <a16:creationId xmlns:a16="http://schemas.microsoft.com/office/drawing/2014/main" id="{75A118F5-F241-4F48-AD25-594C6A813D29}"/>
              </a:ext>
            </a:extLst>
          </p:cNvPr>
          <p:cNvCxnSpPr>
            <a:cxnSpLocks/>
          </p:cNvCxnSpPr>
          <p:nvPr/>
        </p:nvCxnSpPr>
        <p:spPr>
          <a:xfrm>
            <a:off x="7907502" y="5127821"/>
            <a:ext cx="3627430" cy="0"/>
          </a:xfrm>
          <a:prstGeom prst="lin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">
            <a:extLst>
              <a:ext uri="{FF2B5EF4-FFF2-40B4-BE49-F238E27FC236}">
                <a16:creationId xmlns:a16="http://schemas.microsoft.com/office/drawing/2014/main" id="{F1230FAE-D8EC-4256-8CE1-DB040CE2B834}"/>
              </a:ext>
            </a:extLst>
          </p:cNvPr>
          <p:cNvSpPr txBox="1"/>
          <p:nvPr/>
        </p:nvSpPr>
        <p:spPr>
          <a:xfrm>
            <a:off x="304030" y="2410736"/>
            <a:ext cx="3093205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Dealers and Allied Brands in Peru</a:t>
            </a:r>
          </a:p>
        </p:txBody>
      </p:sp>
      <p:sp>
        <p:nvSpPr>
          <p:cNvPr id="38" name="17 Rectángulo">
            <a:extLst>
              <a:ext uri="{FF2B5EF4-FFF2-40B4-BE49-F238E27FC236}">
                <a16:creationId xmlns:a16="http://schemas.microsoft.com/office/drawing/2014/main" id="{0C68AF7B-2A11-428C-91B1-3431A6A63A7B}"/>
              </a:ext>
            </a:extLst>
          </p:cNvPr>
          <p:cNvSpPr/>
          <p:nvPr/>
        </p:nvSpPr>
        <p:spPr>
          <a:xfrm>
            <a:off x="3729422" y="2410736"/>
            <a:ext cx="3914187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Dealers and Other Businesses in Central America</a:t>
            </a:r>
          </a:p>
        </p:txBody>
      </p:sp>
      <p:sp>
        <p:nvSpPr>
          <p:cNvPr id="39" name="25 Rectángulo">
            <a:extLst>
              <a:ext uri="{FF2B5EF4-FFF2-40B4-BE49-F238E27FC236}">
                <a16:creationId xmlns:a16="http://schemas.microsoft.com/office/drawing/2014/main" id="{49705DAD-1A1C-4B59-AD3D-803FE7AB21B7}"/>
              </a:ext>
            </a:extLst>
          </p:cNvPr>
          <p:cNvSpPr/>
          <p:nvPr/>
        </p:nvSpPr>
        <p:spPr>
          <a:xfrm>
            <a:off x="7907502" y="2410736"/>
            <a:ext cx="3627431" cy="5958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lIns="102391" tIns="51183" rIns="102391" bIns="51183" rtlCol="0" anchor="ctr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Subsidiaries in Peru and Abroad</a:t>
            </a:r>
          </a:p>
        </p:txBody>
      </p:sp>
      <p:sp>
        <p:nvSpPr>
          <p:cNvPr id="41" name="43 Rectángulo">
            <a:extLst>
              <a:ext uri="{FF2B5EF4-FFF2-40B4-BE49-F238E27FC236}">
                <a16:creationId xmlns:a16="http://schemas.microsoft.com/office/drawing/2014/main" id="{D5965B64-2E96-46A2-B21A-A2D4DCD4BBCC}"/>
              </a:ext>
            </a:extLst>
          </p:cNvPr>
          <p:cNvSpPr/>
          <p:nvPr/>
        </p:nvSpPr>
        <p:spPr>
          <a:xfrm>
            <a:off x="4655860" y="1734610"/>
            <a:ext cx="2289558" cy="5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ExtLitITCTT"/>
              <a:ea typeface="+mn-ea"/>
              <a:cs typeface="AvantGardeExtLitITCTT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8E883C81-32D1-489B-BCDA-BE594CDA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6" y="1774377"/>
            <a:ext cx="2034031" cy="46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45 CuadroTexto">
            <a:extLst>
              <a:ext uri="{FF2B5EF4-FFF2-40B4-BE49-F238E27FC236}">
                <a16:creationId xmlns:a16="http://schemas.microsoft.com/office/drawing/2014/main" id="{FBAD3313-A1BC-4FBD-8AE9-A86A7668D291}"/>
              </a:ext>
            </a:extLst>
          </p:cNvPr>
          <p:cNvSpPr txBox="1"/>
          <p:nvPr/>
        </p:nvSpPr>
        <p:spPr>
          <a:xfrm>
            <a:off x="7011606" y="1972723"/>
            <a:ext cx="1398747" cy="269716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BVL: FERREYC1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0" y="3403322"/>
            <a:ext cx="1458172" cy="44624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9" y="4366861"/>
            <a:ext cx="1511286" cy="46241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1" y="5502021"/>
            <a:ext cx="1676228" cy="566565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4" y="6699785"/>
            <a:ext cx="1481363" cy="453449"/>
          </a:xfrm>
          <a:prstGeom prst="rect">
            <a:avLst/>
          </a:prstGeom>
        </p:spPr>
      </p:pic>
      <p:sp>
        <p:nvSpPr>
          <p:cNvPr id="48" name="Google Shape;855;p4"/>
          <p:cNvSpPr/>
          <p:nvPr/>
        </p:nvSpPr>
        <p:spPr>
          <a:xfrm>
            <a:off x="6013767" y="3777676"/>
            <a:ext cx="1293656" cy="24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Guatemala, Belice</a:t>
            </a:r>
            <a:endParaRPr dirty="0"/>
          </a:p>
        </p:txBody>
      </p:sp>
      <p:sp>
        <p:nvSpPr>
          <p:cNvPr id="49" name="Google Shape;856;p4"/>
          <p:cNvSpPr/>
          <p:nvPr/>
        </p:nvSpPr>
        <p:spPr>
          <a:xfrm>
            <a:off x="6310423" y="4813705"/>
            <a:ext cx="79668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</a:t>
            </a:r>
            <a:endParaRPr dirty="0"/>
          </a:p>
        </p:txBody>
      </p:sp>
      <p:sp>
        <p:nvSpPr>
          <p:cNvPr id="50" name="Google Shape;864;p4"/>
          <p:cNvSpPr/>
          <p:nvPr/>
        </p:nvSpPr>
        <p:spPr>
          <a:xfrm>
            <a:off x="5977065" y="6700964"/>
            <a:ext cx="1360944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Salvador, Honduras</a:t>
            </a:r>
            <a:endParaRPr dirty="0"/>
          </a:p>
        </p:txBody>
      </p:sp>
      <p:sp>
        <p:nvSpPr>
          <p:cNvPr id="51" name="Google Shape;865;p4"/>
          <p:cNvSpPr/>
          <p:nvPr/>
        </p:nvSpPr>
        <p:spPr>
          <a:xfrm>
            <a:off x="6332132" y="5749285"/>
            <a:ext cx="732567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Nicaragua</a:t>
            </a:r>
            <a:endParaRPr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64" y="3321062"/>
            <a:ext cx="1466862" cy="448713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26" y="4345248"/>
            <a:ext cx="1469797" cy="44946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26" y="5269745"/>
            <a:ext cx="1473022" cy="42830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33" y="6198119"/>
            <a:ext cx="1517324" cy="422971"/>
          </a:xfrm>
          <a:prstGeom prst="rect">
            <a:avLst/>
          </a:prstGeom>
        </p:spPr>
      </p:pic>
      <p:sp>
        <p:nvSpPr>
          <p:cNvPr id="56" name="Google Shape;866;p4"/>
          <p:cNvSpPr/>
          <p:nvPr/>
        </p:nvSpPr>
        <p:spPr>
          <a:xfrm>
            <a:off x="8971879" y="3660185"/>
            <a:ext cx="1854669" cy="24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51175" rIns="102375" bIns="511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PE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Chile, Colombia , Ecuador, Perú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11" y="4610343"/>
            <a:ext cx="1473022" cy="428305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87" y="3215350"/>
            <a:ext cx="1243315" cy="471904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31822"/>
          <a:stretch/>
        </p:blipFill>
        <p:spPr>
          <a:xfrm>
            <a:off x="9021972" y="3996279"/>
            <a:ext cx="1740300" cy="524891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05" y="5452618"/>
            <a:ext cx="1492093" cy="537893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22" y="5482660"/>
            <a:ext cx="1492900" cy="540667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47" y="6180996"/>
            <a:ext cx="1555532" cy="5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2"/>
          <p:cNvSpPr txBox="1"/>
          <p:nvPr/>
        </p:nvSpPr>
        <p:spPr>
          <a:xfrm>
            <a:off x="359851" y="824109"/>
            <a:ext cx="7885013" cy="534253"/>
          </a:xfrm>
          <a:prstGeom prst="rect">
            <a:avLst/>
          </a:prstGeom>
          <a:noFill/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4CAC48"/>
                </a:solidFill>
                <a:latin typeface="Arial Narrow" pitchFamily="34" charset="0"/>
                <a:cs typeface="AvantGardeExtLitITCTT"/>
              </a:defRPr>
            </a:lvl1pPr>
          </a:lstStyle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246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achieve diversification </a:t>
            </a:r>
          </a:p>
        </p:txBody>
      </p:sp>
      <p:sp>
        <p:nvSpPr>
          <p:cNvPr id="38" name="TextBox 3"/>
          <p:cNvSpPr txBox="1"/>
          <p:nvPr/>
        </p:nvSpPr>
        <p:spPr>
          <a:xfrm>
            <a:off x="143577" y="3317393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40" name="TextBox 3"/>
          <p:cNvSpPr txBox="1"/>
          <p:nvPr/>
        </p:nvSpPr>
        <p:spPr>
          <a:xfrm>
            <a:off x="35018" y="3677887"/>
            <a:ext cx="2370131" cy="3495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Total Sales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143577" y="4356766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3"/>
          <p:cNvSpPr txBox="1"/>
          <p:nvPr/>
        </p:nvSpPr>
        <p:spPr>
          <a:xfrm>
            <a:off x="143577" y="476595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Total EBITDA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3"/>
          <p:cNvSpPr txBox="1"/>
          <p:nvPr/>
        </p:nvSpPr>
        <p:spPr>
          <a:xfrm>
            <a:off x="143577" y="5136474"/>
            <a:ext cx="1943219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EBITDA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3"/>
          <p:cNvSpPr txBox="1"/>
          <p:nvPr/>
        </p:nvSpPr>
        <p:spPr>
          <a:xfrm>
            <a:off x="143577" y="5950781"/>
            <a:ext cx="1943219" cy="3649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 of </a:t>
            </a:r>
            <a:r>
              <a:rPr kumimoji="0" lang="es-PE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8465" y="2408048"/>
            <a:ext cx="2152429" cy="331272"/>
          </a:xfrm>
          <a:prstGeom prst="rect">
            <a:avLst/>
          </a:prstGeom>
          <a:noFill/>
        </p:spPr>
        <p:txBody>
          <a:bodyPr wrap="square" lIns="84199" tIns="42114" rIns="84199" bIns="42114" rtlCol="0">
            <a:spAutoFit/>
          </a:bodyPr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S/.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8" name="TextBox 3">
            <a:extLst>
              <a:ext uri="{FF2B5EF4-FFF2-40B4-BE49-F238E27FC236}">
                <a16:creationId xmlns:a16="http://schemas.microsoft.com/office/drawing/2014/main" id="{F1FA04F7-23B6-4829-8749-E95A3738546E}"/>
              </a:ext>
            </a:extLst>
          </p:cNvPr>
          <p:cNvSpPr txBox="1"/>
          <p:nvPr/>
        </p:nvSpPr>
        <p:spPr>
          <a:xfrm>
            <a:off x="2798941" y="331253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1,330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3">
            <a:extLst>
              <a:ext uri="{FF2B5EF4-FFF2-40B4-BE49-F238E27FC236}">
                <a16:creationId xmlns:a16="http://schemas.microsoft.com/office/drawing/2014/main" id="{A5C6FC45-1DF2-4F52-8F49-10FF073B5FE3}"/>
              </a:ext>
            </a:extLst>
          </p:cNvPr>
          <p:cNvSpPr txBox="1"/>
          <p:nvPr/>
        </p:nvSpPr>
        <p:spPr>
          <a:xfrm>
            <a:off x="6020110" y="3302662"/>
            <a:ext cx="2175542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id="{AE5B1A6C-3F62-43F4-B5E4-2E4B404463BA}"/>
              </a:ext>
            </a:extLst>
          </p:cNvPr>
          <p:cNvSpPr txBox="1"/>
          <p:nvPr/>
        </p:nvSpPr>
        <p:spPr>
          <a:xfrm>
            <a:off x="9297936" y="3302662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id="{F185F4CE-F8CA-41E0-9740-38FAA127BF6C}"/>
              </a:ext>
            </a:extLst>
          </p:cNvPr>
          <p:cNvSpPr txBox="1"/>
          <p:nvPr/>
        </p:nvSpPr>
        <p:spPr>
          <a:xfrm>
            <a:off x="2798942" y="3709786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3">
            <a:extLst>
              <a:ext uri="{FF2B5EF4-FFF2-40B4-BE49-F238E27FC236}">
                <a16:creationId xmlns:a16="http://schemas.microsoft.com/office/drawing/2014/main" id="{045D07B7-845E-4A5B-BF81-2BD8A55D8315}"/>
              </a:ext>
            </a:extLst>
          </p:cNvPr>
          <p:cNvSpPr txBox="1"/>
          <p:nvPr/>
        </p:nvSpPr>
        <p:spPr>
          <a:xfrm>
            <a:off x="6023224" y="3709404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id="{186F5446-9740-45E9-AB04-6BE31A380C33}"/>
              </a:ext>
            </a:extLst>
          </p:cNvPr>
          <p:cNvSpPr txBox="1"/>
          <p:nvPr/>
        </p:nvSpPr>
        <p:spPr>
          <a:xfrm>
            <a:off x="9297937" y="3704970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3">
            <a:extLst>
              <a:ext uri="{FF2B5EF4-FFF2-40B4-BE49-F238E27FC236}">
                <a16:creationId xmlns:a16="http://schemas.microsoft.com/office/drawing/2014/main" id="{F08B2A87-E0DB-4AD2-812F-89687782E737}"/>
              </a:ext>
            </a:extLst>
          </p:cNvPr>
          <p:cNvSpPr txBox="1"/>
          <p:nvPr/>
        </p:nvSpPr>
        <p:spPr>
          <a:xfrm>
            <a:off x="2798942" y="4367643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id="{B7C7D3D3-7C29-4E93-ADE7-C89BD6CEC49A}"/>
              </a:ext>
            </a:extLst>
          </p:cNvPr>
          <p:cNvSpPr txBox="1"/>
          <p:nvPr/>
        </p:nvSpPr>
        <p:spPr>
          <a:xfrm>
            <a:off x="6023224" y="4386480"/>
            <a:ext cx="2172428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7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id="{6D9E1837-4FFC-4F6D-97A6-05DC613F61BE}"/>
              </a:ext>
            </a:extLst>
          </p:cNvPr>
          <p:cNvSpPr txBox="1"/>
          <p:nvPr/>
        </p:nvSpPr>
        <p:spPr>
          <a:xfrm>
            <a:off x="9297936" y="4356766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id="{637F8837-5BB4-4905-80EB-7DD71CE7F5A6}"/>
              </a:ext>
            </a:extLst>
          </p:cNvPr>
          <p:cNvSpPr txBox="1"/>
          <p:nvPr/>
        </p:nvSpPr>
        <p:spPr>
          <a:xfrm>
            <a:off x="2798942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92.8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3">
            <a:extLst>
              <a:ext uri="{FF2B5EF4-FFF2-40B4-BE49-F238E27FC236}">
                <a16:creationId xmlns:a16="http://schemas.microsoft.com/office/drawing/2014/main" id="{87037D58-2F82-4E06-9D61-5B6154B3A1CC}"/>
              </a:ext>
            </a:extLst>
          </p:cNvPr>
          <p:cNvSpPr txBox="1"/>
          <p:nvPr/>
        </p:nvSpPr>
        <p:spPr>
          <a:xfrm>
            <a:off x="6020110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5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</a:t>
            </a: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3">
            <a:extLst>
              <a:ext uri="{FF2B5EF4-FFF2-40B4-BE49-F238E27FC236}">
                <a16:creationId xmlns:a16="http://schemas.microsoft.com/office/drawing/2014/main" id="{F0EBF5D0-3354-41A8-8794-CC1E909303FE}"/>
              </a:ext>
            </a:extLst>
          </p:cNvPr>
          <p:cNvSpPr txBox="1"/>
          <p:nvPr/>
        </p:nvSpPr>
        <p:spPr>
          <a:xfrm>
            <a:off x="9297937" y="4766952"/>
            <a:ext cx="2153014" cy="3341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0.1%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CEE4FAC-7B51-4A66-9E33-7E83422FD69C}"/>
              </a:ext>
            </a:extLst>
          </p:cNvPr>
          <p:cNvSpPr txBox="1"/>
          <p:nvPr/>
        </p:nvSpPr>
        <p:spPr>
          <a:xfrm>
            <a:off x="2798942" y="5146669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18.7%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3">
            <a:extLst>
              <a:ext uri="{FF2B5EF4-FFF2-40B4-BE49-F238E27FC236}">
                <a16:creationId xmlns:a16="http://schemas.microsoft.com/office/drawing/2014/main" id="{8F009ED4-B4B5-4D09-90CD-A67F33B10B6E}"/>
              </a:ext>
            </a:extLst>
          </p:cNvPr>
          <p:cNvSpPr txBox="1"/>
          <p:nvPr/>
        </p:nvSpPr>
        <p:spPr>
          <a:xfrm>
            <a:off x="6042637" y="5189440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11.1%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38CDACA4-2C1D-4A94-BC97-BA3C742BE67D}"/>
              </a:ext>
            </a:extLst>
          </p:cNvPr>
          <p:cNvSpPr txBox="1"/>
          <p:nvPr/>
        </p:nvSpPr>
        <p:spPr>
          <a:xfrm>
            <a:off x="9297937" y="5146669"/>
            <a:ext cx="2153014" cy="349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>
            <a:defPPr>
              <a:defRPr lang="es-ES_tradnl"/>
            </a:defPPr>
            <a:lvl1pPr marR="0" lvl="0" indent="0" algn="ctr" defTabSz="5119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3">
            <a:extLst>
              <a:ext uri="{FF2B5EF4-FFF2-40B4-BE49-F238E27FC236}">
                <a16:creationId xmlns:a16="http://schemas.microsoft.com/office/drawing/2014/main" id="{3595EC88-C5A2-4AB9-9590-5638DE3D8938}"/>
              </a:ext>
            </a:extLst>
          </p:cNvPr>
          <p:cNvSpPr txBox="1"/>
          <p:nvPr/>
        </p:nvSpPr>
        <p:spPr>
          <a:xfrm>
            <a:off x="2798942" y="5950781"/>
            <a:ext cx="2153014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5,123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DAAADA88-0A2E-4168-A4D8-7CAAC1F996A2}"/>
              </a:ext>
            </a:extLst>
          </p:cNvPr>
          <p:cNvSpPr txBox="1"/>
          <p:nvPr/>
        </p:nvSpPr>
        <p:spPr>
          <a:xfrm>
            <a:off x="6042636" y="595078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3">
            <a:extLst>
              <a:ext uri="{FF2B5EF4-FFF2-40B4-BE49-F238E27FC236}">
                <a16:creationId xmlns:a16="http://schemas.microsoft.com/office/drawing/2014/main" id="{F1F4EF6C-15A6-4D9A-9667-4D1458D64497}"/>
              </a:ext>
            </a:extLst>
          </p:cNvPr>
          <p:cNvSpPr txBox="1"/>
          <p:nvPr/>
        </p:nvSpPr>
        <p:spPr>
          <a:xfrm>
            <a:off x="9297936" y="5950781"/>
            <a:ext cx="2153015" cy="364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511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1,037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35A7E5B2-AFA6-40BC-B4BB-09695365F9B8}"/>
              </a:ext>
            </a:extLst>
          </p:cNvPr>
          <p:cNvSpPr txBox="1"/>
          <p:nvPr/>
        </p:nvSpPr>
        <p:spPr>
          <a:xfrm>
            <a:off x="2296591" y="2372445"/>
            <a:ext cx="2959691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Dealers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Allied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brands in Peru</a:t>
            </a:r>
          </a:p>
        </p:txBody>
      </p:sp>
      <p:sp>
        <p:nvSpPr>
          <p:cNvPr id="50" name="17 Rectángulo">
            <a:extLst>
              <a:ext uri="{FF2B5EF4-FFF2-40B4-BE49-F238E27FC236}">
                <a16:creationId xmlns:a16="http://schemas.microsoft.com/office/drawing/2014/main" id="{5389F802-B492-427C-99F6-2166786834F5}"/>
              </a:ext>
            </a:extLst>
          </p:cNvPr>
          <p:cNvSpPr/>
          <p:nvPr/>
        </p:nvSpPr>
        <p:spPr>
          <a:xfrm>
            <a:off x="5489924" y="2376396"/>
            <a:ext cx="3258443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Caterpillar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Dealers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other businesses in Central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25 Rectángulo">
            <a:extLst>
              <a:ext uri="{FF2B5EF4-FFF2-40B4-BE49-F238E27FC236}">
                <a16:creationId xmlns:a16="http://schemas.microsoft.com/office/drawing/2014/main" id="{683BE839-2E4A-4792-A962-C636237FCA48}"/>
              </a:ext>
            </a:extLst>
          </p:cNvPr>
          <p:cNvSpPr/>
          <p:nvPr/>
        </p:nvSpPr>
        <p:spPr>
          <a:xfrm>
            <a:off x="8984874" y="2372445"/>
            <a:ext cx="2678296" cy="59580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lIns="102391" tIns="51183" rIns="102391" bIns="51183" rtlCol="0" anchor="t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Subsidiaries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Peru and 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Abroad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8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ángulo 123">
            <a:extLst>
              <a:ext uri="{FF2B5EF4-FFF2-40B4-BE49-F238E27FC236}">
                <a16:creationId xmlns:a16="http://schemas.microsoft.com/office/drawing/2014/main" id="{A583FBEE-0299-4E3B-B55D-257285A39C36}"/>
              </a:ext>
            </a:extLst>
          </p:cNvPr>
          <p:cNvSpPr/>
          <p:nvPr/>
        </p:nvSpPr>
        <p:spPr>
          <a:xfrm>
            <a:off x="311757" y="819806"/>
            <a:ext cx="54954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Sales by Group of Subsidiaries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4B4DAB05-B576-4335-A664-FE6CDDA7A6C0}"/>
              </a:ext>
            </a:extLst>
          </p:cNvPr>
          <p:cNvSpPr txBox="1"/>
          <p:nvPr/>
        </p:nvSpPr>
        <p:spPr>
          <a:xfrm>
            <a:off x="3750918" y="1941956"/>
            <a:ext cx="427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Sales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es-MX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Subsidiaries</a:t>
            </a:r>
            <a:endParaRPr kumimoji="0" lang="es-MX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833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million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S/)</a:t>
            </a:r>
            <a:r>
              <a:rPr kumimoji="0" lang="es-MX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B419B0E-55C8-40AE-95F6-A76EEBB8214A}"/>
              </a:ext>
            </a:extLst>
          </p:cNvPr>
          <p:cNvSpPr/>
          <p:nvPr/>
        </p:nvSpPr>
        <p:spPr>
          <a:xfrm>
            <a:off x="1238050" y="6694634"/>
            <a:ext cx="888270" cy="20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0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3B0B12-C45A-450D-AFEF-BDA5CF0726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187789"/>
              </p:ext>
            </p:extLst>
          </p:nvPr>
        </p:nvGraphicFramePr>
        <p:xfrm>
          <a:off x="604476" y="2241332"/>
          <a:ext cx="10708684" cy="516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2778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7"/>
          <p:cNvSpPr txBox="1"/>
          <p:nvPr/>
        </p:nvSpPr>
        <p:spPr>
          <a:xfrm>
            <a:off x="226447" y="865346"/>
            <a:ext cx="6193357" cy="46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075" tIns="44525" rIns="89075" bIns="445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Ferreycorp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Strategy </a:t>
            </a:r>
          </a:p>
        </p:txBody>
      </p:sp>
      <p:grpSp>
        <p:nvGrpSpPr>
          <p:cNvPr id="1823" name="Google Shape;1823;p7"/>
          <p:cNvGrpSpPr/>
          <p:nvPr/>
        </p:nvGrpSpPr>
        <p:grpSpPr>
          <a:xfrm>
            <a:off x="271828" y="1687314"/>
            <a:ext cx="8037549" cy="5276469"/>
            <a:chOff x="1010261" y="814129"/>
            <a:chExt cx="9924830" cy="6830011"/>
          </a:xfrm>
        </p:grpSpPr>
        <p:pic>
          <p:nvPicPr>
            <p:cNvPr id="1824" name="Google Shape;1824;p7"/>
            <p:cNvPicPr preferRelativeResize="0"/>
            <p:nvPr/>
          </p:nvPicPr>
          <p:blipFill rotWithShape="1">
            <a:blip r:embed="rId4">
              <a:alphaModFix/>
            </a:blip>
            <a:srcRect l="23000" t="4818" r="23222" b="4518"/>
            <a:stretch/>
          </p:blipFill>
          <p:spPr>
            <a:xfrm>
              <a:off x="1010261" y="814129"/>
              <a:ext cx="7201007" cy="68300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5" name="Google Shape;1825;p7"/>
            <p:cNvCxnSpPr/>
            <p:nvPr/>
          </p:nvCxnSpPr>
          <p:spPr>
            <a:xfrm rot="10800000" flipH="1">
              <a:off x="6675266" y="2269475"/>
              <a:ext cx="1266940" cy="109067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6" name="Google Shape;1826;p7"/>
            <p:cNvCxnSpPr/>
            <p:nvPr/>
          </p:nvCxnSpPr>
          <p:spPr>
            <a:xfrm>
              <a:off x="5948197" y="4337569"/>
              <a:ext cx="1284420" cy="1260929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7" name="Google Shape;1827;p7"/>
            <p:cNvCxnSpPr/>
            <p:nvPr/>
          </p:nvCxnSpPr>
          <p:spPr>
            <a:xfrm rot="10800000" flipH="1">
              <a:off x="7221600" y="5576464"/>
              <a:ext cx="3261948" cy="2203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28" name="Google Shape;1828;p7"/>
            <p:cNvSpPr txBox="1"/>
            <p:nvPr/>
          </p:nvSpPr>
          <p:spPr>
            <a:xfrm>
              <a:off x="8211267" y="1834155"/>
              <a:ext cx="2723824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75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BUSINESS PILLARS</a:t>
              </a:r>
              <a:endParaRPr kumimoji="0" sz="175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7"/>
            <p:cNvSpPr txBox="1"/>
            <p:nvPr/>
          </p:nvSpPr>
          <p:spPr>
            <a:xfrm>
              <a:off x="8212917" y="5141144"/>
              <a:ext cx="2082621" cy="465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9075" tIns="44525" rIns="89075" bIns="445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754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ENABLERS</a:t>
              </a:r>
              <a:endParaRPr kumimoji="0" sz="175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" name="Google Shape;1827;p7"/>
          <p:cNvCxnSpPr/>
          <p:nvPr/>
        </p:nvCxnSpPr>
        <p:spPr>
          <a:xfrm flipV="1">
            <a:off x="5865064" y="2802662"/>
            <a:ext cx="2562487" cy="1571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4" name="3 Tabla"/>
          <p:cNvGraphicFramePr>
            <a:graphicFrameLocks noGrp="1"/>
          </p:cNvGraphicFramePr>
          <p:nvPr>
            <p:extLst/>
          </p:nvPr>
        </p:nvGraphicFramePr>
        <p:xfrm>
          <a:off x="6419804" y="3009289"/>
          <a:ext cx="4904734" cy="1834637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06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44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Optimize business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Seeks to add efficiencies in the business model, the organization, the use of assets, and the composition of  products and services</a:t>
                      </a:r>
                      <a:r>
                        <a:rPr lang="en-US" sz="1000" baseline="0" noProof="0" dirty="0"/>
                        <a:t> portfolio</a:t>
                      </a:r>
                      <a:r>
                        <a:rPr lang="en-US" sz="1000" noProof="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5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Protect &amp; Transform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Ensure business sustainability, expand it´s value offer, and provide comprehensive solutions to customers supported by technology and best practices in operations.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637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New business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Development of new lines or businesses that have an adequate strategic fit with the current brand</a:t>
                      </a:r>
                      <a:r>
                        <a:rPr lang="en-US" sz="1000" baseline="0" noProof="0" dirty="0"/>
                        <a:t> </a:t>
                      </a:r>
                      <a:r>
                        <a:rPr lang="en-US" sz="1000" noProof="0" dirty="0"/>
                        <a:t>portfolio and that present the opportunity to obtain significant synergies (market, capabilities, economies of scale).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/>
          </p:nvPr>
        </p:nvGraphicFramePr>
        <p:xfrm>
          <a:off x="6411946" y="5580768"/>
          <a:ext cx="4912592" cy="178308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11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61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Analytics, digital and agility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Development of Data Management and  Analytics capabilities, transversal to the organization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Synergies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Maintain and continue developing commercial synergies.</a:t>
                      </a:r>
                    </a:p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Value creation without losing segmentation and specialization.</a:t>
                      </a:r>
                    </a:p>
                    <a:p>
                      <a:pPr marL="0" marR="0" indent="0" algn="l" defTabSz="503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/>
                        <a:t>Shared services between companies.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8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dirty="0"/>
                        <a:t>Talent Development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Ongoing training and development to strengthen skills</a:t>
                      </a:r>
                    </a:p>
                    <a:p>
                      <a:r>
                        <a:rPr lang="en-US" sz="1000" noProof="0" dirty="0"/>
                        <a:t>Have</a:t>
                      </a:r>
                      <a:r>
                        <a:rPr lang="en-US" sz="1000" baseline="0" noProof="0" dirty="0"/>
                        <a:t> di</a:t>
                      </a:r>
                      <a:r>
                        <a:rPr lang="en-US" sz="1000" noProof="0" dirty="0"/>
                        <a:t>gital, analytical and agility capabilities</a:t>
                      </a:r>
                    </a:p>
                    <a:p>
                      <a:r>
                        <a:rPr lang="en-US" sz="1000" noProof="0" dirty="0"/>
                        <a:t>Ensure alignment between performance and strategy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5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56523</TotalTime>
  <Words>1584</Words>
  <Application>Microsoft Office PowerPoint</Application>
  <PresentationFormat>Personalizado</PresentationFormat>
  <Paragraphs>480</Paragraphs>
  <Slides>26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10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26</vt:i4>
      </vt:variant>
    </vt:vector>
  </HeadingPairs>
  <TitlesOfParts>
    <vt:vector size="45" baseType="lpstr">
      <vt:lpstr>Arial</vt:lpstr>
      <vt:lpstr>Arial Narrow</vt:lpstr>
      <vt:lpstr>AvantGardeExtLitITCTT</vt:lpstr>
      <vt:lpstr>AvantGardeMdITCTT</vt:lpstr>
      <vt:lpstr>Calibri</vt:lpstr>
      <vt:lpstr>Calibri Light</vt:lpstr>
      <vt:lpstr>Carlito</vt:lpstr>
      <vt:lpstr>Raleway</vt:lpstr>
      <vt:lpstr>Wingdings</vt:lpstr>
      <vt:lpstr>1_Tema de Office</vt:lpstr>
      <vt:lpstr>11_Tema de Office</vt:lpstr>
      <vt:lpstr>6_Tema de Office</vt:lpstr>
      <vt:lpstr>13_Tema de Office</vt:lpstr>
      <vt:lpstr>8_Tema de Office</vt:lpstr>
      <vt:lpstr>7_Tema de Office</vt:lpstr>
      <vt:lpstr>34_Tema de Office</vt:lpstr>
      <vt:lpstr>3_Tema de Office</vt:lpstr>
      <vt:lpstr>9_Tema de Office</vt:lpstr>
      <vt:lpstr>17_Tema de Office</vt:lpstr>
      <vt:lpstr>Corporate Presentation Ferreycorp November 2022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Jonathan Fonseca Garcia</cp:lastModifiedBy>
  <cp:revision>1382</cp:revision>
  <dcterms:created xsi:type="dcterms:W3CDTF">2017-06-02T15:12:34Z</dcterms:created>
  <dcterms:modified xsi:type="dcterms:W3CDTF">2022-11-10T19:35:49Z</dcterms:modified>
</cp:coreProperties>
</file>