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6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7.xml" ContentType="application/vnd.openxmlformats-officedocument.themeOverride+xml"/>
  <Override PartName="/ppt/charts/chart5.xml" ContentType="application/vnd.openxmlformats-officedocument.drawingml.chart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8.xml" ContentType="application/vnd.openxmlformats-officedocument.themeOverride+xml"/>
  <Override PartName="/ppt/drawings/drawing1.xml" ContentType="application/vnd.openxmlformats-officedocument.drawingml.chartshapes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2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2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3.xml" ContentType="application/vnd.openxmlformats-officedocument.themeOverride+xml"/>
  <Override PartName="/ppt/notesSlides/notesSlide18.xml" ContentType="application/vnd.openxmlformats-officedocument.presentationml.notesSlide+xml"/>
  <Override PartName="/ppt/charts/chart29.xml" ContentType="application/vnd.openxmlformats-officedocument.drawingml.chart+xml"/>
  <Override PartName="/ppt/theme/themeOverride24.xml" ContentType="application/vnd.openxmlformats-officedocument.themeOverride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  <p:sldMasterId id="2147483699" r:id="rId3"/>
    <p:sldMasterId id="2147483770" r:id="rId4"/>
    <p:sldMasterId id="2147483821" r:id="rId5"/>
    <p:sldMasterId id="2147483848" r:id="rId6"/>
    <p:sldMasterId id="2147483862" r:id="rId7"/>
    <p:sldMasterId id="2147483874" r:id="rId8"/>
    <p:sldMasterId id="2147483886" r:id="rId9"/>
    <p:sldMasterId id="2147483899" r:id="rId10"/>
    <p:sldMasterId id="2147483911" r:id="rId11"/>
  </p:sldMasterIdLst>
  <p:notesMasterIdLst>
    <p:notesMasterId r:id="rId38"/>
  </p:notesMasterIdLst>
  <p:sldIdLst>
    <p:sldId id="256" r:id="rId12"/>
    <p:sldId id="348" r:id="rId13"/>
    <p:sldId id="349" r:id="rId14"/>
    <p:sldId id="350" r:id="rId15"/>
    <p:sldId id="258" r:id="rId16"/>
    <p:sldId id="259" r:id="rId17"/>
    <p:sldId id="351" r:id="rId18"/>
    <p:sldId id="352" r:id="rId19"/>
    <p:sldId id="261" r:id="rId20"/>
    <p:sldId id="356" r:id="rId21"/>
    <p:sldId id="353" r:id="rId22"/>
    <p:sldId id="354" r:id="rId23"/>
    <p:sldId id="265" r:id="rId24"/>
    <p:sldId id="357" r:id="rId25"/>
    <p:sldId id="358" r:id="rId26"/>
    <p:sldId id="359" r:id="rId27"/>
    <p:sldId id="366" r:id="rId28"/>
    <p:sldId id="360" r:id="rId29"/>
    <p:sldId id="361" r:id="rId30"/>
    <p:sldId id="362" r:id="rId31"/>
    <p:sldId id="363" r:id="rId32"/>
    <p:sldId id="364" r:id="rId33"/>
    <p:sldId id="346" r:id="rId34"/>
    <p:sldId id="276" r:id="rId35"/>
    <p:sldId id="343" r:id="rId36"/>
    <p:sldId id="369" r:id="rId37"/>
  </p:sldIdLst>
  <p:sldSz cx="11879263" cy="7559675"/>
  <p:notesSz cx="6718300" cy="98552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HQEc61UbEmnhaxiZqOd/tGd57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PATRICIA GASTELUMENDI LUKIS" initials="" lastIdx="1" clrIdx="0"/>
  <p:cmAuthor id="1" name="Mariela Garcia Figari De Fabbr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F4E16C-6E30-4878-8686-51631653C76C}">
  <a:tblStyle styleId="{74F4E16C-6E30-4878-8686-51631653C76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EE8E26-5EC3-467F-8328-C572B3F91C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2520" autoAdjust="0"/>
  </p:normalViewPr>
  <p:slideViewPr>
    <p:cSldViewPr snapToGrid="0">
      <p:cViewPr varScale="1">
        <p:scale>
          <a:sx n="67" d="100"/>
          <a:sy n="67" d="100"/>
        </p:scale>
        <p:origin x="536" y="60"/>
      </p:cViewPr>
      <p:guideLst>
        <p:guide orient="horz" pos="2381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1.fntdata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76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6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2%20e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4.xlsx"/><Relationship Id="rId1" Type="http://schemas.openxmlformats.org/officeDocument/2006/relationships/themeOverride" Target="../theme/themeOverrid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6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1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24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26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7.xlsx"/><Relationship Id="rId1" Type="http://schemas.openxmlformats.org/officeDocument/2006/relationships/themeOverride" Target="../theme/themeOverride2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7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8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680655861419559E-2"/>
          <c:y val="8.8861042806652066E-2"/>
          <c:w val="0.92595844849108566"/>
          <c:h val="0.6933310500178911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'[Gráfico 2 en Microsoft PowerPoint]GRAFICOS'!$D$79</c:f>
              <c:strCache>
                <c:ptCount val="1"/>
                <c:pt idx="0">
                  <c:v>Dist CAT en el Perú</c:v>
                </c:pt>
              </c:strCache>
            </c:strRef>
          </c:tx>
          <c:spPr>
            <a:solidFill>
              <a:srgbClr val="006600"/>
            </a:solidFill>
            <a:ln>
              <a:solidFill>
                <a:srgbClr val="0066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en Microsoft PowerPoint]GRAFICOS'!$B$80:$B$102</c:f>
              <c:strCache>
                <c:ptCount val="23"/>
                <c:pt idx="0">
                  <c:v>1T17</c:v>
                </c:pt>
                <c:pt idx="1">
                  <c:v>2T17</c:v>
                </c:pt>
                <c:pt idx="2">
                  <c:v>3T17</c:v>
                </c:pt>
                <c:pt idx="3">
                  <c:v>4T17</c:v>
                </c:pt>
                <c:pt idx="4">
                  <c:v>1T18</c:v>
                </c:pt>
                <c:pt idx="5">
                  <c:v>2T18</c:v>
                </c:pt>
                <c:pt idx="6">
                  <c:v>3T18</c:v>
                </c:pt>
                <c:pt idx="7">
                  <c:v>4T18</c:v>
                </c:pt>
                <c:pt idx="8">
                  <c:v>1T19</c:v>
                </c:pt>
                <c:pt idx="9">
                  <c:v>2T19</c:v>
                </c:pt>
                <c:pt idx="10">
                  <c:v>3T19</c:v>
                </c:pt>
                <c:pt idx="11">
                  <c:v>4T19</c:v>
                </c:pt>
                <c:pt idx="12">
                  <c:v>1T20</c:v>
                </c:pt>
                <c:pt idx="13">
                  <c:v>2T20</c:v>
                </c:pt>
                <c:pt idx="14">
                  <c:v>3T20</c:v>
                </c:pt>
                <c:pt idx="15">
                  <c:v>4T20</c:v>
                </c:pt>
                <c:pt idx="16">
                  <c:v>1T21</c:v>
                </c:pt>
                <c:pt idx="17">
                  <c:v>2T21</c:v>
                </c:pt>
                <c:pt idx="18">
                  <c:v>3T21</c:v>
                </c:pt>
                <c:pt idx="19">
                  <c:v>4T21</c:v>
                </c:pt>
                <c:pt idx="20">
                  <c:v>1T22</c:v>
                </c:pt>
                <c:pt idx="21">
                  <c:v>2T22</c:v>
                </c:pt>
                <c:pt idx="22">
                  <c:v>3T22</c:v>
                </c:pt>
              </c:strCache>
            </c:strRef>
          </c:cat>
          <c:val>
            <c:numRef>
              <c:f>'[Gráfico 2 en Microsoft PowerPoint]GRAFICOS'!$D$55:$D$77</c:f>
              <c:numCache>
                <c:formatCode>#,##0_);\(#,##0\)</c:formatCode>
                <c:ptCount val="23"/>
                <c:pt idx="0">
                  <c:v>783.32367087000011</c:v>
                </c:pt>
                <c:pt idx="1">
                  <c:v>987.12732912999991</c:v>
                </c:pt>
                <c:pt idx="2">
                  <c:v>940.23500000000001</c:v>
                </c:pt>
                <c:pt idx="3">
                  <c:v>887.44500000000005</c:v>
                </c:pt>
                <c:pt idx="4">
                  <c:v>908.89400000000001</c:v>
                </c:pt>
                <c:pt idx="5">
                  <c:v>956.15499999999997</c:v>
                </c:pt>
                <c:pt idx="6">
                  <c:v>964.43299999999999</c:v>
                </c:pt>
                <c:pt idx="7">
                  <c:v>1122.491</c:v>
                </c:pt>
                <c:pt idx="8">
                  <c:v>989.87400000000002</c:v>
                </c:pt>
                <c:pt idx="9">
                  <c:v>1059.7670000000001</c:v>
                </c:pt>
                <c:pt idx="10">
                  <c:v>1267.0899999999999</c:v>
                </c:pt>
                <c:pt idx="11">
                  <c:v>1164.2439999999999</c:v>
                </c:pt>
                <c:pt idx="12">
                  <c:v>858.69200000000001</c:v>
                </c:pt>
                <c:pt idx="13">
                  <c:v>531.94799999999998</c:v>
                </c:pt>
                <c:pt idx="14">
                  <c:v>892.48599999999999</c:v>
                </c:pt>
                <c:pt idx="15">
                  <c:v>1261.2539999999999</c:v>
                </c:pt>
                <c:pt idx="16">
                  <c:v>876.34799999999996</c:v>
                </c:pt>
                <c:pt idx="17">
                  <c:v>1116.761</c:v>
                </c:pt>
                <c:pt idx="18">
                  <c:v>1324.7460000000001</c:v>
                </c:pt>
                <c:pt idx="19">
                  <c:v>1369.722</c:v>
                </c:pt>
                <c:pt idx="20">
                  <c:v>1065</c:v>
                </c:pt>
                <c:pt idx="21">
                  <c:v>1223</c:v>
                </c:pt>
                <c:pt idx="22">
                  <c:v>1330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86-4C89-8554-5FCD9BF3ABF3}"/>
            </c:ext>
          </c:extLst>
        </c:ser>
        <c:ser>
          <c:idx val="2"/>
          <c:order val="2"/>
          <c:tx>
            <c:strRef>
              <c:f>'[Gráfico 2 en Microsoft PowerPoint]GRAFICOS'!$E$79</c:f>
              <c:strCache>
                <c:ptCount val="1"/>
                <c:pt idx="0">
                  <c:v>Dist CAT y otros negocios en el exterior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en Microsoft PowerPoint]GRAFICOS'!$B$80:$B$102</c:f>
              <c:strCache>
                <c:ptCount val="23"/>
                <c:pt idx="0">
                  <c:v>1T17</c:v>
                </c:pt>
                <c:pt idx="1">
                  <c:v>2T17</c:v>
                </c:pt>
                <c:pt idx="2">
                  <c:v>3T17</c:v>
                </c:pt>
                <c:pt idx="3">
                  <c:v>4T17</c:v>
                </c:pt>
                <c:pt idx="4">
                  <c:v>1T18</c:v>
                </c:pt>
                <c:pt idx="5">
                  <c:v>2T18</c:v>
                </c:pt>
                <c:pt idx="6">
                  <c:v>3T18</c:v>
                </c:pt>
                <c:pt idx="7">
                  <c:v>4T18</c:v>
                </c:pt>
                <c:pt idx="8">
                  <c:v>1T19</c:v>
                </c:pt>
                <c:pt idx="9">
                  <c:v>2T19</c:v>
                </c:pt>
                <c:pt idx="10">
                  <c:v>3T19</c:v>
                </c:pt>
                <c:pt idx="11">
                  <c:v>4T19</c:v>
                </c:pt>
                <c:pt idx="12">
                  <c:v>1T20</c:v>
                </c:pt>
                <c:pt idx="13">
                  <c:v>2T20</c:v>
                </c:pt>
                <c:pt idx="14">
                  <c:v>3T20</c:v>
                </c:pt>
                <c:pt idx="15">
                  <c:v>4T20</c:v>
                </c:pt>
                <c:pt idx="16">
                  <c:v>1T21</c:v>
                </c:pt>
                <c:pt idx="17">
                  <c:v>2T21</c:v>
                </c:pt>
                <c:pt idx="18">
                  <c:v>3T21</c:v>
                </c:pt>
                <c:pt idx="19">
                  <c:v>4T21</c:v>
                </c:pt>
                <c:pt idx="20">
                  <c:v>1T22</c:v>
                </c:pt>
                <c:pt idx="21">
                  <c:v>2T22</c:v>
                </c:pt>
                <c:pt idx="22">
                  <c:v>3T22</c:v>
                </c:pt>
              </c:strCache>
            </c:strRef>
          </c:cat>
          <c:val>
            <c:numRef>
              <c:f>'[Gráfico 2 en Microsoft PowerPoint]GRAFICOS'!$E$55:$E$77</c:f>
              <c:numCache>
                <c:formatCode>#,##0_);\(#,##0\)</c:formatCode>
                <c:ptCount val="23"/>
                <c:pt idx="0">
                  <c:v>126.025244</c:v>
                </c:pt>
                <c:pt idx="1">
                  <c:v>109.19975599999999</c:v>
                </c:pt>
                <c:pt idx="2">
                  <c:v>96.930999999999997</c:v>
                </c:pt>
                <c:pt idx="3">
                  <c:v>128.62200000000001</c:v>
                </c:pt>
                <c:pt idx="4">
                  <c:v>108.94799999999999</c:v>
                </c:pt>
                <c:pt idx="5">
                  <c:v>97.088999999999999</c:v>
                </c:pt>
                <c:pt idx="6">
                  <c:v>102.25700000000001</c:v>
                </c:pt>
                <c:pt idx="7">
                  <c:v>115.592</c:v>
                </c:pt>
                <c:pt idx="8">
                  <c:v>117.93600000000001</c:v>
                </c:pt>
                <c:pt idx="9">
                  <c:v>103.505</c:v>
                </c:pt>
                <c:pt idx="10">
                  <c:v>101.834</c:v>
                </c:pt>
                <c:pt idx="11">
                  <c:v>113.191</c:v>
                </c:pt>
                <c:pt idx="12">
                  <c:v>114.563</c:v>
                </c:pt>
                <c:pt idx="13">
                  <c:v>79.185000000000002</c:v>
                </c:pt>
                <c:pt idx="14">
                  <c:v>112.33499999999999</c:v>
                </c:pt>
                <c:pt idx="15">
                  <c:v>130.114</c:v>
                </c:pt>
                <c:pt idx="16">
                  <c:v>139.69200000000001</c:v>
                </c:pt>
                <c:pt idx="17">
                  <c:v>123.79300000000001</c:v>
                </c:pt>
                <c:pt idx="18">
                  <c:v>143.084</c:v>
                </c:pt>
                <c:pt idx="19">
                  <c:v>165.14699999999999</c:v>
                </c:pt>
                <c:pt idx="20">
                  <c:v>160</c:v>
                </c:pt>
                <c:pt idx="21">
                  <c:v>145</c:v>
                </c:pt>
                <c:pt idx="22" formatCode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86-4C89-8554-5FCD9BF3ABF3}"/>
            </c:ext>
          </c:extLst>
        </c:ser>
        <c:ser>
          <c:idx val="3"/>
          <c:order val="3"/>
          <c:tx>
            <c:strRef>
              <c:f>'[Gráfico 2 en Microsoft PowerPoint]GRAFICOS'!$F$79</c:f>
              <c:strCache>
                <c:ptCount val="1"/>
                <c:pt idx="0">
                  <c:v>Otros negocios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en Microsoft PowerPoint]GRAFICOS'!$B$80:$B$102</c:f>
              <c:strCache>
                <c:ptCount val="23"/>
                <c:pt idx="0">
                  <c:v>1T17</c:v>
                </c:pt>
                <c:pt idx="1">
                  <c:v>2T17</c:v>
                </c:pt>
                <c:pt idx="2">
                  <c:v>3T17</c:v>
                </c:pt>
                <c:pt idx="3">
                  <c:v>4T17</c:v>
                </c:pt>
                <c:pt idx="4">
                  <c:v>1T18</c:v>
                </c:pt>
                <c:pt idx="5">
                  <c:v>2T18</c:v>
                </c:pt>
                <c:pt idx="6">
                  <c:v>3T18</c:v>
                </c:pt>
                <c:pt idx="7">
                  <c:v>4T18</c:v>
                </c:pt>
                <c:pt idx="8">
                  <c:v>1T19</c:v>
                </c:pt>
                <c:pt idx="9">
                  <c:v>2T19</c:v>
                </c:pt>
                <c:pt idx="10">
                  <c:v>3T19</c:v>
                </c:pt>
                <c:pt idx="11">
                  <c:v>4T19</c:v>
                </c:pt>
                <c:pt idx="12">
                  <c:v>1T20</c:v>
                </c:pt>
                <c:pt idx="13">
                  <c:v>2T20</c:v>
                </c:pt>
                <c:pt idx="14">
                  <c:v>3T20</c:v>
                </c:pt>
                <c:pt idx="15">
                  <c:v>4T20</c:v>
                </c:pt>
                <c:pt idx="16">
                  <c:v>1T21</c:v>
                </c:pt>
                <c:pt idx="17">
                  <c:v>2T21</c:v>
                </c:pt>
                <c:pt idx="18">
                  <c:v>3T21</c:v>
                </c:pt>
                <c:pt idx="19">
                  <c:v>4T21</c:v>
                </c:pt>
                <c:pt idx="20">
                  <c:v>1T22</c:v>
                </c:pt>
                <c:pt idx="21">
                  <c:v>2T22</c:v>
                </c:pt>
                <c:pt idx="22">
                  <c:v>3T22</c:v>
                </c:pt>
              </c:strCache>
            </c:strRef>
          </c:cat>
          <c:val>
            <c:numRef>
              <c:f>'[Gráfico 2 en Microsoft PowerPoint]GRAFICOS'!$F$55:$F$77</c:f>
              <c:numCache>
                <c:formatCode>#,##0_);\(#,##0\)</c:formatCode>
                <c:ptCount val="23"/>
                <c:pt idx="0">
                  <c:v>189.96899999999999</c:v>
                </c:pt>
                <c:pt idx="1">
                  <c:v>205.57650000000001</c:v>
                </c:pt>
                <c:pt idx="2">
                  <c:v>198.3895</c:v>
                </c:pt>
                <c:pt idx="3">
                  <c:v>190.60400000000001</c:v>
                </c:pt>
                <c:pt idx="4">
                  <c:v>213.32400000000001</c:v>
                </c:pt>
                <c:pt idx="5">
                  <c:v>218.739</c:v>
                </c:pt>
                <c:pt idx="6">
                  <c:v>202.26400000000001</c:v>
                </c:pt>
                <c:pt idx="7">
                  <c:v>201.267</c:v>
                </c:pt>
                <c:pt idx="8">
                  <c:v>232.96299999999999</c:v>
                </c:pt>
                <c:pt idx="9">
                  <c:v>208.61</c:v>
                </c:pt>
                <c:pt idx="10">
                  <c:v>231.84</c:v>
                </c:pt>
                <c:pt idx="11">
                  <c:v>274.351</c:v>
                </c:pt>
                <c:pt idx="12">
                  <c:v>205.55699999999999</c:v>
                </c:pt>
                <c:pt idx="13">
                  <c:v>193.691</c:v>
                </c:pt>
                <c:pt idx="14">
                  <c:v>215.58799999999999</c:v>
                </c:pt>
                <c:pt idx="15">
                  <c:v>261.74599999999998</c:v>
                </c:pt>
                <c:pt idx="16">
                  <c:v>226.86199999999999</c:v>
                </c:pt>
                <c:pt idx="17">
                  <c:v>236.84399999999999</c:v>
                </c:pt>
                <c:pt idx="18">
                  <c:v>240.28899999999999</c:v>
                </c:pt>
                <c:pt idx="19">
                  <c:v>242.85599999999999</c:v>
                </c:pt>
                <c:pt idx="20">
                  <c:v>209</c:v>
                </c:pt>
                <c:pt idx="21">
                  <c:v>215</c:v>
                </c:pt>
                <c:pt idx="2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86-4C89-8554-5FCD9BF3A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643997935"/>
        <c:axId val="1664001871"/>
      </c:barChart>
      <c:lineChart>
        <c:grouping val="standard"/>
        <c:varyColors val="0"/>
        <c:ser>
          <c:idx val="0"/>
          <c:order val="0"/>
          <c:tx>
            <c:strRef>
              <c:f>'[Gráfico 2 en Microsoft PowerPoint]GRAFICOS'!$C$79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2 en Microsoft PowerPoint]GRAFICOS'!$B$80:$B$99</c:f>
              <c:strCache>
                <c:ptCount val="20"/>
                <c:pt idx="0">
                  <c:v>1T17</c:v>
                </c:pt>
                <c:pt idx="1">
                  <c:v>2T17</c:v>
                </c:pt>
                <c:pt idx="2">
                  <c:v>3T17</c:v>
                </c:pt>
                <c:pt idx="3">
                  <c:v>4T17</c:v>
                </c:pt>
                <c:pt idx="4">
                  <c:v>1T18</c:v>
                </c:pt>
                <c:pt idx="5">
                  <c:v>2T18</c:v>
                </c:pt>
                <c:pt idx="6">
                  <c:v>3T18</c:v>
                </c:pt>
                <c:pt idx="7">
                  <c:v>4T18</c:v>
                </c:pt>
                <c:pt idx="8">
                  <c:v>1T19</c:v>
                </c:pt>
                <c:pt idx="9">
                  <c:v>2T19</c:v>
                </c:pt>
                <c:pt idx="10">
                  <c:v>3T19</c:v>
                </c:pt>
                <c:pt idx="11">
                  <c:v>4T19</c:v>
                </c:pt>
                <c:pt idx="12">
                  <c:v>1T20</c:v>
                </c:pt>
                <c:pt idx="13">
                  <c:v>2T20</c:v>
                </c:pt>
                <c:pt idx="14">
                  <c:v>3T20</c:v>
                </c:pt>
                <c:pt idx="15">
                  <c:v>4T20</c:v>
                </c:pt>
                <c:pt idx="16">
                  <c:v>1T21</c:v>
                </c:pt>
                <c:pt idx="17">
                  <c:v>2T21</c:v>
                </c:pt>
                <c:pt idx="18">
                  <c:v>3T21</c:v>
                </c:pt>
                <c:pt idx="19">
                  <c:v>4T21</c:v>
                </c:pt>
              </c:strCache>
            </c:strRef>
          </c:cat>
          <c:val>
            <c:numRef>
              <c:f>'[Gráfico 2 en Microsoft PowerPoint]GRAFICOS'!$C$55:$C$77</c:f>
              <c:numCache>
                <c:formatCode>#,##0_);\(#,##0\)</c:formatCode>
                <c:ptCount val="23"/>
                <c:pt idx="0">
                  <c:v>1099.3179148700001</c:v>
                </c:pt>
                <c:pt idx="1">
                  <c:v>1301.90358513</c:v>
                </c:pt>
                <c:pt idx="2">
                  <c:v>1235.5554999999999</c:v>
                </c:pt>
                <c:pt idx="3">
                  <c:v>1206.671</c:v>
                </c:pt>
                <c:pt idx="4">
                  <c:v>1231.1659999999999</c:v>
                </c:pt>
                <c:pt idx="5">
                  <c:v>1271.9829999999999</c:v>
                </c:pt>
                <c:pt idx="6">
                  <c:v>1268.9540000000002</c:v>
                </c:pt>
                <c:pt idx="7">
                  <c:v>1439.3500000000001</c:v>
                </c:pt>
                <c:pt idx="8">
                  <c:v>1340.7729999999999</c:v>
                </c:pt>
                <c:pt idx="9">
                  <c:v>1371.8820000000001</c:v>
                </c:pt>
                <c:pt idx="10">
                  <c:v>1600.7639999999999</c:v>
                </c:pt>
                <c:pt idx="11">
                  <c:v>1551.7860000000001</c:v>
                </c:pt>
                <c:pt idx="12">
                  <c:v>1178.8119999999999</c:v>
                </c:pt>
                <c:pt idx="13">
                  <c:v>804.82400000000007</c:v>
                </c:pt>
                <c:pt idx="14">
                  <c:v>1220.4090000000001</c:v>
                </c:pt>
                <c:pt idx="15">
                  <c:v>1653.114</c:v>
                </c:pt>
                <c:pt idx="16">
                  <c:v>1242.902</c:v>
                </c:pt>
                <c:pt idx="17">
                  <c:v>1477.3980000000001</c:v>
                </c:pt>
                <c:pt idx="18">
                  <c:v>1708.1190000000001</c:v>
                </c:pt>
                <c:pt idx="19">
                  <c:v>1777.7249999999999</c:v>
                </c:pt>
                <c:pt idx="20">
                  <c:v>1434</c:v>
                </c:pt>
                <c:pt idx="21" formatCode="#,##0">
                  <c:v>1582</c:v>
                </c:pt>
                <c:pt idx="22">
                  <c:v>1691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86-4C89-8554-5FCD9BF3A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6903503"/>
        <c:axId val="1664066671"/>
      </c:lineChart>
      <c:catAx>
        <c:axId val="164399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664001871"/>
        <c:crosses val="autoZero"/>
        <c:auto val="1"/>
        <c:lblAlgn val="ctr"/>
        <c:lblOffset val="100"/>
        <c:noMultiLvlLbl val="0"/>
      </c:catAx>
      <c:valAx>
        <c:axId val="1664001871"/>
        <c:scaling>
          <c:orientation val="minMax"/>
        </c:scaling>
        <c:delete val="1"/>
        <c:axPos val="l"/>
        <c:numFmt formatCode="#,##0_);\(#,##0\)" sourceLinked="1"/>
        <c:majorTickMark val="out"/>
        <c:minorTickMark val="none"/>
        <c:tickLblPos val="nextTo"/>
        <c:crossAx val="1643997935"/>
        <c:crosses val="autoZero"/>
        <c:crossBetween val="between"/>
      </c:valAx>
      <c:valAx>
        <c:axId val="1664066671"/>
        <c:scaling>
          <c:orientation val="minMax"/>
          <c:max val="1800"/>
          <c:min val="-50"/>
        </c:scaling>
        <c:delete val="1"/>
        <c:axPos val="r"/>
        <c:numFmt formatCode="#,##0_);\(#,##0\)" sourceLinked="1"/>
        <c:majorTickMark val="out"/>
        <c:minorTickMark val="none"/>
        <c:tickLblPos val="nextTo"/>
        <c:crossAx val="1626903503"/>
        <c:crosses val="max"/>
        <c:crossBetween val="between"/>
      </c:valAx>
      <c:catAx>
        <c:axId val="16269035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0666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59736001538778"/>
          <c:y val="0.87626649671624002"/>
          <c:w val="0.74303982951969538"/>
          <c:h val="8.0243892420693783E-2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01859114076944"/>
          <c:y val="0.18255648090934937"/>
          <c:w val="0.39611376317388425"/>
          <c:h val="0.5995839879024508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24D1-47F6-BD60-DF7E1F57DC0A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24D1-47F6-BD60-DF7E1F57DC0A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24D1-47F6-BD60-DF7E1F57DC0A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24D1-47F6-BD60-DF7E1F57DC0A}"/>
              </c:ext>
            </c:extLst>
          </c:dPt>
          <c:dLbls>
            <c:dLbl>
              <c:idx val="0"/>
              <c:layout>
                <c:manualLayout>
                  <c:x val="-0.100742602049471"/>
                  <c:y val="0.1142625038501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D1-47F6-BD60-DF7E1F57DC0A}"/>
                </c:ext>
              </c:extLst>
            </c:dLbl>
            <c:dLbl>
              <c:idx val="1"/>
              <c:layout>
                <c:manualLayout>
                  <c:x val="8.0532731599430682E-2"/>
                  <c:y val="-0.14451455322613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D1-47F6-BD60-DF7E1F57DC0A}"/>
                </c:ext>
              </c:extLst>
            </c:dLbl>
            <c:dLbl>
              <c:idx val="2"/>
              <c:layout>
                <c:manualLayout>
                  <c:x val="9.288460711051319E-2"/>
                  <c:y val="0.112851025098920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D1-47F6-BD60-DF7E1F57DC0A}"/>
                </c:ext>
              </c:extLst>
            </c:dLbl>
            <c:dLbl>
              <c:idx val="3"/>
              <c:layout>
                <c:manualLayout>
                  <c:x val="4.5578517556958777E-2"/>
                  <c:y val="0.111795904687323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D1-47F6-BD60-DF7E1F57DC0A}"/>
                </c:ext>
              </c:extLst>
            </c:dLbl>
            <c:dLbl>
              <c:idx val="4"/>
              <c:layout>
                <c:manualLayout>
                  <c:x val="5.5182086350790714E-2"/>
                  <c:y val="7.40760449146928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D1-47F6-BD60-DF7E1F57DC0A}"/>
                </c:ext>
              </c:extLst>
            </c:dLbl>
            <c:dLbl>
              <c:idx val="5"/>
              <c:layout>
                <c:manualLayout>
                  <c:x val="5.1844212620693865E-2"/>
                  <c:y val="6.10933382469037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D1-47F6-BD60-DF7E1F57DC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 lines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0.38</c:v>
                </c:pt>
                <c:pt idx="1">
                  <c:v>0.46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D1-47F6-BD60-DF7E1F57DC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 b="0">
          <a:latin typeface="AvantGardeExtLitITCTT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60896724123138"/>
          <c:y val="0.19866880894100378"/>
          <c:w val="0.3477754741137673"/>
          <c:h val="0.66318189688173601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B5BC-4ED0-B3BA-007A4EF19FAE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B5BC-4ED0-B3BA-007A4EF19FAE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B5BC-4ED0-B3BA-007A4EF19FAE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B5BC-4ED0-B3BA-007A4EF19F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BC-4ED0-B3BA-007A4EF19F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BC-4ED0-B3BA-007A4EF19F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BC-4ED0-B3BA-007A4EF19FAE}"/>
                </c:ext>
              </c:extLst>
            </c:dLbl>
            <c:dLbl>
              <c:idx val="3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000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5BC-4ED0-B3BA-007A4EF19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Maquinaria</c:v>
                </c:pt>
                <c:pt idx="1">
                  <c:v>Repuestos y servicios</c:v>
                </c:pt>
                <c:pt idx="2">
                  <c:v>Alquileres y usados</c:v>
                </c:pt>
                <c:pt idx="3">
                  <c:v>Otros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0.31</c:v>
                </c:pt>
                <c:pt idx="1">
                  <c:v>0.51</c:v>
                </c:pt>
                <c:pt idx="2">
                  <c:v>7.0000000000000007E-2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C-4ED0-B3BA-007A4EF19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976858033674215"/>
          <c:y val="0.35730657978965896"/>
          <c:w val="0.30408378821210774"/>
          <c:h val="0.4803883414952608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9945620348241"/>
          <c:y val="0.23189425204387465"/>
          <c:w val="0.38068412318136252"/>
          <c:h val="0.5959977717451002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8F1C-4F3D-92C5-499A9E1A4D83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8F1C-4F3D-92C5-499A9E1A4D83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8F1C-4F3D-92C5-499A9E1A4D83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8F1C-4F3D-92C5-499A9E1A4D83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1C-4F3D-92C5-499A9E1A4D83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1C-4F3D-92C5-499A9E1A4D83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C-4F3D-92C5-499A9E1A4D83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1C-4F3D-92C5-499A9E1A4D83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1C-4F3D-92C5-499A9E1A4D83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1C-4F3D-92C5-499A9E1A4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0.51</c:v>
                </c:pt>
                <c:pt idx="1">
                  <c:v>0.31</c:v>
                </c:pt>
                <c:pt idx="2">
                  <c:v>0.1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1C-4F3D-92C5-499A9E1A4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209342654915784E-2"/>
          <c:y val="0.22969582908302574"/>
          <c:w val="0.92665447274120383"/>
          <c:h val="0.672533039776639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Sheet1!$A$37:$A$41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Sheet1!$B$37:$B$41</c:f>
              <c:numCache>
                <c:formatCode>General</c:formatCode>
                <c:ptCount val="5"/>
                <c:pt idx="0">
                  <c:v>1690</c:v>
                </c:pt>
                <c:pt idx="1">
                  <c:v>1582</c:v>
                </c:pt>
                <c:pt idx="2">
                  <c:v>1691</c:v>
                </c:pt>
                <c:pt idx="3">
                  <c:v>4354</c:v>
                </c:pt>
                <c:pt idx="4">
                  <c:v>4707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E-4AAC-ADBB-A8605CA4F5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14080"/>
        <c:axId val="121428736"/>
      </c:barChart>
      <c:catAx>
        <c:axId val="2872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8736"/>
        <c:crosses val="autoZero"/>
        <c:auto val="1"/>
        <c:lblAlgn val="ctr"/>
        <c:lblOffset val="100"/>
        <c:noMultiLvlLbl val="0"/>
      </c:catAx>
      <c:valAx>
        <c:axId val="12142873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noFill/>
          </a:ln>
        </c:spPr>
        <c:crossAx val="287214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808685717280018E-2"/>
          <c:y val="4.7013213842817023E-2"/>
          <c:w val="0.89304732772712958"/>
          <c:h val="0.7530739473768343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Margen Bruto</c:v>
                </c:pt>
              </c:strCache>
            </c:strRef>
          </c:tx>
          <c:spPr>
            <a:ln w="12700">
              <a:solidFill>
                <a:srgbClr val="3AB03A"/>
              </a:solidFill>
            </a:ln>
          </c:spPr>
          <c:marker>
            <c:symbol val="diamond"/>
            <c:size val="8"/>
            <c:spPr>
              <a:solidFill>
                <a:srgbClr val="3AB03A"/>
              </a:solidFill>
              <a:ln w="12700">
                <a:solidFill>
                  <a:srgbClr val="3AB03A"/>
                </a:solidFill>
              </a:ln>
            </c:spPr>
          </c:marker>
          <c:dPt>
            <c:idx val="3"/>
            <c:marker>
              <c:spPr>
                <a:solidFill>
                  <a:srgbClr val="3AB03A"/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0-1A77-4096-86C4-A4C587A5F17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Hoja1!$B$40:$B$44</c:f>
              <c:numCache>
                <c:formatCode>0.0%</c:formatCode>
                <c:ptCount val="5"/>
                <c:pt idx="0" formatCode="0.00%">
                  <c:v>0.27200000000000002</c:v>
                </c:pt>
                <c:pt idx="1">
                  <c:v>0.249</c:v>
                </c:pt>
                <c:pt idx="2">
                  <c:v>0.28799999999999998</c:v>
                </c:pt>
                <c:pt idx="3" formatCode="0.00%">
                  <c:v>0.27400000000000002</c:v>
                </c:pt>
                <c:pt idx="4" formatCode="0.00%">
                  <c:v>0.25900000000000001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BE-4057-9081-49FD99EB038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Margen Operativo</c:v>
                </c:pt>
              </c:strCache>
            </c:strRef>
          </c:tx>
          <c:spPr>
            <a:ln w="12700"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4-F4BE-4057-9081-49FD99EB038E}"/>
              </c:ext>
            </c:extLst>
          </c:dPt>
          <c:dLbls>
            <c:dLbl>
              <c:idx val="0"/>
              <c:layout>
                <c:manualLayout>
                  <c:x val="-5.8900572046488825E-2"/>
                  <c:y val="-1.2716476588221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BE-4057-9081-49FD99EB038E}"/>
                </c:ext>
              </c:extLst>
            </c:dLbl>
            <c:dLbl>
              <c:idx val="1"/>
              <c:layout>
                <c:manualLayout>
                  <c:x val="-5.6398164217853763E-2"/>
                  <c:y val="-4.8726881429258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BE-4057-9081-49FD99EB038E}"/>
                </c:ext>
              </c:extLst>
            </c:dLbl>
            <c:dLbl>
              <c:idx val="2"/>
              <c:layout>
                <c:manualLayout>
                  <c:x val="-6.6407795532394162E-2"/>
                  <c:y val="-5.7729571248669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BE-4057-9081-49FD99EB038E}"/>
                </c:ext>
              </c:extLst>
            </c:dLbl>
            <c:dLbl>
              <c:idx val="3"/>
              <c:layout>
                <c:manualLayout>
                  <c:x val="-5.6398164217853625E-2"/>
                  <c:y val="-5.7729571248669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BE-4057-9081-49FD99EB038E}"/>
                </c:ext>
              </c:extLst>
            </c:dLbl>
            <c:dLbl>
              <c:idx val="4"/>
              <c:layout>
                <c:manualLayout>
                  <c:x val="-5.6397967177867388E-2"/>
                  <c:y val="-6.2230916158375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BE-4057-9081-49FD99EB03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Hoja1!$C$40:$C$44</c:f>
              <c:numCache>
                <c:formatCode>0.0%</c:formatCode>
                <c:ptCount val="5"/>
                <c:pt idx="0" formatCode="0.00%">
                  <c:v>0.18</c:v>
                </c:pt>
                <c:pt idx="1">
                  <c:v>0.13800000000000001</c:v>
                </c:pt>
                <c:pt idx="2">
                  <c:v>0.16300000000000001</c:v>
                </c:pt>
                <c:pt idx="3" formatCode="0.00%">
                  <c:v>0.16900000000000001</c:v>
                </c:pt>
                <c:pt idx="4" formatCode="0.00%">
                  <c:v>0.13900000000000001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BE-4057-9081-49FD99EB038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Margen Ebitda</c:v>
                </c:pt>
              </c:strCache>
            </c:strRef>
          </c:tx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1-1A77-4096-86C4-A4C587A5F17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Hoja1!$A$40:$A$44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Hoja1!$D$40:$D$44</c:f>
              <c:numCache>
                <c:formatCode>0.0%</c:formatCode>
                <c:ptCount val="5"/>
                <c:pt idx="0" formatCode="0.00%">
                  <c:v>0.14199999999999999</c:v>
                </c:pt>
                <c:pt idx="1">
                  <c:v>0.10199999999999999</c:v>
                </c:pt>
                <c:pt idx="2">
                  <c:v>0.129</c:v>
                </c:pt>
                <c:pt idx="3" formatCode="0.00%">
                  <c:v>0.129</c:v>
                </c:pt>
                <c:pt idx="4" formatCode="0.00%">
                  <c:v>0.10199999999999999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BE-4057-9081-49FD99EB0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35040"/>
        <c:axId val="266461184"/>
      </c:lineChart>
      <c:catAx>
        <c:axId val="2869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</a:defRPr>
            </a:pPr>
            <a:endParaRPr lang="es-PE"/>
          </a:p>
        </c:txPr>
        <c:crossAx val="266461184"/>
        <c:crosses val="autoZero"/>
        <c:auto val="1"/>
        <c:lblAlgn val="ctr"/>
        <c:lblOffset val="100"/>
        <c:noMultiLvlLbl val="0"/>
      </c:catAx>
      <c:valAx>
        <c:axId val="266461184"/>
        <c:scaling>
          <c:orientation val="minMax"/>
          <c:max val="0.30000000000000004"/>
          <c:min val="4.0000000000000008E-2"/>
        </c:scaling>
        <c:delete val="1"/>
        <c:axPos val="l"/>
        <c:numFmt formatCode="0.00%" sourceLinked="1"/>
        <c:majorTickMark val="out"/>
        <c:minorTickMark val="none"/>
        <c:tickLblPos val="nextTo"/>
        <c:crossAx val="2869350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53800509687049"/>
          <c:y val="0.17067992325844877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Hoja1!$E$1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A3B-4FEF-8538-FF5535E66D8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A3B-4FEF-8538-FF5535E66D8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A3B-4FEF-8538-FF5535E66D8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A3B-4FEF-8538-FF5535E66D85}"/>
              </c:ext>
            </c:extLst>
          </c:dPt>
          <c:dLbls>
            <c:dLbl>
              <c:idx val="0"/>
              <c:layout>
                <c:manualLayout>
                  <c:x val="-2.2473572317655479E-3"/>
                  <c:y val="-0.14874149997870567"/>
                </c:manualLayout>
              </c:layout>
              <c:tx>
                <c:rich>
                  <a:bodyPr/>
                  <a:lstStyle/>
                  <a:p>
                    <a:fld id="{C083E47F-B428-4FC4-A875-CC80D435DA10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A3B-4FEF-8538-FF5535E66D85}"/>
                </c:ext>
              </c:extLst>
            </c:dLbl>
            <c:dLbl>
              <c:idx val="1"/>
              <c:layout>
                <c:manualLayout>
                  <c:x val="0"/>
                  <c:y val="-0.12169759089166821"/>
                </c:manualLayout>
              </c:layout>
              <c:tx>
                <c:rich>
                  <a:bodyPr/>
                  <a:lstStyle/>
                  <a:p>
                    <a:fld id="{66EBB39F-76EB-4D37-96FC-F5C08FB0A693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3B-4FEF-8538-FF5535E66D85}"/>
                </c:ext>
              </c:extLst>
            </c:dLbl>
            <c:dLbl>
              <c:idx val="2"/>
              <c:layout>
                <c:manualLayout>
                  <c:x val="-4.494714463531055E-3"/>
                  <c:y val="-0.1397268636163598"/>
                </c:manualLayout>
              </c:layout>
              <c:tx>
                <c:rich>
                  <a:bodyPr/>
                  <a:lstStyle/>
                  <a:p>
                    <a:fld id="{1728FF31-7729-4B4B-8C73-C86B32587B45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A3B-4FEF-8538-FF5535E66D85}"/>
                </c:ext>
              </c:extLst>
            </c:dLbl>
            <c:dLbl>
              <c:idx val="3"/>
              <c:layout>
                <c:manualLayout>
                  <c:x val="-8.2402146581440379E-17"/>
                  <c:y val="-0.27945372723271961"/>
                </c:manualLayout>
              </c:layout>
              <c:tx>
                <c:rich>
                  <a:bodyPr/>
                  <a:lstStyle/>
                  <a:p>
                    <a:fld id="{64E652F4-32ED-413A-8EAE-E71A7F71FAC9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A3B-4FEF-8538-FF5535E66D85}"/>
                </c:ext>
              </c:extLst>
            </c:dLbl>
            <c:dLbl>
              <c:idx val="4"/>
              <c:layout>
                <c:manualLayout>
                  <c:x val="1.6480429316288076E-16"/>
                  <c:y val="-0.26814994108544743"/>
                </c:manualLayout>
              </c:layout>
              <c:tx>
                <c:rich>
                  <a:bodyPr/>
                  <a:lstStyle/>
                  <a:p>
                    <a:fld id="{AFE45D65-F644-46FB-9AEF-C9C266DD9A82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A3B-4FEF-8538-FF5535E66D85}"/>
                </c:ext>
              </c:extLst>
            </c:dLbl>
            <c:dLbl>
              <c:idx val="5"/>
              <c:layout>
                <c:manualLayout>
                  <c:x val="-2.2473572317656099E-3"/>
                  <c:y val="-0.26593177268920093"/>
                </c:manualLayout>
              </c:layout>
              <c:tx>
                <c:rich>
                  <a:bodyPr/>
                  <a:lstStyle/>
                  <a:p>
                    <a:fld id="{D4DD6A17-E27B-4A8F-85A3-5A5CCEB0DDA6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A3B-4FEF-8538-FF5535E66D85}"/>
                </c:ext>
              </c:extLst>
            </c:dLbl>
            <c:dLbl>
              <c:idx val="6"/>
              <c:layout>
                <c:manualLayout>
                  <c:x val="-1.6480429316288076E-16"/>
                  <c:y val="-0.351570818131485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3B-4FEF-8538-FF5535E66D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Hoja1!$A$37:$A$41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Hoja1!$E$37:$E$41</c:f>
              <c:numCache>
                <c:formatCode>General</c:formatCode>
                <c:ptCount val="5"/>
                <c:pt idx="0">
                  <c:v>303</c:v>
                </c:pt>
                <c:pt idx="1">
                  <c:v>219</c:v>
                </c:pt>
                <c:pt idx="2">
                  <c:v>276</c:v>
                </c:pt>
                <c:pt idx="3">
                  <c:v>737</c:v>
                </c:pt>
                <c:pt idx="4">
                  <c:v>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3B-4FEF-8538-FF5535E66D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38656"/>
        <c:axId val="125098752"/>
      </c:barChart>
      <c:catAx>
        <c:axId val="2872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125098752"/>
        <c:crosses val="autoZero"/>
        <c:auto val="1"/>
        <c:lblAlgn val="ctr"/>
        <c:lblOffset val="100"/>
        <c:noMultiLvlLbl val="0"/>
      </c:catAx>
      <c:valAx>
        <c:axId val="125098752"/>
        <c:scaling>
          <c:orientation val="minMax"/>
          <c:max val="1000"/>
        </c:scaling>
        <c:delete val="1"/>
        <c:axPos val="l"/>
        <c:numFmt formatCode="General" sourceLinked="1"/>
        <c:majorTickMark val="out"/>
        <c:minorTickMark val="none"/>
        <c:tickLblPos val="nextTo"/>
        <c:crossAx val="287238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96334609663595"/>
          <c:y val="4.3750657582690276E-2"/>
          <c:w val="0.8336057796898253"/>
          <c:h val="0.7158671559015965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Utilidad Operativa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6"/>
              <c:layout>
                <c:manualLayout>
                  <c:x val="-9.4376235320826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86-46F7-B5E0-4CC544E488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Sheet1!$A$33:$A$37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Sheet1!$B$33:$B$37</c:f>
              <c:numCache>
                <c:formatCode>General</c:formatCode>
                <c:ptCount val="5"/>
                <c:pt idx="0">
                  <c:v>239</c:v>
                </c:pt>
                <c:pt idx="1">
                  <c:v>161</c:v>
                </c:pt>
                <c:pt idx="2">
                  <c:v>218</c:v>
                </c:pt>
                <c:pt idx="3">
                  <c:v>562</c:v>
                </c:pt>
                <c:pt idx="4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6-46F7-B5E0-4CC544E488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286934528"/>
        <c:axId val="121427008"/>
      </c:barChart>
      <c:catAx>
        <c:axId val="2869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7008"/>
        <c:crosses val="autoZero"/>
        <c:auto val="1"/>
        <c:lblAlgn val="ctr"/>
        <c:lblOffset val="100"/>
        <c:noMultiLvlLbl val="0"/>
      </c:catAx>
      <c:valAx>
        <c:axId val="121427008"/>
        <c:scaling>
          <c:orientation val="minMax"/>
          <c:max val="1200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286934528"/>
        <c:crosses val="autoZero"/>
        <c:crossBetween val="between"/>
        <c:majorUnit val="50"/>
        <c:minorUnit val="5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683356080174895E-2"/>
          <c:y val="4.8897602116457627E-2"/>
          <c:w val="0.96328088089087893"/>
          <c:h val="0.8525229550418793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E5-4FEB-97D5-996D3530A8B9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E5-4FEB-97D5-996D3530A8B9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E5-4FEB-97D5-996D3530A8B9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E5-4FEB-97D5-996D3530A8B9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CE5-4FEB-97D5-996D3530A8B9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CE5-4FEB-97D5-996D3530A8B9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E5-4FEB-97D5-996D3530A8B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5-4FEB-97D5-996D3530A8B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3T'21</c:v>
                </c:pt>
                <c:pt idx="1">
                  <c:v>Δ Participación en Asociadas</c:v>
                </c:pt>
                <c:pt idx="2">
                  <c:v>Δ D&amp;A</c:v>
                </c:pt>
                <c:pt idx="3">
                  <c:v>Δ Ganancia/Pérdida Cambiaria</c:v>
                </c:pt>
                <c:pt idx="4">
                  <c:v>Δ EBITDA</c:v>
                </c:pt>
                <c:pt idx="5">
                  <c:v>Δ Gastos Financieros</c:v>
                </c:pt>
                <c:pt idx="6">
                  <c:v>Δ Impuestos</c:v>
                </c:pt>
                <c:pt idx="7">
                  <c:v>3T'22</c:v>
                </c:pt>
              </c:strCache>
            </c:strRef>
          </c:cat>
          <c:val>
            <c:numRef>
              <c:f>'Ut. Neta(INGLES)'!$B$17:$I$17</c:f>
              <c:numCache>
                <c:formatCode>#,##0.0</c:formatCode>
                <c:ptCount val="8"/>
                <c:pt idx="0">
                  <c:v>86</c:v>
                </c:pt>
                <c:pt idx="1">
                  <c:v>86</c:v>
                </c:pt>
                <c:pt idx="2">
                  <c:v>95</c:v>
                </c:pt>
                <c:pt idx="3">
                  <c:v>103</c:v>
                </c:pt>
                <c:pt idx="4">
                  <c:v>94</c:v>
                </c:pt>
                <c:pt idx="5">
                  <c:v>93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CE5-4FEB-97D5-996D3530A8B9}"/>
            </c:ext>
          </c:extLst>
        </c:ser>
        <c:ser>
          <c:idx val="1"/>
          <c:order val="1"/>
          <c:spPr>
            <a:solidFill>
              <a:srgbClr val="E7E6E6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CE5-4FEB-97D5-996D3530A8B9}"/>
              </c:ext>
            </c:extLst>
          </c:dPt>
          <c:dPt>
            <c:idx val="2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CE5-4FEB-97D5-996D3530A8B9}"/>
              </c:ext>
            </c:extLst>
          </c:dPt>
          <c:dPt>
            <c:idx val="3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CE5-4FEB-97D5-996D3530A8B9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CE5-4FEB-97D5-996D3530A8B9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CE5-4FEB-97D5-996D3530A8B9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CE5-4FEB-97D5-996D3530A8B9}"/>
              </c:ext>
            </c:extLst>
          </c:dPt>
          <c:dPt>
            <c:idx val="7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6CE5-4FEB-97D5-996D3530A8B9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CE5-4FEB-97D5-996D3530A8B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CE5-4FEB-97D5-996D3530A8B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CE5-4FEB-97D5-996D3530A8B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CE5-4FEB-97D5-996D3530A8B9}"/>
                </c:ext>
              </c:extLst>
            </c:dLbl>
            <c:dLbl>
              <c:idx val="5"/>
              <c:layout>
                <c:manualLayout>
                  <c:x val="0"/>
                  <c:y val="1.8336600793671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CE5-4FEB-97D5-996D3530A8B9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CE5-4FEB-97D5-996D3530A8B9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CE5-4FEB-97D5-996D3530A8B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3T'21</c:v>
                </c:pt>
                <c:pt idx="1">
                  <c:v>Δ Participación en Asociadas</c:v>
                </c:pt>
                <c:pt idx="2">
                  <c:v>Δ D&amp;A</c:v>
                </c:pt>
                <c:pt idx="3">
                  <c:v>Δ Ganancia/Pérdida Cambiaria</c:v>
                </c:pt>
                <c:pt idx="4">
                  <c:v>Δ EBITDA</c:v>
                </c:pt>
                <c:pt idx="5">
                  <c:v>Δ Gastos Financieros</c:v>
                </c:pt>
                <c:pt idx="6">
                  <c:v>Δ Impuestos</c:v>
                </c:pt>
                <c:pt idx="7">
                  <c:v>3T'22</c:v>
                </c:pt>
              </c:strCache>
            </c:strRef>
          </c:cat>
          <c:val>
            <c:numRef>
              <c:f>'Ut. Neta(INGLES)'!$B$18:$I$18</c:f>
              <c:numCache>
                <c:formatCode>#,##0.0</c:formatCode>
                <c:ptCount val="8"/>
                <c:pt idx="1">
                  <c:v>9</c:v>
                </c:pt>
                <c:pt idx="2">
                  <c:v>8</c:v>
                </c:pt>
                <c:pt idx="3">
                  <c:v>18</c:v>
                </c:pt>
                <c:pt idx="4">
                  <c:v>27</c:v>
                </c:pt>
                <c:pt idx="5">
                  <c:v>1</c:v>
                </c:pt>
                <c:pt idx="6">
                  <c:v>2</c:v>
                </c:pt>
                <c:pt idx="7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CE5-4FEB-97D5-996D3530A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9983744"/>
        <c:axId val="134596864"/>
      </c:barChart>
      <c:catAx>
        <c:axId val="14998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15000"/>
                <a:lumOff val="8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34596864"/>
        <c:crosses val="autoZero"/>
        <c:auto val="1"/>
        <c:lblAlgn val="ctr"/>
        <c:lblOffset val="100"/>
        <c:noMultiLvlLbl val="0"/>
      </c:catAx>
      <c:valAx>
        <c:axId val="13459686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4998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3.7358160331222743E-3"/>
                  <c:y val="-0.34161952784796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77-40A0-AEC1-A6DF7FE00B26}"/>
                </c:ext>
              </c:extLst>
            </c:dLbl>
            <c:dLbl>
              <c:idx val="1"/>
              <c:layout>
                <c:manualLayout>
                  <c:x val="7.4716320662445148E-3"/>
                  <c:y val="-0.29405225181850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77-40A0-AEC1-A6DF7FE00B26}"/>
                </c:ext>
              </c:extLst>
            </c:dLbl>
            <c:dLbl>
              <c:idx val="2"/>
              <c:layout>
                <c:manualLayout>
                  <c:x val="2.3091461307094374E-5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77-40A0-AEC1-A6DF7FE00B26}"/>
                </c:ext>
              </c:extLst>
            </c:dLbl>
            <c:dLbl>
              <c:idx val="3"/>
              <c:layout>
                <c:manualLayout>
                  <c:x val="0"/>
                  <c:y val="-0.21621489104301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077-40A0-AEC1-A6DF7FE00B26}"/>
                </c:ext>
              </c:extLst>
            </c:dLbl>
            <c:dLbl>
              <c:idx val="4"/>
              <c:layout>
                <c:manualLayout>
                  <c:x val="1.8679080165611372E-3"/>
                  <c:y val="-0.41080795248584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077-40A0-AEC1-A6DF7FE00B26}"/>
                </c:ext>
              </c:extLst>
            </c:dLbl>
            <c:dLbl>
              <c:idx val="5"/>
              <c:layout>
                <c:manualLayout>
                  <c:x val="-4.5684323545201171E-3"/>
                  <c:y val="-0.31567340042691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077-40A0-AEC1-A6DF7FE00B26}"/>
                </c:ext>
              </c:extLst>
            </c:dLbl>
            <c:dLbl>
              <c:idx val="6"/>
              <c:layout>
                <c:manualLayout>
                  <c:x val="0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77-40A0-AEC1-A6DF7FE00B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267</c:v>
                </c:pt>
                <c:pt idx="1">
                  <c:v>225</c:v>
                </c:pt>
                <c:pt idx="2">
                  <c:v>245</c:v>
                </c:pt>
                <c:pt idx="3">
                  <c:v>144</c:v>
                </c:pt>
                <c:pt idx="4">
                  <c:v>377</c:v>
                </c:pt>
                <c:pt idx="5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77-40A0-AEC1-A6DF7FE00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2415360"/>
        <c:axId val="56502528"/>
      </c:barChart>
      <c:lineChart>
        <c:grouping val="stacked"/>
        <c:varyColors val="0"/>
        <c:ser>
          <c:idx val="0"/>
          <c:order val="1"/>
          <c:tx>
            <c:strRef>
              <c:f>Sheet1!$D$1</c:f>
              <c:strCache>
                <c:ptCount val="1"/>
                <c:pt idx="0">
                  <c:v>Net Margin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Sheet1!$D$2:$D$7</c:f>
              <c:numCache>
                <c:formatCode>0.00%</c:formatCode>
                <c:ptCount val="6"/>
                <c:pt idx="0">
                  <c:v>5.5E-2</c:v>
                </c:pt>
                <c:pt idx="1">
                  <c:v>4.2999999999999997E-2</c:v>
                </c:pt>
                <c:pt idx="2">
                  <c:v>4.2000000000000003E-2</c:v>
                </c:pt>
                <c:pt idx="3">
                  <c:v>2.9600000000000001E-2</c:v>
                </c:pt>
                <c:pt idx="4">
                  <c:v>6.0999999999999999E-2</c:v>
                </c:pt>
                <c:pt idx="5">
                  <c:v>5.9400000000000001E-2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077-40A0-AEC1-A6DF7FE00B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940736"/>
        <c:axId val="56503104"/>
      </c:lineChart>
      <c:catAx>
        <c:axId val="2224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56502528"/>
        <c:crosses val="autoZero"/>
        <c:auto val="1"/>
        <c:lblAlgn val="ctr"/>
        <c:lblOffset val="100"/>
        <c:noMultiLvlLbl val="0"/>
      </c:catAx>
      <c:valAx>
        <c:axId val="56502528"/>
        <c:scaling>
          <c:orientation val="minMax"/>
          <c:max val="400"/>
          <c:min val="-3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PE"/>
          </a:p>
        </c:txPr>
        <c:crossAx val="222415360"/>
        <c:crosses val="autoZero"/>
        <c:crossBetween val="between"/>
      </c:valAx>
      <c:valAx>
        <c:axId val="56503104"/>
        <c:scaling>
          <c:orientation val="minMax"/>
          <c:max val="0.4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1940736"/>
        <c:crosses val="max"/>
        <c:crossBetween val="between"/>
      </c:valAx>
      <c:catAx>
        <c:axId val="221940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31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2797094208047E-2"/>
          <c:y val="4.7567276029463791E-2"/>
          <c:w val="0.96675707489974383"/>
          <c:h val="0.7523256720622780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Sheet1!$C$1</c:f>
              <c:strCache>
                <c:ptCount val="1"/>
                <c:pt idx="0">
                  <c:v>FX gain/ 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25</c:v>
                </c:pt>
                <c:pt idx="1">
                  <c:v>-59</c:v>
                </c:pt>
                <c:pt idx="2">
                  <c:v>-1</c:v>
                </c:pt>
                <c:pt idx="3">
                  <c:v>-106</c:v>
                </c:pt>
                <c:pt idx="4">
                  <c:v>-128</c:v>
                </c:pt>
                <c:pt idx="5">
                  <c:v>-29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A-44AE-859B-5274779AD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1939200"/>
        <c:axId val="337853760"/>
      </c:barChart>
      <c:catAx>
        <c:axId val="2219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337853760"/>
        <c:crosses val="autoZero"/>
        <c:auto val="1"/>
        <c:lblAlgn val="ctr"/>
        <c:lblOffset val="100"/>
        <c:noMultiLvlLbl val="0"/>
      </c:catAx>
      <c:valAx>
        <c:axId val="337853760"/>
        <c:scaling>
          <c:orientation val="minMax"/>
          <c:max val="300"/>
          <c:min val="-110"/>
        </c:scaling>
        <c:delete val="1"/>
        <c:axPos val="l"/>
        <c:numFmt formatCode="#,##0" sourceLinked="1"/>
        <c:majorTickMark val="out"/>
        <c:minorTickMark val="none"/>
        <c:tickLblPos val="nextTo"/>
        <c:crossAx val="221939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A3E-4CEC-8CD0-3FD00758884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A3E-4CEC-8CD0-3FD00758884F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A3E-4CEC-8CD0-3FD00758884F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A3E-4CEC-8CD0-3FD00758884F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A3E-4CEC-8CD0-3FD00758884F}"/>
              </c:ext>
            </c:extLst>
          </c:dPt>
          <c:dPt>
            <c:idx val="5"/>
            <c:bubble3D val="0"/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A3E-4CEC-8CD0-3FD00758884F}"/>
              </c:ext>
            </c:extLst>
          </c:dPt>
          <c:dPt>
            <c:idx val="6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FA3E-4CEC-8CD0-3FD00758884F}"/>
              </c:ext>
            </c:extLst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FA3E-4CEC-8CD0-3FD00758884F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FA3E-4CEC-8CD0-3FD00758884F}"/>
              </c:ext>
            </c:extLst>
          </c:dPt>
          <c:dPt>
            <c:idx val="1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FA3E-4CEC-8CD0-3FD00758884F}"/>
              </c:ext>
            </c:extLst>
          </c:dPt>
          <c:dPt>
            <c:idx val="1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FA3E-4CEC-8CD0-3FD00758884F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FA3E-4CEC-8CD0-3FD00758884F}"/>
              </c:ext>
            </c:extLst>
          </c:dPt>
          <c:dLbls>
            <c:dLbl>
              <c:idx val="1"/>
              <c:layout>
                <c:manualLayout>
                  <c:x val="-2.2836247699426538E-2"/>
                  <c:y val="-9.247836650797033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3E-4CEC-8CD0-3FD00758884F}"/>
                </c:ext>
              </c:extLst>
            </c:dLbl>
            <c:dLbl>
              <c:idx val="2"/>
              <c:layout>
                <c:manualLayout>
                  <c:x val="-6.4283151236004463E-2"/>
                  <c:y val="3.2918001321375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3E-4CEC-8CD0-3FD00758884F}"/>
                </c:ext>
              </c:extLst>
            </c:dLbl>
            <c:dLbl>
              <c:idx val="3"/>
              <c:layout>
                <c:manualLayout>
                  <c:x val="-3.1265556214875603E-2"/>
                  <c:y val="6.14353573532387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3E-4CEC-8CD0-3FD00758884F}"/>
                </c:ext>
              </c:extLst>
            </c:dLbl>
            <c:dLbl>
              <c:idx val="4"/>
              <c:layout>
                <c:manualLayout>
                  <c:x val="-6.017612668356391E-2"/>
                  <c:y val="5.68964868963614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3E-4CEC-8CD0-3FD00758884F}"/>
                </c:ext>
              </c:extLst>
            </c:dLbl>
            <c:dLbl>
              <c:idx val="5"/>
              <c:layout>
                <c:manualLayout>
                  <c:x val="-0.1106074911010179"/>
                  <c:y val="1.78693628929882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3E-4CEC-8CD0-3FD00758884F}"/>
                </c:ext>
              </c:extLst>
            </c:dLbl>
            <c:dLbl>
              <c:idx val="6"/>
              <c:layout>
                <c:manualLayout>
                  <c:x val="-0.11395164071421271"/>
                  <c:y val="-7.04393304315597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A3E-4CEC-8CD0-3FD00758884F}"/>
                </c:ext>
              </c:extLst>
            </c:dLbl>
            <c:dLbl>
              <c:idx val="7"/>
              <c:layout>
                <c:manualLayout>
                  <c:x val="1.0286863036190787E-3"/>
                  <c:y val="-5.6178145741608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A3E-4CEC-8CD0-3FD00758884F}"/>
                </c:ext>
              </c:extLst>
            </c:dLbl>
            <c:dLbl>
              <c:idx val="8"/>
              <c:layout>
                <c:manualLayout>
                  <c:x val="5.8020775198586373E-2"/>
                  <c:y val="-4.09554725170051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A3E-4CEC-8CD0-3FD00758884F}"/>
                </c:ext>
              </c:extLst>
            </c:dLbl>
            <c:dLbl>
              <c:idx val="9"/>
              <c:layout>
                <c:manualLayout>
                  <c:x val="0.13608163166265561"/>
                  <c:y val="-6.90051547960731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A3E-4CEC-8CD0-3FD00758884F}"/>
                </c:ext>
              </c:extLst>
            </c:dLbl>
            <c:dLbl>
              <c:idx val="10"/>
              <c:layout>
                <c:manualLayout>
                  <c:x val="5.7617546381792589E-2"/>
                  <c:y val="-1.50769890699701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A3E-4CEC-8CD0-3FD00758884F}"/>
                </c:ext>
              </c:extLst>
            </c:dLbl>
            <c:dLbl>
              <c:idx val="11"/>
              <c:layout>
                <c:manualLayout>
                  <c:x val="0.1502664338428184"/>
                  <c:y val="-3.9744266888313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A3E-4CEC-8CD0-3FD00758884F}"/>
                </c:ext>
              </c:extLst>
            </c:dLbl>
            <c:dLbl>
              <c:idx val="12"/>
              <c:layout>
                <c:manualLayout>
                  <c:x val="0.20257321585821628"/>
                  <c:y val="-2.23451589004260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A3E-4CEC-8CD0-3FD00758884F}"/>
                </c:ext>
              </c:extLst>
            </c:dLbl>
            <c:dLbl>
              <c:idx val="13"/>
              <c:layout>
                <c:manualLayout>
                  <c:x val="0.15769722807106737"/>
                  <c:y val="4.4727747375325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A3E-4CEC-8CD0-3FD007588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Hoja1!$A$2:$A$11</c:f>
              <c:strCache>
                <c:ptCount val="10"/>
                <c:pt idx="0">
                  <c:v>CATERPILLAR</c:v>
                </c:pt>
                <c:pt idx="1">
                  <c:v>KOMATSU</c:v>
                </c:pt>
                <c:pt idx="2">
                  <c:v>VOLVO</c:v>
                </c:pt>
                <c:pt idx="3">
                  <c:v>JOHN DEERE</c:v>
                </c:pt>
                <c:pt idx="4">
                  <c:v>HYUNDAI</c:v>
                </c:pt>
                <c:pt idx="5">
                  <c:v>SEM</c:v>
                </c:pt>
                <c:pt idx="6">
                  <c:v>LIUGONG</c:v>
                </c:pt>
                <c:pt idx="7">
                  <c:v>HAMM</c:v>
                </c:pt>
                <c:pt idx="8">
                  <c:v>SANY</c:v>
                </c:pt>
                <c:pt idx="9">
                  <c:v>OTROS</c:v>
                </c:pt>
              </c:strCache>
            </c:strRef>
          </c:cat>
          <c:val>
            <c:numRef>
              <c:f>Hoja1!$B$2:$B$11</c:f>
              <c:numCache>
                <c:formatCode>0%</c:formatCode>
                <c:ptCount val="10"/>
                <c:pt idx="0">
                  <c:v>0.48</c:v>
                </c:pt>
                <c:pt idx="1">
                  <c:v>0.16</c:v>
                </c:pt>
                <c:pt idx="2">
                  <c:v>0.12</c:v>
                </c:pt>
                <c:pt idx="3">
                  <c:v>0.05</c:v>
                </c:pt>
                <c:pt idx="4">
                  <c:v>0.05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  <c:pt idx="8">
                  <c:v>0.02</c:v>
                </c:pt>
                <c:pt idx="9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A3E-4CEC-8CD0-3FD00758884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134387432172741E-2"/>
          <c:y val="5.2721755932612767E-2"/>
          <c:w val="0.96492028970768329"/>
          <c:h val="0.850304781888559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Bancos Locales</c:v>
                </c:pt>
              </c:strCache>
            </c:strRef>
          </c:tx>
          <c:spPr>
            <a:solidFill>
              <a:srgbClr val="38A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Hoja1!$B$3:$B$15</c:f>
              <c:numCache>
                <c:formatCode>General</c:formatCode>
                <c:ptCount val="13"/>
                <c:pt idx="0">
                  <c:v>495</c:v>
                </c:pt>
                <c:pt idx="1">
                  <c:v>653</c:v>
                </c:pt>
                <c:pt idx="2">
                  <c:v>573</c:v>
                </c:pt>
                <c:pt idx="3">
                  <c:v>412</c:v>
                </c:pt>
                <c:pt idx="4">
                  <c:v>205</c:v>
                </c:pt>
                <c:pt idx="5">
                  <c:v>198</c:v>
                </c:pt>
                <c:pt idx="6">
                  <c:v>191</c:v>
                </c:pt>
                <c:pt idx="7">
                  <c:v>335</c:v>
                </c:pt>
                <c:pt idx="8">
                  <c:v>330</c:v>
                </c:pt>
                <c:pt idx="9">
                  <c:v>290</c:v>
                </c:pt>
                <c:pt idx="10">
                  <c:v>301</c:v>
                </c:pt>
                <c:pt idx="11">
                  <c:v>334</c:v>
                </c:pt>
                <c:pt idx="12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D-4E35-A77C-5AAC55E7024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Bancos del Exterior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Hoja1!$C$3:$C$15</c:f>
              <c:numCache>
                <c:formatCode>General</c:formatCode>
                <c:ptCount val="13"/>
                <c:pt idx="0">
                  <c:v>146</c:v>
                </c:pt>
                <c:pt idx="1">
                  <c:v>121</c:v>
                </c:pt>
                <c:pt idx="2">
                  <c:v>130</c:v>
                </c:pt>
                <c:pt idx="3">
                  <c:v>192</c:v>
                </c:pt>
                <c:pt idx="4">
                  <c:v>133</c:v>
                </c:pt>
                <c:pt idx="5">
                  <c:v>126</c:v>
                </c:pt>
                <c:pt idx="6">
                  <c:v>120</c:v>
                </c:pt>
                <c:pt idx="7">
                  <c:v>110</c:v>
                </c:pt>
                <c:pt idx="8">
                  <c:v>88</c:v>
                </c:pt>
                <c:pt idx="9">
                  <c:v>80</c:v>
                </c:pt>
                <c:pt idx="10">
                  <c:v>76</c:v>
                </c:pt>
                <c:pt idx="11">
                  <c:v>62</c:v>
                </c:pt>
                <c:pt idx="1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D-4E35-A77C-5AAC55E7024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Hoja1!$D$3:$D$15</c:f>
              <c:numCache>
                <c:formatCode>General</c:formatCode>
                <c:ptCount val="13"/>
                <c:pt idx="0">
                  <c:v>55</c:v>
                </c:pt>
                <c:pt idx="1">
                  <c:v>89</c:v>
                </c:pt>
                <c:pt idx="2">
                  <c:v>154</c:v>
                </c:pt>
                <c:pt idx="3">
                  <c:v>64</c:v>
                </c:pt>
                <c:pt idx="4">
                  <c:v>68</c:v>
                </c:pt>
                <c:pt idx="5">
                  <c:v>58</c:v>
                </c:pt>
                <c:pt idx="6">
                  <c:v>47</c:v>
                </c:pt>
                <c:pt idx="7">
                  <c:v>41</c:v>
                </c:pt>
                <c:pt idx="8">
                  <c:v>41</c:v>
                </c:pt>
                <c:pt idx="9">
                  <c:v>15</c:v>
                </c:pt>
                <c:pt idx="10">
                  <c:v>12</c:v>
                </c:pt>
                <c:pt idx="11">
                  <c:v>41</c:v>
                </c:pt>
                <c:pt idx="1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D-4E35-A77C-5AAC55E7024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Mercado de Capital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Hoja1!$E$3:$E$15</c:f>
              <c:numCache>
                <c:formatCode>General</c:formatCode>
                <c:ptCount val="13"/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  <c:pt idx="1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9D-4E35-A77C-5AAC55E70248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NIIF16</c:v>
                </c:pt>
              </c:strCache>
            </c:strRef>
          </c:tx>
          <c:spPr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Hoja1!$F$3:$F$15</c:f>
              <c:numCache>
                <c:formatCode>General</c:formatCode>
                <c:ptCount val="13"/>
                <c:pt idx="0">
                  <c:v>35</c:v>
                </c:pt>
                <c:pt idx="1">
                  <c:v>33</c:v>
                </c:pt>
                <c:pt idx="2">
                  <c:v>42</c:v>
                </c:pt>
                <c:pt idx="3">
                  <c:v>43</c:v>
                </c:pt>
                <c:pt idx="4">
                  <c:v>42</c:v>
                </c:pt>
                <c:pt idx="5">
                  <c:v>39</c:v>
                </c:pt>
                <c:pt idx="6">
                  <c:v>35</c:v>
                </c:pt>
                <c:pt idx="7">
                  <c:v>29</c:v>
                </c:pt>
                <c:pt idx="8">
                  <c:v>26</c:v>
                </c:pt>
                <c:pt idx="9">
                  <c:v>33</c:v>
                </c:pt>
                <c:pt idx="10">
                  <c:v>27</c:v>
                </c:pt>
                <c:pt idx="11">
                  <c:v>22</c:v>
                </c:pt>
                <c:pt idx="1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9D-4E35-A77C-5AAC55E702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1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6025721254078298"/>
          <c:y val="0.12731731550794306"/>
          <c:w val="0.41451785830995513"/>
          <c:h val="0.1100911025904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85112610194407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Vencimiento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0</c:formatCode>
                <c:ptCount val="7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118</c:v>
                </c:pt>
                <c:pt idx="1">
                  <c:v>172</c:v>
                </c:pt>
                <c:pt idx="2">
                  <c:v>92</c:v>
                </c:pt>
                <c:pt idx="3">
                  <c:v>80</c:v>
                </c:pt>
                <c:pt idx="4">
                  <c:v>67</c:v>
                </c:pt>
                <c:pt idx="5">
                  <c:v>29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4-43B7-AE80-E54A6B7E4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3AB0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26-4D5D-B6A5-8679F88022E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26-4D5D-B6A5-8679F88022E1}"/>
              </c:ext>
            </c:extLst>
          </c:dPt>
          <c:dLbls>
            <c:dLbl>
              <c:idx val="0"/>
              <c:layout>
                <c:manualLayout>
                  <c:x val="-0.17170371470618911"/>
                  <c:y val="-0.16892216403614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26-4D5D-B6A5-8679F88022E1}"/>
                </c:ext>
              </c:extLst>
            </c:dLbl>
            <c:dLbl>
              <c:idx val="1"/>
              <c:layout>
                <c:manualLayout>
                  <c:x val="0.17329666521008372"/>
                  <c:y val="-1.64673635132645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26-4D5D-B6A5-8679F8802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 Corriente</c:v>
                </c:pt>
                <c:pt idx="1">
                  <c:v>Corriente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26-4D5D-B6A5-8679F8802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631833725190185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Saldo de caja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E26-4717-B156-44E9BC3097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Mar'20</c:v>
                </c:pt>
                <c:pt idx="1">
                  <c:v>Apr'20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105</c:v>
                </c:pt>
                <c:pt idx="1">
                  <c:v>252</c:v>
                </c:pt>
                <c:pt idx="2">
                  <c:v>199</c:v>
                </c:pt>
                <c:pt idx="3">
                  <c:v>120</c:v>
                </c:pt>
                <c:pt idx="4">
                  <c:v>104</c:v>
                </c:pt>
                <c:pt idx="5">
                  <c:v>74</c:v>
                </c:pt>
                <c:pt idx="6">
                  <c:v>45</c:v>
                </c:pt>
                <c:pt idx="7">
                  <c:v>100</c:v>
                </c:pt>
                <c:pt idx="8">
                  <c:v>59</c:v>
                </c:pt>
                <c:pt idx="9">
                  <c:v>51</c:v>
                </c:pt>
                <c:pt idx="10">
                  <c:v>77</c:v>
                </c:pt>
                <c:pt idx="11">
                  <c:v>49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6-4717-B156-44E9BC309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4929163514207E-2"/>
          <c:y val="7.5711001040631123E-2"/>
          <c:w val="0.79677781731716379"/>
          <c:h val="0.6835877234439341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Hoja1!$B$4</c:f>
              <c:strCache>
                <c:ptCount val="1"/>
                <c:pt idx="0">
                  <c:v>Gasto Financiero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1769147711809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96-4BF0-8ED2-49348504E5B8}"/>
                </c:ext>
              </c:extLst>
            </c:dLbl>
            <c:dLbl>
              <c:idx val="4"/>
              <c:layout>
                <c:manualLayout>
                  <c:x val="0"/>
                  <c:y val="-1.500303759643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96-4BF0-8ED2-49348504E5B8}"/>
                </c:ext>
              </c:extLst>
            </c:dLbl>
            <c:dLbl>
              <c:idx val="5"/>
              <c:layout>
                <c:manualLayout>
                  <c:x val="-6.4719553696675593E-3"/>
                  <c:y val="-4.614530466074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F-44E0-8837-364634685F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Hoja1!$U$2:$Z$2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3T2021</c:v>
                </c:pt>
                <c:pt idx="5">
                  <c:v>3T2022</c:v>
                </c:pt>
              </c:strCache>
            </c:strRef>
          </c:cat>
          <c:val>
            <c:numRef>
              <c:f>Hoja1!$U$4:$Z$4</c:f>
              <c:numCache>
                <c:formatCode>General</c:formatCode>
                <c:ptCount val="6"/>
                <c:pt idx="0">
                  <c:v>73</c:v>
                </c:pt>
                <c:pt idx="1">
                  <c:v>95</c:v>
                </c:pt>
                <c:pt idx="2">
                  <c:v>95</c:v>
                </c:pt>
                <c:pt idx="3">
                  <c:v>70</c:v>
                </c:pt>
                <c:pt idx="4">
                  <c:v>37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27305472"/>
        <c:axId val="56504256"/>
      </c:barChart>
      <c:lineChart>
        <c:grouping val="stack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% de Ventas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layout>
                <c:manualLayout>
                  <c:x val="-5.5494554214771757E-2"/>
                  <c:y val="7.5791301137717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96-4BF0-8ED2-49348504E5B8}"/>
                </c:ext>
              </c:extLst>
            </c:dLbl>
            <c:dLbl>
              <c:idx val="4"/>
              <c:layout>
                <c:manualLayout>
                  <c:x val="-4.6155913311810057E-2"/>
                  <c:y val="4.2684406811192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F-44E0-8837-364634685F08}"/>
                </c:ext>
              </c:extLst>
            </c:dLbl>
            <c:dLbl>
              <c:idx val="5"/>
              <c:layout>
                <c:manualLayout>
                  <c:x val="-4.8313231768365827E-2"/>
                  <c:y val="4.2684406811192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E-4E58-A4CF-A256490AAB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Hoja1!$U$2:$Z$2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3T2021</c:v>
                </c:pt>
                <c:pt idx="5">
                  <c:v>3T2022</c:v>
                </c:pt>
              </c:strCache>
            </c:strRef>
          </c:cat>
          <c:val>
            <c:numRef>
              <c:f>Hoja1!$U$3:$Z$3</c:f>
              <c:numCache>
                <c:formatCode>0.00%</c:formatCode>
                <c:ptCount val="6"/>
                <c:pt idx="0">
                  <c:v>1.4E-2</c:v>
                </c:pt>
                <c:pt idx="1">
                  <c:v>1.6199999999999999E-2</c:v>
                </c:pt>
                <c:pt idx="2">
                  <c:v>1.9599999999999999E-2</c:v>
                </c:pt>
                <c:pt idx="3">
                  <c:v>1.2E-2</c:v>
                </c:pt>
                <c:pt idx="4">
                  <c:v>8.9999999999999993E-3</c:v>
                </c:pt>
                <c:pt idx="5">
                  <c:v>7.0000000000000001E-3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307008"/>
        <c:axId val="56505408"/>
      </c:lineChart>
      <c:catAx>
        <c:axId val="227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56504256"/>
        <c:crosses val="autoZero"/>
        <c:auto val="1"/>
        <c:lblAlgn val="ctr"/>
        <c:lblOffset val="100"/>
        <c:noMultiLvlLbl val="0"/>
      </c:catAx>
      <c:valAx>
        <c:axId val="5650425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 b="0">
                <a:solidFill>
                  <a:schemeClr val="bg1"/>
                </a:solidFill>
                <a:latin typeface="AvantGardeExtLitITCTT"/>
              </a:defRPr>
            </a:pPr>
            <a:endParaRPr lang="es-PE"/>
          </a:p>
        </c:txPr>
        <c:crossAx val="227305472"/>
        <c:crosses val="autoZero"/>
        <c:crossBetween val="between"/>
        <c:majorUnit val="10"/>
      </c:valAx>
      <c:valAx>
        <c:axId val="56505408"/>
        <c:scaling>
          <c:orientation val="minMax"/>
          <c:max val="8.0000000000000016E-2"/>
          <c:min val="0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7307008"/>
        <c:crosses val="max"/>
        <c:crossBetween val="between"/>
      </c:valAx>
      <c:catAx>
        <c:axId val="227307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5408"/>
        <c:crosses val="autoZero"/>
        <c:auto val="1"/>
        <c:lblAlgn val="ctr"/>
        <c:lblOffset val="100"/>
        <c:noMultiLvlLbl val="0"/>
      </c:catAx>
      <c:spPr>
        <a:noFill/>
        <a:ln w="15875">
          <a:noFill/>
        </a:ln>
      </c:spPr>
    </c:plotArea>
    <c:legend>
      <c:legendPos val="b"/>
      <c:layout>
        <c:manualLayout>
          <c:xMode val="edge"/>
          <c:yMode val="edge"/>
          <c:x val="8.3128463932369043E-2"/>
          <c:y val="0.88098774567790117"/>
          <c:w val="0.84739628394186739"/>
          <c:h val="0.1078352682119292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0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FD3-4ABD-B1E9-9545294B59A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Hoja1!$T$2:$X$2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3T2022</c:v>
                </c:pt>
              </c:strCache>
            </c:strRef>
          </c:cat>
          <c:val>
            <c:numRef>
              <c:f>Hoja1!$T$3:$X$3</c:f>
              <c:numCache>
                <c:formatCode>0.00%</c:formatCode>
                <c:ptCount val="5"/>
                <c:pt idx="0">
                  <c:v>3.4299999999999997E-2</c:v>
                </c:pt>
                <c:pt idx="1">
                  <c:v>3.6700000000000003E-2</c:v>
                </c:pt>
                <c:pt idx="2">
                  <c:v>3.5299999999999998E-2</c:v>
                </c:pt>
                <c:pt idx="3">
                  <c:v>2.7699999999999999E-2</c:v>
                </c:pt>
                <c:pt idx="4">
                  <c:v>3.15E-2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2-4D23-BF0D-6FB1F56AF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385600"/>
        <c:axId val="213948608"/>
      </c:lineChart>
      <c:catAx>
        <c:axId val="2313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3948608"/>
        <c:crosses val="autoZero"/>
        <c:auto val="1"/>
        <c:lblAlgn val="ctr"/>
        <c:lblOffset val="100"/>
        <c:noMultiLvlLbl val="0"/>
      </c:catAx>
      <c:valAx>
        <c:axId val="213948608"/>
        <c:scaling>
          <c:orientation val="minMax"/>
          <c:min val="2.0000000000000004E-2"/>
        </c:scaling>
        <c:delete val="1"/>
        <c:axPos val="l"/>
        <c:numFmt formatCode="0.00%" sourceLinked="1"/>
        <c:majorTickMark val="out"/>
        <c:minorTickMark val="none"/>
        <c:tickLblPos val="nextTo"/>
        <c:crossAx val="231385600"/>
        <c:crosses val="autoZero"/>
        <c:crossBetween val="between"/>
        <c:majorUnit val="1.0000000000000002E-2"/>
      </c:valAx>
      <c:spPr>
        <a:noFill/>
        <a:ln w="15875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Maquinaria y equipo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2480873307342979E-2"/>
                  <c:y val="-4.63874749434584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7D-4567-BE83-40E7CF74F11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3T2021</c:v>
                </c:pt>
                <c:pt idx="5">
                  <c:v>3T2022</c:v>
                </c:pt>
              </c:strCache>
            </c:strRef>
          </c:cat>
          <c:val>
            <c:numRef>
              <c:f>Hoja1!$C$4:$H$4</c:f>
              <c:numCache>
                <c:formatCode>General</c:formatCode>
                <c:ptCount val="6"/>
                <c:pt idx="0">
                  <c:v>897</c:v>
                </c:pt>
                <c:pt idx="1">
                  <c:v>1105</c:v>
                </c:pt>
                <c:pt idx="2">
                  <c:v>860</c:v>
                </c:pt>
                <c:pt idx="3">
                  <c:v>845</c:v>
                </c:pt>
                <c:pt idx="4">
                  <c:v>1042</c:v>
                </c:pt>
                <c:pt idx="5">
                  <c:v>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F-4A99-B944-4318BFD2658C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Repuestos y servicios en proceso</c:v>
                </c:pt>
              </c:strCache>
            </c:strRef>
          </c:tx>
          <c:spPr>
            <a:solidFill>
              <a:srgbClr val="7CCA8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4.252136082111485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0E6-42BD-B45B-0AB393310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3T2021</c:v>
                </c:pt>
                <c:pt idx="5">
                  <c:v>3T2022</c:v>
                </c:pt>
              </c:strCache>
            </c:strRef>
          </c:cat>
          <c:val>
            <c:numRef>
              <c:f>Hoja1!$C$5:$H$5</c:f>
              <c:numCache>
                <c:formatCode>General</c:formatCode>
                <c:ptCount val="6"/>
                <c:pt idx="0">
                  <c:v>788</c:v>
                </c:pt>
                <c:pt idx="1">
                  <c:v>754</c:v>
                </c:pt>
                <c:pt idx="2">
                  <c:v>710</c:v>
                </c:pt>
                <c:pt idx="3">
                  <c:v>1106</c:v>
                </c:pt>
                <c:pt idx="4">
                  <c:v>1074</c:v>
                </c:pt>
                <c:pt idx="5">
                  <c:v>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F-4A99-B944-4318BFD2658C}"/>
            </c:ext>
          </c:extLst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Consumibles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3T2021</c:v>
                </c:pt>
                <c:pt idx="5">
                  <c:v>3T2022</c:v>
                </c:pt>
              </c:strCache>
            </c:strRef>
          </c:cat>
          <c:val>
            <c:numRef>
              <c:f>Hoja1!$C$6:$H$6</c:f>
              <c:numCache>
                <c:formatCode>General</c:formatCode>
                <c:ptCount val="6"/>
                <c:pt idx="0">
                  <c:v>87</c:v>
                </c:pt>
                <c:pt idx="1">
                  <c:v>85</c:v>
                </c:pt>
                <c:pt idx="2">
                  <c:v>114</c:v>
                </c:pt>
                <c:pt idx="3">
                  <c:v>131</c:v>
                </c:pt>
                <c:pt idx="4">
                  <c:v>135</c:v>
                </c:pt>
                <c:pt idx="5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BF-4A99-B944-4318BFD265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31384576"/>
        <c:axId val="309575680"/>
      </c:barChart>
      <c:catAx>
        <c:axId val="2313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09575680"/>
        <c:crosses val="autoZero"/>
        <c:auto val="1"/>
        <c:lblAlgn val="ctr"/>
        <c:lblOffset val="100"/>
        <c:noMultiLvlLbl val="0"/>
      </c:catAx>
      <c:valAx>
        <c:axId val="309575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1384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999950862703507E-2"/>
          <c:y val="0.85018854499658125"/>
          <c:w val="0.899999901725407"/>
          <c:h val="8.9507737576922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1522111864506E-2"/>
          <c:y val="0.16848567116407179"/>
          <c:w val="0.8238871380522463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Corto Plazo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32-43AA-93D9-2A2C81DC4F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32-43AA-93D9-2A2C81DC4F3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32-43AA-93D9-2A2C81DC4F3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32-43AA-93D9-2A2C81DC4F37}"/>
              </c:ext>
            </c:extLst>
          </c:dPt>
          <c:dLbls>
            <c:dLbl>
              <c:idx val="5"/>
              <c:layout>
                <c:manualLayout>
                  <c:x val="4.5112119601819827E-3"/>
                  <c:y val="-3.37457219990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827-4D76-AE17-36CA9B9BA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Hoja1!$A$3:$A$8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Hoja1!$B$3:$B$8</c:f>
              <c:numCache>
                <c:formatCode>#,##0</c:formatCode>
                <c:ptCount val="6"/>
                <c:pt idx="0">
                  <c:v>1195</c:v>
                </c:pt>
                <c:pt idx="1">
                  <c:v>1115</c:v>
                </c:pt>
                <c:pt idx="2">
                  <c:v>975</c:v>
                </c:pt>
                <c:pt idx="3">
                  <c:v>1015</c:v>
                </c:pt>
                <c:pt idx="4">
                  <c:v>1147</c:v>
                </c:pt>
                <c:pt idx="5">
                  <c:v>1160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2-43AA-93D9-2A2C81DC4F3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Largo Plazo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Hoja1!$A$3:$A$8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Hoja1!$C$3:$C$8</c:f>
              <c:numCache>
                <c:formatCode>#,##0</c:formatCode>
                <c:ptCount val="6"/>
                <c:pt idx="0">
                  <c:v>26</c:v>
                </c:pt>
                <c:pt idx="1">
                  <c:v>32</c:v>
                </c:pt>
                <c:pt idx="2">
                  <c:v>61</c:v>
                </c:pt>
                <c:pt idx="3">
                  <c:v>40</c:v>
                </c:pt>
                <c:pt idx="4">
                  <c:v>41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2-43AA-93D9-2A2C81DC4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32109056"/>
        <c:axId val="309578560"/>
      </c:barChart>
      <c:catAx>
        <c:axId val="2321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309578560"/>
        <c:crosses val="autoZero"/>
        <c:auto val="1"/>
        <c:lblAlgn val="ctr"/>
        <c:lblOffset val="100"/>
        <c:noMultiLvlLbl val="0"/>
      </c:catAx>
      <c:valAx>
        <c:axId val="30957856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32109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715489583718154"/>
          <c:y val="0.86964092122404735"/>
          <c:w val="0.33484607243156961"/>
          <c:h val="8.6971721014749939E-2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169165468572658E-2"/>
          <c:y val="1.6848064320190509E-2"/>
          <c:w val="0.92781867780888483"/>
          <c:h val="0.79021606413787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Infraestructura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3Q2022</c:v>
                </c:pt>
              </c:strCache>
            </c:strRef>
          </c:cat>
          <c:val>
            <c:numRef>
              <c:f>Hoja1!$B$3:$B$8</c:f>
              <c:numCache>
                <c:formatCode>General</c:formatCode>
                <c:ptCount val="6"/>
                <c:pt idx="0">
                  <c:v>28</c:v>
                </c:pt>
                <c:pt idx="1">
                  <c:v>8</c:v>
                </c:pt>
                <c:pt idx="2">
                  <c:v>11</c:v>
                </c:pt>
                <c:pt idx="3">
                  <c:v>9</c:v>
                </c:pt>
                <c:pt idx="4">
                  <c:v>18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0-447A-B00D-A345EC94096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Maquinaria y equipo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7.5577764109350945E-3"/>
                  <c:y val="-9.14196105908284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30-447A-B00D-A345EC940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3Q2022</c:v>
                </c:pt>
              </c:strCache>
            </c:strRef>
          </c:cat>
          <c:val>
            <c:numRef>
              <c:f>Hoja1!$C$3:$C$8</c:f>
              <c:numCache>
                <c:formatCode>General</c:formatCode>
                <c:ptCount val="6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30-447A-B00D-A345EC94096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Flota de alquiler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3Q2022</c:v>
                </c:pt>
              </c:strCache>
            </c:strRef>
          </c:cat>
          <c:val>
            <c:numRef>
              <c:f>Hoja1!$D$3:$D$8</c:f>
              <c:numCache>
                <c:formatCode>General</c:formatCode>
                <c:ptCount val="6"/>
                <c:pt idx="0">
                  <c:v>12</c:v>
                </c:pt>
                <c:pt idx="1">
                  <c:v>17</c:v>
                </c:pt>
                <c:pt idx="2">
                  <c:v>34</c:v>
                </c:pt>
                <c:pt idx="3">
                  <c:v>10</c:v>
                </c:pt>
                <c:pt idx="4">
                  <c:v>49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30-447A-B00D-A345EC94096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Veículos, muebles y enseres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3Q2022</c:v>
                </c:pt>
              </c:strCache>
            </c:strRef>
          </c:cat>
          <c:val>
            <c:numRef>
              <c:f>Hoja1!$E$3:$E$8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0-447A-B00D-A345EC94096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Venta de activo fijo</c:v>
                </c:pt>
              </c:strCache>
            </c:strRef>
          </c:tx>
          <c:spPr>
            <a:pattFill prst="pct70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Hoja1!$A$3:$A$8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3Q2022</c:v>
                </c:pt>
              </c:strCache>
            </c:strRef>
          </c:cat>
          <c:val>
            <c:numRef>
              <c:f>Hoja1!$F$3:$F$8</c:f>
              <c:numCache>
                <c:formatCode>General</c:formatCode>
                <c:ptCount val="6"/>
                <c:pt idx="0">
                  <c:v>-21</c:v>
                </c:pt>
                <c:pt idx="1">
                  <c:v>-7</c:v>
                </c:pt>
                <c:pt idx="2">
                  <c:v>-14</c:v>
                </c:pt>
                <c:pt idx="3">
                  <c:v>-14</c:v>
                </c:pt>
                <c:pt idx="4">
                  <c:v>-38</c:v>
                </c:pt>
                <c:pt idx="5">
                  <c:v>-45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30-447A-B00D-A345EC9409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7721280"/>
        <c:axId val="1457729184"/>
      </c:barChart>
      <c:catAx>
        <c:axId val="145772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1457729184"/>
        <c:crosses val="autoZero"/>
        <c:auto val="1"/>
        <c:lblAlgn val="ctr"/>
        <c:lblOffset val="100"/>
        <c:noMultiLvlLbl val="0"/>
      </c:catAx>
      <c:valAx>
        <c:axId val="1457729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772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52195016451675"/>
          <c:w val="1"/>
          <c:h val="0.10347817371426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40368981522749"/>
          <c:y val="0.17067999957310462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Activos 3T'21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92-4717-A049-4BEB513EE50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2-1792-4717-A049-4BEB513EE50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4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6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8-1792-4717-A049-4BEB513EE507}"/>
              </c:ext>
            </c:extLst>
          </c:dPt>
          <c:dPt>
            <c:idx val="5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A-1792-4717-A049-4BEB513EE507}"/>
              </c:ext>
            </c:extLst>
          </c:dPt>
          <c:dLbls>
            <c:dLbl>
              <c:idx val="0"/>
              <c:layout>
                <c:manualLayout>
                  <c:x val="0"/>
                  <c:y val="-0.345406554152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Set21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Set22</c:v>
                </c:pt>
              </c:strCache>
            </c:strRef>
          </c:cat>
          <c:val>
            <c:numRef>
              <c:f>Hoja1!$B$2:$G$2</c:f>
              <c:numCache>
                <c:formatCode>_ * #,##0_ ;_ * \-#,##0_ ;_ * "-"??_ ;_ @_ </c:formatCode>
                <c:ptCount val="6"/>
                <c:pt idx="0">
                  <c:v>6319</c:v>
                </c:pt>
                <c:pt idx="1">
                  <c:v>6286</c:v>
                </c:pt>
                <c:pt idx="2">
                  <c:v>6286</c:v>
                </c:pt>
                <c:pt idx="3">
                  <c:v>6286</c:v>
                </c:pt>
                <c:pt idx="4">
                  <c:v>6295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92-4717-A049-4BEB513EE50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Total Activos 3T'22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C-1792-4717-A049-4BEB513EE50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1792-4717-A049-4BEB513EE50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792-4717-A049-4BEB513EE50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792-4717-A049-4BEB513EE507}"/>
              </c:ext>
            </c:extLst>
          </c:dPt>
          <c:dLbls>
            <c:dLbl>
              <c:idx val="1"/>
              <c:layout>
                <c:manualLayout>
                  <c:x val="-4.2426893151850359E-17"/>
                  <c:y val="-3.9282552128642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792-4717-A049-4BEB513EE507}"/>
                </c:ext>
              </c:extLst>
            </c:dLbl>
            <c:dLbl>
              <c:idx val="2"/>
              <c:layout>
                <c:manualLayout>
                  <c:x val="-8.4853786303700717E-17"/>
                  <c:y val="-4.4192871144722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792-4717-A049-4BEB513EE507}"/>
                </c:ext>
              </c:extLst>
            </c:dLbl>
            <c:dLbl>
              <c:idx val="3"/>
              <c:layout>
                <c:manualLayout>
                  <c:x val="8.0154780775096735E-3"/>
                  <c:y val="-3.4372619751854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792-4717-A049-4BEB513EE507}"/>
                </c:ext>
              </c:extLst>
            </c:dLbl>
            <c:dLbl>
              <c:idx val="4"/>
              <c:layout>
                <c:manualLayout>
                  <c:x val="-2.3142556578177793E-3"/>
                  <c:y val="-3.891013611421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792-4717-A049-4BEB513EE507}"/>
                </c:ext>
              </c:extLst>
            </c:dLbl>
            <c:dLbl>
              <c:idx val="5"/>
              <c:layout>
                <c:manualLayout>
                  <c:x val="-1.9552319620999067E-3"/>
                  <c:y val="-0.3370824386604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792-4717-A049-4BEB513EE507}"/>
                </c:ext>
              </c:extLst>
            </c:dLbl>
            <c:dLbl>
              <c:idx val="6"/>
              <c:layout>
                <c:manualLayout>
                  <c:x val="0"/>
                  <c:y val="-0.33666208442682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792-4717-A049-4BEB513EE5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Set21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Set22</c:v>
                </c:pt>
              </c:strCache>
            </c:strRef>
          </c:cat>
          <c:val>
            <c:numRef>
              <c:f>Hoja1!$B$3:$G$3</c:f>
              <c:numCache>
                <c:formatCode>General</c:formatCode>
                <c:ptCount val="6"/>
                <c:pt idx="1">
                  <c:v>33</c:v>
                </c:pt>
                <c:pt idx="2">
                  <c:v>0</c:v>
                </c:pt>
                <c:pt idx="3">
                  <c:v>9</c:v>
                </c:pt>
                <c:pt idx="4">
                  <c:v>3</c:v>
                </c:pt>
                <c:pt idx="5" formatCode="0">
                  <c:v>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6113152"/>
        <c:axId val="258368640"/>
      </c:barChart>
      <c:lineChart>
        <c:grouping val="stacked"/>
        <c:varyColors val="0"/>
        <c:ser>
          <c:idx val="2"/>
          <c:order val="2"/>
          <c:tx>
            <c:strRef>
              <c:f>Hoja1!$A$4</c:f>
              <c:strCache>
                <c:ptCount val="1"/>
                <c:pt idx="0">
                  <c:v>Assets turnover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1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1792-4717-A049-4BEB513EE507}"/>
              </c:ext>
            </c:extLst>
          </c:dPt>
          <c:dPt>
            <c:idx val="2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7-1792-4717-A049-4BEB513EE507}"/>
              </c:ext>
            </c:extLst>
          </c:dPt>
          <c:dPt>
            <c:idx val="3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1792-4717-A049-4BEB513EE507}"/>
              </c:ext>
            </c:extLst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1792-4717-A049-4BEB513EE507}"/>
              </c:ext>
            </c:extLst>
          </c:dPt>
          <c:dPt>
            <c:idx val="5"/>
            <c:marker>
              <c:symbol val="diamond"/>
              <c:size val="8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1792-4717-A049-4BEB513EE507}"/>
              </c:ext>
            </c:extLst>
          </c:dPt>
          <c:dPt>
            <c:idx val="6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F-1792-4717-A049-4BEB513EE507}"/>
              </c:ext>
            </c:extLst>
          </c:dPt>
          <c:dLbls>
            <c:dLbl>
              <c:idx val="0"/>
              <c:layout>
                <c:manualLayout>
                  <c:x val="-4.1059871204098042E-2"/>
                  <c:y val="-6.99557578029760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792-4717-A049-4BEB513EE507}"/>
                </c:ext>
              </c:extLst>
            </c:dLbl>
            <c:dLbl>
              <c:idx val="5"/>
              <c:layout>
                <c:manualLayout>
                  <c:x val="-3.5194175317798324E-2"/>
                  <c:y val="-6.5583522940290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792-4717-A049-4BEB513EE507}"/>
                </c:ext>
              </c:extLst>
            </c:dLbl>
            <c:dLbl>
              <c:idx val="6"/>
              <c:layout>
                <c:manualLayout>
                  <c:x val="-4.3015103166198096E-2"/>
                  <c:y val="-6.99557578029761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Activos - Set21</c:v>
                </c:pt>
                <c:pt idx="1">
                  <c:v>Δ Efectivo</c:v>
                </c:pt>
                <c:pt idx="2">
                  <c:v>Δ Inventarios</c:v>
                </c:pt>
                <c:pt idx="3">
                  <c:v>Δ Cuentas por Cobrar</c:v>
                </c:pt>
                <c:pt idx="4">
                  <c:v>Δ  Otros</c:v>
                </c:pt>
                <c:pt idx="5">
                  <c:v>Total Activos - Set22</c:v>
                </c:pt>
              </c:strCache>
            </c:strRef>
          </c:cat>
          <c:val>
            <c:numRef>
              <c:f>Hoja1!$B$4:$G$4</c:f>
              <c:numCache>
                <c:formatCode>General</c:formatCode>
                <c:ptCount val="6"/>
                <c:pt idx="0">
                  <c:v>0.96</c:v>
                </c:pt>
                <c:pt idx="5">
                  <c:v>1.02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5824"/>
        <c:axId val="258369216"/>
      </c:lineChart>
      <c:catAx>
        <c:axId val="2961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258368640"/>
        <c:crosses val="autoZero"/>
        <c:auto val="1"/>
        <c:lblAlgn val="ctr"/>
        <c:lblOffset val="100"/>
        <c:noMultiLvlLbl val="0"/>
      </c:catAx>
      <c:valAx>
        <c:axId val="258368640"/>
        <c:scaling>
          <c:orientation val="minMax"/>
          <c:max val="6500"/>
          <c:min val="0"/>
        </c:scaling>
        <c:delete val="0"/>
        <c:axPos val="l"/>
        <c:numFmt formatCode="_ * #,##0_ ;_ * \-#,##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s-PE"/>
          </a:p>
        </c:txPr>
        <c:crossAx val="296113152"/>
        <c:crosses val="autoZero"/>
        <c:crossBetween val="between"/>
      </c:valAx>
      <c:valAx>
        <c:axId val="258369216"/>
        <c:scaling>
          <c:orientation val="minMax"/>
          <c:max val="3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es-PE"/>
          </a:p>
        </c:txPr>
        <c:crossAx val="295565824"/>
        <c:crosses val="max"/>
        <c:crossBetween val="between"/>
      </c:valAx>
      <c:catAx>
        <c:axId val="295565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369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85622070939045"/>
          <c:y val="0.10283433276364812"/>
          <c:w val="0.6139304632325171"/>
          <c:h val="0.6834114417402592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CONSTRUCCION PESADA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694-4ADC-81C1-5718E67B82FA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694-4ADC-81C1-5718E67B82F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694-4ADC-81C1-5718E67B82FA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694-4ADC-81C1-5718E67B82FA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694-4ADC-81C1-5718E67B82FA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694-4ADC-81C1-5718E67B82FA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3694-4ADC-81C1-5718E67B82FA}"/>
              </c:ext>
            </c:extLst>
          </c:dPt>
          <c:dPt>
            <c:idx val="8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3694-4ADC-81C1-5718E67B82FA}"/>
              </c:ext>
            </c:extLst>
          </c:dPt>
          <c:dPt>
            <c:idx val="9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3694-4ADC-81C1-5718E67B82FA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3694-4ADC-81C1-5718E67B82FA}"/>
              </c:ext>
            </c:extLst>
          </c:dPt>
          <c:dLbls>
            <c:dLbl>
              <c:idx val="3"/>
              <c:layout>
                <c:manualLayout>
                  <c:x val="-2.8292343019684602E-2"/>
                  <c:y val="9.237179592073447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58035987521273"/>
                      <c:h val="0.16981899025480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94-4ADC-81C1-5718E67B82FA}"/>
                </c:ext>
              </c:extLst>
            </c:dLbl>
            <c:dLbl>
              <c:idx val="4"/>
              <c:layout>
                <c:manualLayout>
                  <c:x val="-1.9175062140449523E-2"/>
                  <c:y val="-3.833143169961426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94-4ADC-81C1-5718E67B82FA}"/>
                </c:ext>
              </c:extLst>
            </c:dLbl>
            <c:dLbl>
              <c:idx val="5"/>
              <c:layout>
                <c:manualLayout>
                  <c:x val="-5.7985735767140084E-2"/>
                  <c:y val="6.00799727473822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94-4ADC-81C1-5718E67B82FA}"/>
                </c:ext>
              </c:extLst>
            </c:dLbl>
            <c:dLbl>
              <c:idx val="6"/>
              <c:layout>
                <c:manualLayout>
                  <c:x val="-0.20488762979453326"/>
                  <c:y val="2.27973307137292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94-4ADC-81C1-5718E67B82FA}"/>
                </c:ext>
              </c:extLst>
            </c:dLbl>
            <c:dLbl>
              <c:idx val="7"/>
              <c:layout>
                <c:manualLayout>
                  <c:x val="-9.3457400043347391E-2"/>
                  <c:y val="-6.2371717976891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694-4ADC-81C1-5718E67B82FA}"/>
                </c:ext>
              </c:extLst>
            </c:dLbl>
            <c:dLbl>
              <c:idx val="8"/>
              <c:layout>
                <c:manualLayout>
                  <c:x val="-7.8817658145151556E-2"/>
                  <c:y val="-4.31467717576167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94-4ADC-81C1-5718E67B82FA}"/>
                </c:ext>
              </c:extLst>
            </c:dLbl>
            <c:dLbl>
              <c:idx val="9"/>
              <c:layout>
                <c:manualLayout>
                  <c:x val="3.2897184364752648E-2"/>
                  <c:y val="-3.88741323083762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694-4ADC-81C1-5718E67B82FA}"/>
                </c:ext>
              </c:extLst>
            </c:dLbl>
            <c:dLbl>
              <c:idx val="10"/>
              <c:layout>
                <c:manualLayout>
                  <c:x val="-4.2803776389489082E-2"/>
                  <c:y val="4.923858537156522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694-4ADC-81C1-5718E67B82FA}"/>
                </c:ext>
              </c:extLst>
            </c:dLbl>
            <c:dLbl>
              <c:idx val="11"/>
              <c:layout>
                <c:manualLayout>
                  <c:x val="4.5490861440399627E-2"/>
                  <c:y val="0.111124188695082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694-4ADC-81C1-5718E67B82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CATERPILLAR</c:v>
                </c:pt>
                <c:pt idx="1">
                  <c:v>JOHN DEERE</c:v>
                </c:pt>
                <c:pt idx="2">
                  <c:v>KOMATSU</c:v>
                </c:pt>
                <c:pt idx="3">
                  <c:v>BOBCAT</c:v>
                </c:pt>
                <c:pt idx="4">
                  <c:v>JCB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0.53900000000000003</c:v>
                </c:pt>
                <c:pt idx="1">
                  <c:v>0.14699999999999999</c:v>
                </c:pt>
                <c:pt idx="2">
                  <c:v>6.2E-2</c:v>
                </c:pt>
                <c:pt idx="3">
                  <c:v>5.1999999999999998E-2</c:v>
                </c:pt>
                <c:pt idx="4">
                  <c:v>4.5999999999999999E-2</c:v>
                </c:pt>
                <c:pt idx="5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694-4ADC-81C1-5718E67B82F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7811957412345E-2"/>
          <c:y val="7.0879471072786249E-2"/>
          <c:w val="0.68576117145785953"/>
          <c:h val="0.71200030737565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Ciclo de Caja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0">
                  <c:v>163</c:v>
                </c:pt>
                <c:pt idx="1">
                  <c:v>163</c:v>
                </c:pt>
                <c:pt idx="2">
                  <c:v>161</c:v>
                </c:pt>
                <c:pt idx="3">
                  <c:v>165</c:v>
                </c:pt>
                <c:pt idx="4">
                  <c:v>169</c:v>
                </c:pt>
                <c:pt idx="5">
                  <c:v>198</c:v>
                </c:pt>
                <c:pt idx="6">
                  <c:v>210</c:v>
                </c:pt>
                <c:pt idx="7">
                  <c:v>193</c:v>
                </c:pt>
                <c:pt idx="8">
                  <c:v>203</c:v>
                </c:pt>
                <c:pt idx="9">
                  <c:v>198</c:v>
                </c:pt>
                <c:pt idx="10">
                  <c:v>176</c:v>
                </c:pt>
                <c:pt idx="11">
                  <c:v>153</c:v>
                </c:pt>
                <c:pt idx="12">
                  <c:v>150</c:v>
                </c:pt>
                <c:pt idx="13">
                  <c:v>157</c:v>
                </c:pt>
                <c:pt idx="14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6E-4B26-BDAD-D2A1D1312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95564800"/>
        <c:axId val="271637248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Días de Cobro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rgbClr val="C00000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</c:strCache>
            </c:strRef>
          </c:cat>
          <c:val>
            <c:numRef>
              <c:f>Hoja1!$C$2:$C$16</c:f>
              <c:numCache>
                <c:formatCode>General</c:formatCode>
                <c:ptCount val="15"/>
                <c:pt idx="0">
                  <c:v>67</c:v>
                </c:pt>
                <c:pt idx="1">
                  <c:v>63</c:v>
                </c:pt>
                <c:pt idx="2">
                  <c:v>64</c:v>
                </c:pt>
                <c:pt idx="3">
                  <c:v>62</c:v>
                </c:pt>
                <c:pt idx="4">
                  <c:v>56</c:v>
                </c:pt>
                <c:pt idx="5">
                  <c:v>64</c:v>
                </c:pt>
                <c:pt idx="6">
                  <c:v>76</c:v>
                </c:pt>
                <c:pt idx="7">
                  <c:v>69</c:v>
                </c:pt>
                <c:pt idx="8">
                  <c:v>62</c:v>
                </c:pt>
                <c:pt idx="9">
                  <c:v>57</c:v>
                </c:pt>
                <c:pt idx="10">
                  <c:v>57</c:v>
                </c:pt>
                <c:pt idx="11">
                  <c:v>52</c:v>
                </c:pt>
                <c:pt idx="12">
                  <c:v>45</c:v>
                </c:pt>
                <c:pt idx="13">
                  <c:v>50</c:v>
                </c:pt>
                <c:pt idx="14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6E-4B26-BDAD-D2A1D13122E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Días de Pago</c:v>
                </c:pt>
              </c:strCache>
            </c:strRef>
          </c:tx>
          <c:spPr>
            <a:ln w="12700" cap="rnd">
              <a:solidFill>
                <a:srgbClr val="C1D8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1D800"/>
              </a:solidFill>
              <a:ln w="12700">
                <a:solidFill>
                  <a:srgbClr val="C1D800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</c:strCache>
            </c:strRef>
          </c:cat>
          <c:val>
            <c:numRef>
              <c:f>Hoja1!$D$2:$D$16</c:f>
              <c:numCache>
                <c:formatCode>General</c:formatCode>
                <c:ptCount val="15"/>
                <c:pt idx="0">
                  <c:v>53</c:v>
                </c:pt>
                <c:pt idx="1">
                  <c:v>55</c:v>
                </c:pt>
                <c:pt idx="2">
                  <c:v>52</c:v>
                </c:pt>
                <c:pt idx="3">
                  <c:v>48</c:v>
                </c:pt>
                <c:pt idx="4">
                  <c:v>47</c:v>
                </c:pt>
                <c:pt idx="5">
                  <c:v>52</c:v>
                </c:pt>
                <c:pt idx="6">
                  <c:v>58</c:v>
                </c:pt>
                <c:pt idx="7">
                  <c:v>55</c:v>
                </c:pt>
                <c:pt idx="8">
                  <c:v>59</c:v>
                </c:pt>
                <c:pt idx="9">
                  <c:v>48</c:v>
                </c:pt>
                <c:pt idx="10">
                  <c:v>54</c:v>
                </c:pt>
                <c:pt idx="11">
                  <c:v>52</c:v>
                </c:pt>
                <c:pt idx="12">
                  <c:v>50</c:v>
                </c:pt>
                <c:pt idx="13">
                  <c:v>49</c:v>
                </c:pt>
                <c:pt idx="14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6E-4B26-BDAD-D2A1D13122E2}"/>
            </c:ext>
          </c:extLst>
        </c:ser>
        <c:ser>
          <c:idx val="3"/>
          <c:order val="3"/>
          <c:tx>
            <c:strRef>
              <c:f>Hoja1!$F$1</c:f>
              <c:strCache>
                <c:ptCount val="1"/>
                <c:pt idx="0">
                  <c:v>Días de Inventario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Hoja1!$A$2:$A$16</c:f>
              <c:strCache>
                <c:ptCount val="15"/>
                <c:pt idx="0">
                  <c:v>1T'19</c:v>
                </c:pt>
                <c:pt idx="1">
                  <c:v>2T'19</c:v>
                </c:pt>
                <c:pt idx="2">
                  <c:v>3T'19</c:v>
                </c:pt>
                <c:pt idx="3">
                  <c:v>4T'19</c:v>
                </c:pt>
                <c:pt idx="4">
                  <c:v>1T'20</c:v>
                </c:pt>
                <c:pt idx="5">
                  <c:v>2T'20</c:v>
                </c:pt>
                <c:pt idx="6">
                  <c:v>3T'20</c:v>
                </c:pt>
                <c:pt idx="7">
                  <c:v>4T'20</c:v>
                </c:pt>
                <c:pt idx="8">
                  <c:v>1T'21</c:v>
                </c:pt>
                <c:pt idx="9">
                  <c:v>2T'21</c:v>
                </c:pt>
                <c:pt idx="10">
                  <c:v>3T'21</c:v>
                </c:pt>
                <c:pt idx="11">
                  <c:v>4T'21</c:v>
                </c:pt>
                <c:pt idx="12">
                  <c:v>1T'22</c:v>
                </c:pt>
                <c:pt idx="13">
                  <c:v>2T'22</c:v>
                </c:pt>
                <c:pt idx="14">
                  <c:v>3T'22</c:v>
                </c:pt>
              </c:strCache>
            </c:strRef>
          </c:cat>
          <c:val>
            <c:numRef>
              <c:f>Hoja1!$F$2:$F$16</c:f>
              <c:numCache>
                <c:formatCode>0</c:formatCode>
                <c:ptCount val="15"/>
                <c:pt idx="0">
                  <c:v>149</c:v>
                </c:pt>
                <c:pt idx="1">
                  <c:v>155</c:v>
                </c:pt>
                <c:pt idx="2">
                  <c:v>149</c:v>
                </c:pt>
                <c:pt idx="3">
                  <c:v>150</c:v>
                </c:pt>
                <c:pt idx="4">
                  <c:v>159</c:v>
                </c:pt>
                <c:pt idx="5">
                  <c:v>187</c:v>
                </c:pt>
                <c:pt idx="6">
                  <c:v>193</c:v>
                </c:pt>
                <c:pt idx="7">
                  <c:v>180</c:v>
                </c:pt>
                <c:pt idx="8">
                  <c:v>200</c:v>
                </c:pt>
                <c:pt idx="9">
                  <c:v>189</c:v>
                </c:pt>
                <c:pt idx="10">
                  <c:v>173</c:v>
                </c:pt>
                <c:pt idx="11">
                  <c:v>152</c:v>
                </c:pt>
                <c:pt idx="12">
                  <c:v>155</c:v>
                </c:pt>
                <c:pt idx="13">
                  <c:v>156</c:v>
                </c:pt>
                <c:pt idx="14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6E-4B26-BDAD-D2A1D1312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4800"/>
        <c:axId val="271637248"/>
      </c:lineChart>
      <c:catAx>
        <c:axId val="295564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71637248"/>
        <c:crosses val="autoZero"/>
        <c:auto val="1"/>
        <c:lblAlgn val="ctr"/>
        <c:lblOffset val="100"/>
        <c:noMultiLvlLbl val="0"/>
      </c:catAx>
      <c:valAx>
        <c:axId val="271637248"/>
        <c:scaling>
          <c:orientation val="minMax"/>
          <c:max val="22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9556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36200482613321E-2"/>
          <c:y val="0.9021023591081887"/>
          <c:w val="0.74422823071173183"/>
          <c:h val="8.1628955389847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33156943458936"/>
          <c:y val="0.24991905111869872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AFC-4B14-BA16-48909D33C10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AFC-4B14-BA16-48909D33C10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AFC-4B14-BA16-48909D33C101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AFC-4B14-BA16-48909D33C101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AFC-4B14-BA16-48909D33C101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6AFC-4B14-BA16-48909D33C101}"/>
              </c:ext>
            </c:extLst>
          </c:dPt>
          <c:dPt>
            <c:idx val="6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6AFC-4B14-BA16-48909D33C101}"/>
              </c:ext>
            </c:extLst>
          </c:dPt>
          <c:dLbls>
            <c:dLbl>
              <c:idx val="2"/>
              <c:layout>
                <c:manualLayout>
                  <c:x val="-5.1065118025639521E-3"/>
                  <c:y val="-2.0210857615165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FC-4B14-BA16-48909D33C101}"/>
                </c:ext>
              </c:extLst>
            </c:dLbl>
            <c:dLbl>
              <c:idx val="3"/>
              <c:layout>
                <c:manualLayout>
                  <c:x val="-0.11230633116947224"/>
                  <c:y val="5.317686115497286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FC-4B14-BA16-48909D33C101}"/>
                </c:ext>
              </c:extLst>
            </c:dLbl>
            <c:dLbl>
              <c:idx val="4"/>
              <c:layout>
                <c:manualLayout>
                  <c:x val="2.7725192518437733E-2"/>
                  <c:y val="-3.28529302422949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FC-4B14-BA16-48909D33C101}"/>
                </c:ext>
              </c:extLst>
            </c:dLbl>
            <c:dLbl>
              <c:idx val="5"/>
              <c:layout>
                <c:manualLayout>
                  <c:x val="0.10934832281951198"/>
                  <c:y val="-7.85861495204990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FC-4B14-BA16-48909D33C101}"/>
                </c:ext>
              </c:extLst>
            </c:dLbl>
            <c:dLbl>
              <c:idx val="6"/>
              <c:layout>
                <c:manualLayout>
                  <c:x val="7.3090018716376923E-2"/>
                  <c:y val="-4.19960401332147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FC-4B14-BA16-48909D33C101}"/>
                </c:ext>
              </c:extLst>
            </c:dLbl>
            <c:dLbl>
              <c:idx val="7"/>
              <c:layout>
                <c:manualLayout>
                  <c:x val="0.11963595350591684"/>
                  <c:y val="-1.20712635351130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FC-4B14-BA16-48909D33C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EPIROC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0.65</c:v>
                </c:pt>
                <c:pt idx="1">
                  <c:v>0.28999999999999998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AFC-4B14-BA16-48909D33C10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754-4B16-A400-FC32A327FC4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754-4B16-A400-FC32A327FC42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754-4B16-A400-FC32A327FC42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754-4B16-A400-FC32A327FC42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754-4B16-A400-FC32A327FC42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754-4B16-A400-FC32A327FC42}"/>
              </c:ext>
            </c:extLst>
          </c:dPt>
          <c:dLbls>
            <c:dLbl>
              <c:idx val="0"/>
              <c:layout>
                <c:manualLayout>
                  <c:x val="-3.0892214255784645E-2"/>
                  <c:y val="-0.303184017002145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54-4B16-A400-FC32A327FC42}"/>
                </c:ext>
              </c:extLst>
            </c:dLbl>
            <c:dLbl>
              <c:idx val="1"/>
              <c:layout>
                <c:manualLayout>
                  <c:x val="-5.5375099198926712E-2"/>
                  <c:y val="3.59407515051710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54-4B16-A400-FC32A327FC42}"/>
                </c:ext>
              </c:extLst>
            </c:dLbl>
            <c:dLbl>
              <c:idx val="2"/>
              <c:layout>
                <c:manualLayout>
                  <c:x val="-3.3244871025640494E-3"/>
                  <c:y val="-1.24994121091207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54-4B16-A400-FC32A327FC42}"/>
                </c:ext>
              </c:extLst>
            </c:dLbl>
            <c:dLbl>
              <c:idx val="3"/>
              <c:layout>
                <c:manualLayout>
                  <c:x val="9.7394249813170616E-2"/>
                  <c:y val="2.9916429119482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54-4B16-A400-FC32A327FC42}"/>
                </c:ext>
              </c:extLst>
            </c:dLbl>
            <c:dLbl>
              <c:idx val="4"/>
              <c:layout>
                <c:manualLayout>
                  <c:x val="4.8789289024381718E-2"/>
                  <c:y val="2.27028192787261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54-4B16-A400-FC32A327FC42}"/>
                </c:ext>
              </c:extLst>
            </c:dLbl>
            <c:dLbl>
              <c:idx val="5"/>
              <c:layout>
                <c:manualLayout>
                  <c:x val="3.7907017998007601E-2"/>
                  <c:y val="1.43848390023295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54-4B16-A400-FC32A327FC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CATERPILLAR</c:v>
                </c:pt>
                <c:pt idx="1">
                  <c:v>SANDVIK</c:v>
                </c:pt>
                <c:pt idx="2">
                  <c:v>XINGYE</c:v>
                </c:pt>
                <c:pt idx="3">
                  <c:v>KOMATSU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0.93</c:v>
                </c:pt>
                <c:pt idx="1">
                  <c:v>0.04</c:v>
                </c:pt>
                <c:pt idx="2">
                  <c:v>0.01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54-4B16-A400-FC32A327FC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Unidades de Camiones y Palas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Hoja1!$A$4:$A$31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3Q'2022</c:v>
                </c:pt>
              </c:strCache>
            </c:strRef>
          </c:cat>
          <c:val>
            <c:numRef>
              <c:f>Hoja1!$B$4:$B$31</c:f>
              <c:numCache>
                <c:formatCode>General</c:formatCode>
                <c:ptCount val="28"/>
                <c:pt idx="0">
                  <c:v>7</c:v>
                </c:pt>
                <c:pt idx="1">
                  <c:v>16</c:v>
                </c:pt>
                <c:pt idx="2">
                  <c:v>16</c:v>
                </c:pt>
                <c:pt idx="3">
                  <c:v>57</c:v>
                </c:pt>
                <c:pt idx="4">
                  <c:v>98</c:v>
                </c:pt>
                <c:pt idx="5">
                  <c:v>131</c:v>
                </c:pt>
                <c:pt idx="6">
                  <c:v>165</c:v>
                </c:pt>
                <c:pt idx="7">
                  <c:v>166</c:v>
                </c:pt>
                <c:pt idx="8">
                  <c:v>173</c:v>
                </c:pt>
                <c:pt idx="9">
                  <c:v>192</c:v>
                </c:pt>
                <c:pt idx="10">
                  <c:v>215</c:v>
                </c:pt>
                <c:pt idx="11">
                  <c:v>234</c:v>
                </c:pt>
                <c:pt idx="12">
                  <c:v>249</c:v>
                </c:pt>
                <c:pt idx="13">
                  <c:v>281</c:v>
                </c:pt>
                <c:pt idx="14">
                  <c:v>323</c:v>
                </c:pt>
                <c:pt idx="15">
                  <c:v>360</c:v>
                </c:pt>
                <c:pt idx="16">
                  <c:v>376</c:v>
                </c:pt>
                <c:pt idx="17">
                  <c:v>416</c:v>
                </c:pt>
                <c:pt idx="18">
                  <c:v>482</c:v>
                </c:pt>
                <c:pt idx="19">
                  <c:v>515</c:v>
                </c:pt>
                <c:pt idx="20">
                  <c:v>563</c:v>
                </c:pt>
                <c:pt idx="21">
                  <c:v>592</c:v>
                </c:pt>
                <c:pt idx="22">
                  <c:v>617</c:v>
                </c:pt>
                <c:pt idx="23">
                  <c:v>627</c:v>
                </c:pt>
                <c:pt idx="24">
                  <c:v>651</c:v>
                </c:pt>
                <c:pt idx="25">
                  <c:v>670</c:v>
                </c:pt>
                <c:pt idx="26">
                  <c:v>727</c:v>
                </c:pt>
                <c:pt idx="27">
                  <c:v>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6-48C7-B36A-2FEF21BF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749184"/>
        <c:axId val="210215488"/>
      </c:barChart>
      <c:lineChart>
        <c:grouping val="standard"/>
        <c:varyColors val="0"/>
        <c:ser>
          <c:idx val="1"/>
          <c:order val="1"/>
          <c:tx>
            <c:strRef>
              <c:f>Hoja1!$C$3</c:f>
              <c:strCache>
                <c:ptCount val="1"/>
                <c:pt idx="0">
                  <c:v>Inversión Minera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Hoja1!$A$4:$A$31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3Q'2022</c:v>
                </c:pt>
              </c:strCache>
            </c:strRef>
          </c:cat>
          <c:val>
            <c:numRef>
              <c:f>Hoja1!$C$4:$C$31</c:f>
              <c:numCache>
                <c:formatCode>General</c:formatCode>
                <c:ptCount val="28"/>
                <c:pt idx="0">
                  <c:v>0.45700000000000002</c:v>
                </c:pt>
                <c:pt idx="1">
                  <c:v>0.746</c:v>
                </c:pt>
                <c:pt idx="2">
                  <c:v>1.1020000000000001</c:v>
                </c:pt>
                <c:pt idx="3">
                  <c:v>1.1399999999999999</c:v>
                </c:pt>
                <c:pt idx="4">
                  <c:v>1.2529999999999999</c:v>
                </c:pt>
                <c:pt idx="5">
                  <c:v>1.5</c:v>
                </c:pt>
                <c:pt idx="6">
                  <c:v>1.52</c:v>
                </c:pt>
                <c:pt idx="7">
                  <c:v>0.61099999999999999</c:v>
                </c:pt>
                <c:pt idx="8">
                  <c:v>0.5</c:v>
                </c:pt>
                <c:pt idx="9">
                  <c:v>0.82799999999999996</c:v>
                </c:pt>
                <c:pt idx="10">
                  <c:v>1.0857330000000001</c:v>
                </c:pt>
                <c:pt idx="11">
                  <c:v>1.609915</c:v>
                </c:pt>
                <c:pt idx="12">
                  <c:v>1.2488159999999999</c:v>
                </c:pt>
                <c:pt idx="13">
                  <c:v>1.708059</c:v>
                </c:pt>
                <c:pt idx="14">
                  <c:v>2.821596</c:v>
                </c:pt>
                <c:pt idx="15">
                  <c:v>4.069445</c:v>
                </c:pt>
                <c:pt idx="16">
                  <c:v>7.2433680000000003</c:v>
                </c:pt>
                <c:pt idx="17">
                  <c:v>8.5035790000000002</c:v>
                </c:pt>
                <c:pt idx="18">
                  <c:v>9.9242340000000002</c:v>
                </c:pt>
                <c:pt idx="19">
                  <c:v>8.8728060000000006</c:v>
                </c:pt>
                <c:pt idx="20">
                  <c:v>7.5252660000000002</c:v>
                </c:pt>
                <c:pt idx="21">
                  <c:v>4.2513889999999996</c:v>
                </c:pt>
                <c:pt idx="22">
                  <c:v>4.6420000000000003</c:v>
                </c:pt>
                <c:pt idx="23">
                  <c:v>4.9470000000000001</c:v>
                </c:pt>
                <c:pt idx="24">
                  <c:v>6.157</c:v>
                </c:pt>
                <c:pt idx="25">
                  <c:v>4.3339999999999996</c:v>
                </c:pt>
                <c:pt idx="26">
                  <c:v>5.2380000000000004</c:v>
                </c:pt>
                <c:pt idx="27">
                  <c:v>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E6-48C7-B36A-2FEF21BF1F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748160"/>
        <c:axId val="210214912"/>
      </c:lineChart>
      <c:catAx>
        <c:axId val="4387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10214912"/>
        <c:crossesAt val="-4"/>
        <c:auto val="1"/>
        <c:lblAlgn val="ctr"/>
        <c:lblOffset val="100"/>
        <c:noMultiLvlLbl val="0"/>
      </c:catAx>
      <c:valAx>
        <c:axId val="210214912"/>
        <c:scaling>
          <c:orientation val="minMax"/>
          <c:min val="-4"/>
        </c:scaling>
        <c:delete val="0"/>
        <c:axPos val="l"/>
        <c:numFmt formatCode="[$$-45C]#,##0" sourceLinked="0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8160"/>
        <c:crosses val="autoZero"/>
        <c:crossBetween val="between"/>
      </c:valAx>
      <c:valAx>
        <c:axId val="21021548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9184"/>
        <c:crosses val="max"/>
        <c:crossBetween val="between"/>
      </c:valAx>
      <c:catAx>
        <c:axId val="43874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1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Venta de Repuestos y Ser. (Gran Minería)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Hoja1!$A$9:$A$21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3Q'2022</c:v>
                </c:pt>
              </c:strCache>
            </c:strRef>
          </c:cat>
          <c:val>
            <c:numRef>
              <c:f>Hoja1!$B$9:$B$21</c:f>
              <c:numCache>
                <c:formatCode>General</c:formatCode>
                <c:ptCount val="13"/>
                <c:pt idx="0">
                  <c:v>198</c:v>
                </c:pt>
                <c:pt idx="1">
                  <c:v>229</c:v>
                </c:pt>
                <c:pt idx="2">
                  <c:v>268</c:v>
                </c:pt>
                <c:pt idx="3">
                  <c:v>325</c:v>
                </c:pt>
                <c:pt idx="4">
                  <c:v>325</c:v>
                </c:pt>
                <c:pt idx="5">
                  <c:v>361</c:v>
                </c:pt>
                <c:pt idx="6">
                  <c:v>354</c:v>
                </c:pt>
                <c:pt idx="7">
                  <c:v>407</c:v>
                </c:pt>
                <c:pt idx="8">
                  <c:v>500</c:v>
                </c:pt>
                <c:pt idx="9">
                  <c:v>528</c:v>
                </c:pt>
                <c:pt idx="10">
                  <c:v>401</c:v>
                </c:pt>
                <c:pt idx="11">
                  <c:v>490</c:v>
                </c:pt>
                <c:pt idx="12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D-4A08-B720-B6E5BA7764CD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Venta Equipo GM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Hoja1!$A$9:$A$21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3Q'2022</c:v>
                </c:pt>
              </c:strCache>
            </c:strRef>
          </c:cat>
          <c:val>
            <c:numRef>
              <c:f>Hoja1!$D$9:$D$21</c:f>
              <c:numCache>
                <c:formatCode>General</c:formatCode>
                <c:ptCount val="13"/>
                <c:pt idx="0">
                  <c:v>137</c:v>
                </c:pt>
                <c:pt idx="1">
                  <c:v>205</c:v>
                </c:pt>
                <c:pt idx="2">
                  <c:v>314</c:v>
                </c:pt>
                <c:pt idx="3">
                  <c:v>343</c:v>
                </c:pt>
                <c:pt idx="4">
                  <c:v>136</c:v>
                </c:pt>
                <c:pt idx="5">
                  <c:v>179</c:v>
                </c:pt>
                <c:pt idx="6">
                  <c:v>160</c:v>
                </c:pt>
                <c:pt idx="7">
                  <c:v>119</c:v>
                </c:pt>
                <c:pt idx="8">
                  <c:v>87</c:v>
                </c:pt>
                <c:pt idx="9">
                  <c:v>150</c:v>
                </c:pt>
                <c:pt idx="10">
                  <c:v>143</c:v>
                </c:pt>
                <c:pt idx="11">
                  <c:v>161</c:v>
                </c:pt>
                <c:pt idx="1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D-4A08-B720-B6E5BA776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613056"/>
        <c:axId val="355539712"/>
      </c:barChart>
      <c:lineChart>
        <c:grouping val="standard"/>
        <c:varyColors val="0"/>
        <c:ser>
          <c:idx val="2"/>
          <c:order val="2"/>
          <c:tx>
            <c:strRef>
              <c:f>Hoja1!$F$1</c:f>
              <c:strCache>
                <c:ptCount val="1"/>
                <c:pt idx="0">
                  <c:v>Inversión Minera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Hoja1!$F$9:$F$21</c:f>
              <c:numCache>
                <c:formatCode>General</c:formatCode>
                <c:ptCount val="13"/>
                <c:pt idx="0">
                  <c:v>4069</c:v>
                </c:pt>
                <c:pt idx="1">
                  <c:v>7243</c:v>
                </c:pt>
                <c:pt idx="2">
                  <c:v>8504</c:v>
                </c:pt>
                <c:pt idx="3">
                  <c:v>9924</c:v>
                </c:pt>
                <c:pt idx="4">
                  <c:v>8873</c:v>
                </c:pt>
                <c:pt idx="5">
                  <c:v>7525</c:v>
                </c:pt>
                <c:pt idx="6">
                  <c:v>4251</c:v>
                </c:pt>
                <c:pt idx="7">
                  <c:v>4642</c:v>
                </c:pt>
                <c:pt idx="8">
                  <c:v>4947</c:v>
                </c:pt>
                <c:pt idx="9">
                  <c:v>6157</c:v>
                </c:pt>
                <c:pt idx="10">
                  <c:v>4334</c:v>
                </c:pt>
                <c:pt idx="11">
                  <c:v>5238</c:v>
                </c:pt>
                <c:pt idx="12">
                  <c:v>3710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3D-4A08-B720-B6E5BA776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0976"/>
        <c:axId val="182486720"/>
      </c:lineChart>
      <c:catAx>
        <c:axId val="21361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5539712"/>
        <c:crosses val="autoZero"/>
        <c:auto val="1"/>
        <c:lblAlgn val="ctr"/>
        <c:lblOffset val="100"/>
        <c:noMultiLvlLbl val="0"/>
      </c:catAx>
      <c:valAx>
        <c:axId val="3555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13613056"/>
        <c:crosses val="autoZero"/>
        <c:crossBetween val="between"/>
      </c:valAx>
      <c:valAx>
        <c:axId val="1824867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3630976"/>
        <c:crosses val="max"/>
        <c:crossBetween val="between"/>
      </c:valAx>
      <c:catAx>
        <c:axId val="21363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48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7131570236781"/>
          <c:w val="0.82855790872253032"/>
          <c:h val="4.659496904957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580213564517"/>
          <c:y val="0.12009080107665238"/>
          <c:w val="0.83112728547614434"/>
          <c:h val="0.695472732783240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Hoja1!$B$23</c:f>
              <c:strCache>
                <c:ptCount val="1"/>
                <c:pt idx="0">
                  <c:v>Repuestos y Servicios</c:v>
                </c:pt>
              </c:strCache>
            </c:strRef>
          </c:tx>
          <c:spPr>
            <a:solidFill>
              <a:srgbClr val="309729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3T'22</c:v>
                </c:pt>
              </c:strCache>
            </c:strRef>
          </c:cat>
          <c:val>
            <c:numRef>
              <c:f>(Hoja1!$B$26:$B$34,Hoja1!$B$41,Hoja1!$B$47:$B$51)</c:f>
              <c:numCache>
                <c:formatCode>_ * #,##0_ ;_ * \-#,##0_ ;_ * "-"??_ ;_ @_ </c:formatCode>
                <c:ptCount val="15"/>
                <c:pt idx="0">
                  <c:v>261459.68289000538</c:v>
                </c:pt>
                <c:pt idx="1">
                  <c:v>279232.88180610887</c:v>
                </c:pt>
                <c:pt idx="2">
                  <c:v>376896.00262790319</c:v>
                </c:pt>
                <c:pt idx="3">
                  <c:v>454554.99092558987</c:v>
                </c:pt>
                <c:pt idx="4">
                  <c:v>537896.21212121204</c:v>
                </c:pt>
                <c:pt idx="5">
                  <c:v>599300.45454545459</c:v>
                </c:pt>
                <c:pt idx="6">
                  <c:v>681338.02816901414</c:v>
                </c:pt>
                <c:pt idx="7">
                  <c:v>691264</c:v>
                </c:pt>
                <c:pt idx="8">
                  <c:v>665814</c:v>
                </c:pt>
                <c:pt idx="9">
                  <c:v>696970</c:v>
                </c:pt>
                <c:pt idx="10">
                  <c:v>826193.12652068131</c:v>
                </c:pt>
                <c:pt idx="11">
                  <c:v>877500</c:v>
                </c:pt>
                <c:pt idx="12" formatCode="_ * #,##0.00_ ;_ * \-#,##0.00_ ;_ * &quot;-&quot;??_ ;_ @_ ">
                  <c:v>604643.28899637249</c:v>
                </c:pt>
                <c:pt idx="13" formatCode="_ * #,##0.00_ ;_ * \-#,##0.00_ ;_ * &quot;-&quot;??_ ;_ @_ ">
                  <c:v>784672</c:v>
                </c:pt>
                <c:pt idx="14" formatCode="_ * #,##0.00_ ;_ * \-#,##0.00_ ;_ * &quot;-&quot;??_ ;_ @_ ">
                  <c:v>648234.71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2-4CF5-8871-FA234DAA3A99}"/>
            </c:ext>
          </c:extLst>
        </c:ser>
        <c:ser>
          <c:idx val="0"/>
          <c:order val="1"/>
          <c:tx>
            <c:strRef>
              <c:f>Hoja1!$C$23</c:f>
              <c:strCache>
                <c:ptCount val="1"/>
                <c:pt idx="0">
                  <c:v>Maquinaria</c:v>
                </c:pt>
              </c:strCache>
            </c:strRef>
          </c:tx>
          <c:spPr>
            <a:solidFill>
              <a:srgbClr val="7CCA81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3T'22</c:v>
                </c:pt>
              </c:strCache>
            </c:strRef>
          </c:cat>
          <c:val>
            <c:numRef>
              <c:f>(Hoja1!$C$26:$C$34,Hoja1!$C$41,Hoja1!$C$47:$C$51)</c:f>
              <c:numCache>
                <c:formatCode>_ * #,##0_ ;_ * \-#,##0_ ;_ * "-"??_ ;_ @_ </c:formatCode>
                <c:ptCount val="15"/>
                <c:pt idx="0">
                  <c:v>411090.22430296027</c:v>
                </c:pt>
                <c:pt idx="1">
                  <c:v>337283.92828685255</c:v>
                </c:pt>
                <c:pt idx="2">
                  <c:v>481299.32745557721</c:v>
                </c:pt>
                <c:pt idx="3">
                  <c:v>727018.51179673336</c:v>
                </c:pt>
                <c:pt idx="4">
                  <c:v>945889.39393939392</c:v>
                </c:pt>
                <c:pt idx="5">
                  <c:v>985945.90909090906</c:v>
                </c:pt>
                <c:pt idx="6">
                  <c:v>719014.08450704243</c:v>
                </c:pt>
                <c:pt idx="7">
                  <c:v>717334</c:v>
                </c:pt>
                <c:pt idx="8">
                  <c:v>535167</c:v>
                </c:pt>
                <c:pt idx="9">
                  <c:v>476366</c:v>
                </c:pt>
                <c:pt idx="10">
                  <c:v>496912.71289537713</c:v>
                </c:pt>
                <c:pt idx="11">
                  <c:v>596700</c:v>
                </c:pt>
                <c:pt idx="12" formatCode="_ * #,##0.00_ ;_ * \-#,##0.00_ ;_ * &quot;-&quot;??_ ;_ @_ ">
                  <c:v>583648.73035066505</c:v>
                </c:pt>
                <c:pt idx="13" formatCode="_ * #,##0.00_ ;_ * \-#,##0.00_ ;_ * &quot;-&quot;??_ ;_ @_ ">
                  <c:v>536298</c:v>
                </c:pt>
                <c:pt idx="14" formatCode="_ * #,##0.00_ ;_ * \-#,##0.00_ ;_ * &quot;-&quot;??_ ;_ @_ ">
                  <c:v>370829.74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2-4CF5-8871-FA234DAA3A99}"/>
            </c:ext>
          </c:extLst>
        </c:ser>
        <c:ser>
          <c:idx val="2"/>
          <c:order val="2"/>
          <c:tx>
            <c:strRef>
              <c:f>Hoja1!$D$23</c:f>
              <c:strCache>
                <c:ptCount val="1"/>
                <c:pt idx="0">
                  <c:v>Alquiler y usados</c:v>
                </c:pt>
              </c:strCache>
            </c:strRef>
          </c:tx>
          <c:spPr>
            <a:solidFill>
              <a:srgbClr val="C5EFD0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3T'22</c:v>
                </c:pt>
              </c:strCache>
            </c:strRef>
          </c:cat>
          <c:val>
            <c:numRef>
              <c:f>(Hoja1!$D$26:$D$34,Hoja1!$D$41,Hoja1!$D$47:$D$51)</c:f>
              <c:numCache>
                <c:formatCode>_ * #,##0_ ;_ * \-#,##0_ ;_ * "-"??_ ;_ @_ </c:formatCode>
                <c:ptCount val="15"/>
                <c:pt idx="0">
                  <c:v>47251.749919880487</c:v>
                </c:pt>
                <c:pt idx="1">
                  <c:v>50702.812749003977</c:v>
                </c:pt>
                <c:pt idx="2">
                  <c:v>85610.7263586927</c:v>
                </c:pt>
                <c:pt idx="3">
                  <c:v>101936.84210526316</c:v>
                </c:pt>
                <c:pt idx="4">
                  <c:v>130442.04545454544</c:v>
                </c:pt>
                <c:pt idx="5">
                  <c:v>193322.72727272729</c:v>
                </c:pt>
                <c:pt idx="6">
                  <c:v>183098.59154929579</c:v>
                </c:pt>
                <c:pt idx="7">
                  <c:v>146110</c:v>
                </c:pt>
                <c:pt idx="8">
                  <c:v>106474</c:v>
                </c:pt>
                <c:pt idx="9">
                  <c:v>129686</c:v>
                </c:pt>
                <c:pt idx="10">
                  <c:v>142197.38442822386</c:v>
                </c:pt>
                <c:pt idx="11">
                  <c:v>157950</c:v>
                </c:pt>
                <c:pt idx="12" formatCode="_ * #,##0.00_ ;_ * \-#,##0.00_ ;_ * &quot;-&quot;??_ ;_ @_ ">
                  <c:v>97414.752116082222</c:v>
                </c:pt>
                <c:pt idx="13" formatCode="_ * #,##0.00_ ;_ * \-#,##0.00_ ;_ * &quot;-&quot;??_ ;_ @_ ">
                  <c:v>110740</c:v>
                </c:pt>
                <c:pt idx="14" formatCode="_ * #,##0.00_ ;_ * \-#,##0.00_ ;_ * &quot;-&quot;??_ ;_ @_ ">
                  <c:v>93242.47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2-4CF5-8871-FA234DAA3A99}"/>
            </c:ext>
          </c:extLst>
        </c:ser>
        <c:ser>
          <c:idx val="4"/>
          <c:order val="3"/>
          <c:tx>
            <c:strRef>
              <c:f>Hoja1!$E$23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C9C9C9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E082-4CF5-8871-FA234DAA3A99}"/>
              </c:ext>
            </c:extLst>
          </c:dPt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3T'22</c:v>
                </c:pt>
              </c:strCache>
            </c:strRef>
          </c:cat>
          <c:val>
            <c:numRef>
              <c:f>(Hoja1!$E$26:$E$34,Hoja1!$E$41,Hoja1!$E$47:$E$51)</c:f>
              <c:numCache>
                <c:formatCode>_ * #,##0_ ;_ * \-#,##0_ ;_ * "-"??_ ;_ @_ </c:formatCode>
                <c:ptCount val="15"/>
                <c:pt idx="0">
                  <c:v>68515.037383826697</c:v>
                </c:pt>
                <c:pt idx="1">
                  <c:v>67603.750332005307</c:v>
                </c:pt>
                <c:pt idx="2">
                  <c:v>100227.19183456706</c:v>
                </c:pt>
                <c:pt idx="3">
                  <c:v>105827.94918330309</c:v>
                </c:pt>
                <c:pt idx="4">
                  <c:v>140574.62121212122</c:v>
                </c:pt>
                <c:pt idx="5">
                  <c:v>152724.95454545456</c:v>
                </c:pt>
                <c:pt idx="6">
                  <c:v>135211.26760563382</c:v>
                </c:pt>
                <c:pt idx="7">
                  <c:v>118501</c:v>
                </c:pt>
                <c:pt idx="8">
                  <c:v>131442</c:v>
                </c:pt>
                <c:pt idx="9">
                  <c:v>131223</c:v>
                </c:pt>
                <c:pt idx="10">
                  <c:v>119688.56447688566</c:v>
                </c:pt>
                <c:pt idx="11">
                  <c:v>122850.00000000001</c:v>
                </c:pt>
                <c:pt idx="12" formatCode="_ * #,##0.00_ ;_ * \-#,##0.00_ ;_ * &quot;-&quot;??_ ;_ @_ ">
                  <c:v>103293.22853688028</c:v>
                </c:pt>
                <c:pt idx="13" formatCode="_ * #,##0.00_ ;_ * \-#,##0.00_ ;_ * &quot;-&quot;??_ ;_ @_ ">
                  <c:v>150290</c:v>
                </c:pt>
                <c:pt idx="14" formatCode="_ * #,##0.00_ ;_ * \-#,##0.00_ ;_ * &quot;-&quot;??_ ;_ @_ ">
                  <c:v>120009.57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2-4CF5-8871-FA234DAA3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4884352"/>
        <c:axId val="182490752"/>
      </c:barChart>
      <c:catAx>
        <c:axId val="214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182490752"/>
        <c:crosses val="autoZero"/>
        <c:auto val="1"/>
        <c:lblAlgn val="ctr"/>
        <c:lblOffset val="100"/>
        <c:noMultiLvlLbl val="0"/>
      </c:catAx>
      <c:valAx>
        <c:axId val="182490752"/>
        <c:scaling>
          <c:orientation val="minMax"/>
          <c:max val="2100000"/>
          <c:min val="0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txPr>
          <a:bodyPr/>
          <a:lstStyle/>
          <a:p>
            <a:pPr>
              <a:defRPr sz="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48843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9945620348241"/>
          <c:y val="0.23189425204387465"/>
          <c:w val="0.38068412318136252"/>
          <c:h val="0.5959977717451002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1039-4D05-B5D7-265F036E2136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1039-4D05-B5D7-265F036E2136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1039-4D05-B5D7-265F036E2136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1039-4D05-B5D7-265F036E2136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39-4D05-B5D7-265F036E2136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9-4D05-B5D7-265F036E2136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9-4D05-B5D7-265F036E2136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9-4D05-B5D7-265F036E2136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39-4D05-B5D7-265F036E2136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39-4D05-B5D7-265F036E2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0.52200000000000002</c:v>
                </c:pt>
                <c:pt idx="1">
                  <c:v>0.33300000000000002</c:v>
                </c:pt>
                <c:pt idx="2">
                  <c:v>5.8999999999999997E-2</c:v>
                </c:pt>
                <c:pt idx="3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39-4D05-B5D7-265F036E2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0.5865</cdr:x>
      <cdr:y>0.32444</cdr:y>
    </cdr:from>
    <cdr:to>
      <cdr:x>0.64019</cdr:x>
      <cdr:y>0.42215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280349" y="841800"/>
          <a:ext cx="483378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i="1" dirty="0">
              <a:solidFill>
                <a:schemeClr val="bg1">
                  <a:lumMod val="50000"/>
                </a:schemeClr>
              </a:solidFill>
              <a:latin typeface="AvantGardeExtLitITCTT"/>
            </a:rPr>
            <a:t>576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0.55456</cdr:x>
      <cdr:y>0.27463</cdr:y>
    </cdr:from>
    <cdr:to>
      <cdr:x>0.60826</cdr:x>
      <cdr:y>0.37234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4992797" y="712566"/>
          <a:ext cx="48346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>
              <a:latin typeface="AvantGardeExtLitITCTT"/>
            </a:rPr>
            <a:t>605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0.66275</cdr:x>
      <cdr:y>0.35431</cdr:y>
    </cdr:from>
    <cdr:to>
      <cdr:x>0.71644</cdr:x>
      <cdr:y>0.45202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5966790" y="919321"/>
          <a:ext cx="483378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i="1" dirty="0">
              <a:solidFill>
                <a:schemeClr val="bg1">
                  <a:lumMod val="50000"/>
                </a:schemeClr>
              </a:solidFill>
              <a:latin typeface="AvantGardeExtLitITCTT"/>
            </a:rPr>
            <a:t>549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0.62876</cdr:x>
      <cdr:y>0.30085</cdr:y>
    </cdr:from>
    <cdr:to>
      <cdr:x>0.68245</cdr:x>
      <cdr:y>0.39856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660826" y="780596"/>
          <a:ext cx="483379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>
              <a:latin typeface="AvantGardeExtLitITCTT"/>
            </a:rPr>
            <a:t>575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0.70257</cdr:x>
      <cdr:y>0.36247</cdr:y>
    </cdr:from>
    <cdr:to>
      <cdr:x>0.75626</cdr:x>
      <cdr:y>0.46019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6325325" y="940482"/>
          <a:ext cx="483378" cy="253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b="1" i="0" dirty="0">
              <a:latin typeface="AvantGardeExtLitITCTT"/>
            </a:rPr>
            <a:t>508</a:t>
          </a:r>
          <a:endParaRPr lang="es-PE" sz="1100" b="1" i="0" dirty="0">
            <a:latin typeface="AvantGardeExtLitITCTT"/>
          </a:endParaRPr>
        </a:p>
      </cdr:txBody>
    </cdr:sp>
  </cdr:relSizeAnchor>
  <cdr:relSizeAnchor xmlns:cdr="http://schemas.openxmlformats.org/drawingml/2006/chartDrawing">
    <cdr:from>
      <cdr:x>0.73385</cdr:x>
      <cdr:y>0.40978</cdr:y>
    </cdr:from>
    <cdr:to>
      <cdr:x>0.78754</cdr:x>
      <cdr:y>0.50749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6606956" y="1063226"/>
          <a:ext cx="483379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dirty="0">
              <a:solidFill>
                <a:schemeClr val="bg1">
                  <a:lumMod val="50000"/>
                </a:schemeClr>
              </a:solidFill>
              <a:latin typeface="AvantGardeExtLitITCTT"/>
            </a:rPr>
            <a:t>474</a:t>
          </a:r>
          <a:endParaRPr lang="es-PE" sz="1100" i="1" dirty="0">
            <a:solidFill>
              <a:schemeClr val="bg1">
                <a:lumMod val="50000"/>
              </a:schemeClr>
            </a:solidFill>
            <a:latin typeface="AvantGardeExtLitITCT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0.05664</cdr:x>
      <cdr:y>0.13159</cdr:y>
    </cdr:from>
    <cdr:to>
      <cdr:x>0.14495</cdr:x>
      <cdr:y>0.81731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367899" y="382230"/>
          <a:ext cx="573591" cy="19917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/>
        </a:p>
      </cdr:txBody>
    </cdr:sp>
  </cdr:relSizeAnchor>
  <cdr:relSizeAnchor xmlns:cdr="http://schemas.openxmlformats.org/drawingml/2006/chartDrawing">
    <cdr:from>
      <cdr:x>0.8925</cdr:x>
      <cdr:y>0.09519</cdr:y>
    </cdr:from>
    <cdr:to>
      <cdr:x>0.97163</cdr:x>
      <cdr:y>0.82196</cdr:y>
    </cdr:to>
    <cdr:sp macro="" textlink="">
      <cdr:nvSpPr>
        <cdr:cNvPr id="4" name="1 Rectángulo">
          <a:extLst xmlns:a="http://schemas.openxmlformats.org/drawingml/2006/main">
            <a:ext uri="{FF2B5EF4-FFF2-40B4-BE49-F238E27FC236}">
              <a16:creationId xmlns:a16="http://schemas.microsoft.com/office/drawing/2014/main" id="{1E2FD730-B7B9-4CF7-A6D9-7F34C278B2DD}"/>
            </a:ext>
          </a:extLst>
        </cdr:cNvPr>
        <cdr:cNvSpPr/>
      </cdr:nvSpPr>
      <cdr:spPr>
        <a:xfrm xmlns:a="http://schemas.openxmlformats.org/drawingml/2006/main">
          <a:off x="5797138" y="276498"/>
          <a:ext cx="513967" cy="211104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1263" cy="4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05482" y="0"/>
            <a:ext cx="2911263" cy="4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10" name="Google Shape;8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5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9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0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8B4C-4F66-4649-B527-3255203CF01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55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7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139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1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4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8:notes"/>
          <p:cNvSpPr txBox="1">
            <a:spLocks noGrp="1"/>
          </p:cNvSpPr>
          <p:nvPr>
            <p:ph type="body" idx="1"/>
          </p:nvPr>
        </p:nvSpPr>
        <p:spPr>
          <a:xfrm>
            <a:off x="710315" y="5407056"/>
            <a:ext cx="5682521" cy="442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17" name="Google Shape;15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1404938"/>
            <a:ext cx="5954713" cy="379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089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13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5" name="Google Shape;1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55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6" name="Google Shape;8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42" name="Google Shape;8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71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4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:notes"/>
          <p:cNvSpPr txBox="1">
            <a:spLocks noGrp="1"/>
          </p:cNvSpPr>
          <p:nvPr>
            <p:ph type="body" idx="1"/>
          </p:nvPr>
        </p:nvSpPr>
        <p:spPr>
          <a:xfrm>
            <a:off x="671831" y="4681220"/>
            <a:ext cx="5374639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3" name="Google Shape;9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39775"/>
            <a:ext cx="5807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952204031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5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11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0" name="Google Shape;1030;p11:notes"/>
          <p:cNvSpPr txBox="1">
            <a:spLocks noGrp="1"/>
          </p:cNvSpPr>
          <p:nvPr>
            <p:ph type="sldNum" idx="12"/>
          </p:nvPr>
        </p:nvSpPr>
        <p:spPr>
          <a:xfrm>
            <a:off x="3805482" y="9360730"/>
            <a:ext cx="2911263" cy="49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s-PE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3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3"/>
          <p:cNvSpPr txBox="1">
            <a:spLocks noGrp="1"/>
          </p:cNvSpPr>
          <p:nvPr>
            <p:ph type="body" idx="1"/>
          </p:nvPr>
        </p:nvSpPr>
        <p:spPr>
          <a:xfrm rot="5400000">
            <a:off x="3445114" y="-1087212"/>
            <a:ext cx="4989036" cy="1069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3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3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3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4364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5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3450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7" b="0" i="0">
                <a:solidFill>
                  <a:srgbClr val="504E02"/>
                </a:solidFill>
                <a:latin typeface="Carlito"/>
                <a:cs typeface="Carlito"/>
              </a:defRPr>
            </a:lvl1pPr>
          </a:lstStyle>
          <a:p>
            <a:pPr marL="27840">
              <a:spcBef>
                <a:spcPts val="29"/>
              </a:spcBef>
            </a:pPr>
            <a:fld id="{81D60167-4931-47E6-BA6A-407CBD079E47}" type="slidenum">
              <a:rPr lang="es-PE" smtClean="0"/>
              <a:pPr marL="27840">
                <a:spcBef>
                  <a:spcPts val="29"/>
                </a:spcBef>
              </a:pPr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45007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4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8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1F64-DA53-449B-A8A6-417FEB5EBC8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94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FCCB-3DFF-43BB-A707-6329B76EDA02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874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8152"/>
            <a:ext cx="10097374" cy="1501435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216"/>
            <a:ext cx="10097374" cy="165367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23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4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706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94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176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41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64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1883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496-96A8-48E4-87C0-8C514C3F686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48EB-FF30-449B-A9D0-B8607BF01948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658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9"/>
            <a:ext cx="5248738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937" y="1692179"/>
            <a:ext cx="5250799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937" y="2397397"/>
            <a:ext cx="5250799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9EC6-6A9E-4B10-8E5F-17DA56A6A06D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794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1C67-9823-496B-9866-7529AE92F29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45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596E-BA7D-4C7A-A0D2-14C994144E97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8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4"/>
          <p:cNvSpPr txBox="1">
            <a:spLocks noGrp="1"/>
          </p:cNvSpPr>
          <p:nvPr>
            <p:ph type="title"/>
          </p:nvPr>
        </p:nvSpPr>
        <p:spPr>
          <a:xfrm rot="5400000">
            <a:off x="6645901" y="2276316"/>
            <a:ext cx="6605965" cy="267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4"/>
          <p:cNvSpPr txBox="1">
            <a:spLocks noGrp="1"/>
          </p:cNvSpPr>
          <p:nvPr>
            <p:ph type="body" idx="1"/>
          </p:nvPr>
        </p:nvSpPr>
        <p:spPr>
          <a:xfrm rot="5400000">
            <a:off x="1201238" y="-297525"/>
            <a:ext cx="6605965" cy="782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4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4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4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1008"/>
            <a:ext cx="3908196" cy="128094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448"/>
            <a:ext cx="6640838" cy="645197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7"/>
            <a:ext cx="3908196" cy="5171028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2EC-F096-4F6E-8C9E-7333303BC47C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729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4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900"/>
            </a:lvl1pPr>
            <a:lvl2pPr marL="523547" indent="0">
              <a:buNone/>
              <a:defRPr sz="3400"/>
            </a:lvl2pPr>
            <a:lvl3pPr marL="1047077" indent="0">
              <a:buNone/>
              <a:defRPr sz="2900"/>
            </a:lvl3pPr>
            <a:lvl4pPr marL="1570622" indent="0">
              <a:buNone/>
              <a:defRPr sz="2400"/>
            </a:lvl4pPr>
            <a:lvl5pPr marL="2094148" indent="0">
              <a:buNone/>
              <a:defRPr sz="2400"/>
            </a:lvl5pPr>
            <a:lvl6pPr marL="2617696" indent="0">
              <a:buNone/>
              <a:defRPr sz="2400"/>
            </a:lvl6pPr>
            <a:lvl7pPr marL="3141238" indent="0">
              <a:buNone/>
              <a:defRPr sz="2400"/>
            </a:lvl7pPr>
            <a:lvl8pPr marL="3664762" indent="0">
              <a:buNone/>
              <a:defRPr sz="2400"/>
            </a:lvl8pPr>
            <a:lvl9pPr marL="4188311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6"/>
            <a:ext cx="7127558" cy="887211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E384-C4C2-4D93-9A53-5379F81B71F5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24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39E6-921E-4DA0-8A9A-5F7F3E4DAFA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029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4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4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6B13-B591-436D-B72C-98E5E231624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43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200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3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43" indent="0" algn="ctr">
              <a:buNone/>
              <a:defRPr sz="1723"/>
            </a:lvl2pPr>
            <a:lvl3pPr marL="787485" indent="0" algn="ctr">
              <a:buNone/>
              <a:defRPr sz="1550"/>
            </a:lvl3pPr>
            <a:lvl4pPr marL="1181228" indent="0" algn="ctr">
              <a:buNone/>
              <a:defRPr sz="1378"/>
            </a:lvl4pPr>
            <a:lvl5pPr marL="1574970" indent="0" algn="ctr">
              <a:buNone/>
              <a:defRPr sz="1378"/>
            </a:lvl5pPr>
            <a:lvl6pPr marL="1968712" indent="0" algn="ctr">
              <a:buNone/>
              <a:defRPr sz="1378"/>
            </a:lvl6pPr>
            <a:lvl7pPr marL="2362454" indent="0" algn="ctr">
              <a:buNone/>
              <a:defRPr sz="1378"/>
            </a:lvl7pPr>
            <a:lvl8pPr marL="2756197" indent="0" algn="ctr">
              <a:buNone/>
              <a:defRPr sz="1378"/>
            </a:lvl8pPr>
            <a:lvl9pPr marL="3149939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37471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60333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4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8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2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70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712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5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97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939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20644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88073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89878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147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0"/>
          <p:cNvSpPr txBox="1"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0"/>
          <p:cNvSpPr txBox="1"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/>
            </a:lvl1pPr>
            <a:lvl2pPr lvl="1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lvl="2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3pPr>
            <a:lvl4pPr lvl="3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50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0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644424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9252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43" indent="0">
              <a:buNone/>
              <a:defRPr sz="2411"/>
            </a:lvl2pPr>
            <a:lvl3pPr marL="787485" indent="0">
              <a:buNone/>
              <a:defRPr sz="2067"/>
            </a:lvl3pPr>
            <a:lvl4pPr marL="1181228" indent="0">
              <a:buNone/>
              <a:defRPr sz="1723"/>
            </a:lvl4pPr>
            <a:lvl5pPr marL="1574970" indent="0">
              <a:buNone/>
              <a:defRPr sz="1723"/>
            </a:lvl5pPr>
            <a:lvl6pPr marL="1968712" indent="0">
              <a:buNone/>
              <a:defRPr sz="1723"/>
            </a:lvl6pPr>
            <a:lvl7pPr marL="2362454" indent="0">
              <a:buNone/>
              <a:defRPr sz="1723"/>
            </a:lvl7pPr>
            <a:lvl8pPr marL="2756197" indent="0">
              <a:buNone/>
              <a:defRPr sz="1723"/>
            </a:lvl8pPr>
            <a:lvl9pPr marL="3149939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98589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8300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9" y="402486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6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69749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11056048" y="7192988"/>
            <a:ext cx="770967" cy="24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67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350E-2989-4E78-84DF-173E431CA5E4}" type="slidenum">
              <a:rPr kumimoji="0" lang="es-PE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674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078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5223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21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68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7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7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522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722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387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174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2225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308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1_Encabezado de secció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1"/>
          <p:cNvPicPr preferRelativeResize="0"/>
          <p:nvPr/>
        </p:nvPicPr>
        <p:blipFill rotWithShape="1">
          <a:blip r:embed="rId2">
            <a:alphaModFix/>
          </a:blip>
          <a:srcRect l="6142" r="6063"/>
          <a:stretch/>
        </p:blipFill>
        <p:spPr>
          <a:xfrm>
            <a:off x="-9489" y="0"/>
            <a:ext cx="11879263" cy="758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8444" y="737505"/>
            <a:ext cx="1934457" cy="76513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1"/>
          <p:cNvSpPr/>
          <p:nvPr/>
        </p:nvSpPr>
        <p:spPr>
          <a:xfrm>
            <a:off x="-777214" y="576441"/>
            <a:ext cx="9646228" cy="1112108"/>
          </a:xfrm>
          <a:prstGeom prst="parallelogram">
            <a:avLst>
              <a:gd name="adj" fmla="val 4611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80800" tIns="40375" rIns="80800" bIns="403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9"/>
              <a:buFont typeface="Arial"/>
              <a:buNone/>
            </a:pPr>
            <a:endParaRPr sz="111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1"/>
          <p:cNvSpPr txBox="1">
            <a:spLocks noGrp="1"/>
          </p:cNvSpPr>
          <p:nvPr>
            <p:ph type="body" idx="1"/>
          </p:nvPr>
        </p:nvSpPr>
        <p:spPr>
          <a:xfrm>
            <a:off x="816702" y="775156"/>
            <a:ext cx="7255345" cy="101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3567"/>
              <a:buNone/>
              <a:defRPr sz="3152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61"/>
          <p:cNvSpPr txBox="1">
            <a:spLocks noGrp="1"/>
          </p:cNvSpPr>
          <p:nvPr>
            <p:ph type="body" idx="2"/>
          </p:nvPr>
        </p:nvSpPr>
        <p:spPr>
          <a:xfrm>
            <a:off x="5071401" y="2625062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61"/>
          <p:cNvSpPr txBox="1">
            <a:spLocks noGrp="1"/>
          </p:cNvSpPr>
          <p:nvPr>
            <p:ph type="body" idx="3"/>
          </p:nvPr>
        </p:nvSpPr>
        <p:spPr>
          <a:xfrm>
            <a:off x="5071401" y="4079213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61"/>
          <p:cNvSpPr txBox="1">
            <a:spLocks noGrp="1"/>
          </p:cNvSpPr>
          <p:nvPr>
            <p:ph type="body" idx="4"/>
          </p:nvPr>
        </p:nvSpPr>
        <p:spPr>
          <a:xfrm>
            <a:off x="5071401" y="5543596"/>
            <a:ext cx="868230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rgbClr val="424655"/>
              </a:buClr>
              <a:buSzPts val="5194"/>
              <a:buNone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61"/>
          <p:cNvSpPr txBox="1">
            <a:spLocks noGrp="1"/>
          </p:cNvSpPr>
          <p:nvPr>
            <p:ph type="body" idx="5"/>
          </p:nvPr>
        </p:nvSpPr>
        <p:spPr>
          <a:xfrm>
            <a:off x="6234050" y="2625062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61"/>
          <p:cNvSpPr txBox="1">
            <a:spLocks noGrp="1"/>
          </p:cNvSpPr>
          <p:nvPr>
            <p:ph type="body" idx="6"/>
          </p:nvPr>
        </p:nvSpPr>
        <p:spPr>
          <a:xfrm>
            <a:off x="6234050" y="4079213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61"/>
          <p:cNvSpPr txBox="1">
            <a:spLocks noGrp="1"/>
          </p:cNvSpPr>
          <p:nvPr>
            <p:ph type="body" idx="7"/>
          </p:nvPr>
        </p:nvSpPr>
        <p:spPr>
          <a:xfrm>
            <a:off x="6234050" y="5533363"/>
            <a:ext cx="3753911" cy="110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1241"/>
              <a:buNone/>
              <a:defRPr sz="109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558419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rgbClr val="424655"/>
              </a:buClr>
              <a:buSzPts val="5194"/>
              <a:buChar char="•"/>
              <a:defRPr sz="4591" b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6"/>
          <p:cNvSpPr txBox="1"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16"/>
          <p:cNvSpPr txBox="1"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16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16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16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7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17"/>
          <p:cNvSpPr txBox="1">
            <a:spLocks noGrp="1"/>
          </p:cNvSpPr>
          <p:nvPr>
            <p:ph type="body" idx="1"/>
          </p:nvPr>
        </p:nvSpPr>
        <p:spPr>
          <a:xfrm>
            <a:off x="816699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17"/>
          <p:cNvSpPr txBox="1">
            <a:spLocks noGrp="1"/>
          </p:cNvSpPr>
          <p:nvPr>
            <p:ph type="body" idx="2"/>
          </p:nvPr>
        </p:nvSpPr>
        <p:spPr>
          <a:xfrm>
            <a:off x="6013878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17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17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17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8"/>
          <p:cNvSpPr txBox="1"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18"/>
          <p:cNvSpPr txBox="1"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118"/>
          <p:cNvSpPr txBox="1">
            <a:spLocks noGrp="1"/>
          </p:cNvSpPr>
          <p:nvPr>
            <p:ph type="body" idx="2"/>
          </p:nvPr>
        </p:nvSpPr>
        <p:spPr>
          <a:xfrm>
            <a:off x="818247" y="2761381"/>
            <a:ext cx="5025486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118"/>
          <p:cNvSpPr txBox="1">
            <a:spLocks noGrp="1"/>
          </p:cNvSpPr>
          <p:nvPr>
            <p:ph type="body" idx="3"/>
          </p:nvPr>
        </p:nvSpPr>
        <p:spPr>
          <a:xfrm>
            <a:off x="6013880" y="1853171"/>
            <a:ext cx="5050234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118"/>
          <p:cNvSpPr txBox="1">
            <a:spLocks noGrp="1"/>
          </p:cNvSpPr>
          <p:nvPr>
            <p:ph type="body" idx="4"/>
          </p:nvPr>
        </p:nvSpPr>
        <p:spPr>
          <a:xfrm>
            <a:off x="6013880" y="2761381"/>
            <a:ext cx="5050234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118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18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18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19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19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19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0"/>
          <p:cNvSpPr txBox="1"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20"/>
          <p:cNvSpPr txBox="1">
            <a:spLocks noGrp="1"/>
          </p:cNvSpPr>
          <p:nvPr>
            <p:ph type="body" idx="1"/>
          </p:nvPr>
        </p:nvSpPr>
        <p:spPr>
          <a:xfrm>
            <a:off x="5050234" y="1088967"/>
            <a:ext cx="6013877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marL="1371600" lvl="2" indent="-3746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4pPr>
            <a:lvl5pPr marL="2286000" lvl="4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5pPr>
            <a:lvl6pPr marL="2743200" lvl="5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239" name="Google Shape;239;p120"/>
          <p:cNvSpPr txBox="1">
            <a:spLocks noGrp="1"/>
          </p:cNvSpPr>
          <p:nvPr>
            <p:ph type="body" idx="2"/>
          </p:nvPr>
        </p:nvSpPr>
        <p:spPr>
          <a:xfrm>
            <a:off x="818246" y="2267902"/>
            <a:ext cx="3831372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20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20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20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1"/>
          <p:cNvSpPr txBox="1"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21"/>
          <p:cNvSpPr>
            <a:spLocks noGrp="1"/>
          </p:cNvSpPr>
          <p:nvPr>
            <p:ph type="pic" idx="2"/>
          </p:nvPr>
        </p:nvSpPr>
        <p:spPr>
          <a:xfrm>
            <a:off x="5050234" y="1088967"/>
            <a:ext cx="6013877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121"/>
          <p:cNvSpPr txBox="1">
            <a:spLocks noGrp="1"/>
          </p:cNvSpPr>
          <p:nvPr>
            <p:ph type="body" idx="1"/>
          </p:nvPr>
        </p:nvSpPr>
        <p:spPr>
          <a:xfrm>
            <a:off x="818246" y="2267902"/>
            <a:ext cx="3831372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7" name="Google Shape;247;p121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21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21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2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22"/>
          <p:cNvSpPr txBox="1">
            <a:spLocks noGrp="1"/>
          </p:cNvSpPr>
          <p:nvPr>
            <p:ph type="body" idx="1"/>
          </p:nvPr>
        </p:nvSpPr>
        <p:spPr>
          <a:xfrm rot="5400000">
            <a:off x="3541360" y="-712246"/>
            <a:ext cx="4796544" cy="1024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122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22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22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3"/>
          <p:cNvSpPr txBox="1">
            <a:spLocks noGrp="1"/>
          </p:cNvSpPr>
          <p:nvPr>
            <p:ph type="title"/>
          </p:nvPr>
        </p:nvSpPr>
        <p:spPr>
          <a:xfrm rot="5400000">
            <a:off x="6578594" y="2324989"/>
            <a:ext cx="6406475" cy="256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23"/>
          <p:cNvSpPr txBox="1">
            <a:spLocks noGrp="1"/>
          </p:cNvSpPr>
          <p:nvPr>
            <p:ph type="body" idx="1"/>
          </p:nvPr>
        </p:nvSpPr>
        <p:spPr>
          <a:xfrm rot="5400000">
            <a:off x="1382022" y="-162231"/>
            <a:ext cx="6406475" cy="753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23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23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23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46"/>
              <a:buFont typeface="Calibri"/>
              <a:buNone/>
              <a:defRPr sz="58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/>
            </a:lvl1pPr>
            <a:lvl2pPr lvl="1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/>
            </a:lvl2pPr>
            <a:lvl3pPr lvl="2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/>
            </a:lvl3pPr>
            <a:lvl4pPr lvl="3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lvl="4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lvl="5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lvl="6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lvl="7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lvl="8" algn="ctr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9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9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9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0"/>
          <p:cNvSpPr txBox="1"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46"/>
              <a:buFont typeface="Calibri"/>
              <a:buNone/>
              <a:defRPr sz="58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0"/>
          <p:cNvSpPr txBox="1"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rgbClr val="888888"/>
              </a:buClr>
              <a:buSzPts val="2338"/>
              <a:buNone/>
              <a:defRPr sz="2338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949"/>
              <a:buNone/>
              <a:defRPr sz="194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754"/>
              <a:buNone/>
              <a:defRPr sz="175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rgbClr val="888888"/>
              </a:buClr>
              <a:buSzPts val="1559"/>
              <a:buNone/>
              <a:defRPr sz="155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70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0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70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1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71"/>
          <p:cNvSpPr txBox="1">
            <a:spLocks noGrp="1"/>
          </p:cNvSpPr>
          <p:nvPr>
            <p:ph type="body" idx="1"/>
          </p:nvPr>
        </p:nvSpPr>
        <p:spPr>
          <a:xfrm>
            <a:off x="816699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1"/>
          <p:cNvSpPr txBox="1">
            <a:spLocks noGrp="1"/>
          </p:cNvSpPr>
          <p:nvPr>
            <p:ph type="body" idx="2"/>
          </p:nvPr>
        </p:nvSpPr>
        <p:spPr>
          <a:xfrm>
            <a:off x="6013877" y="2012414"/>
            <a:ext cx="5048687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71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1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71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2"/>
          <p:cNvSpPr txBox="1"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2"/>
          <p:cNvSpPr txBox="1"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9pPr>
          </a:lstStyle>
          <a:p>
            <a:endParaRPr/>
          </a:p>
        </p:txBody>
      </p:sp>
      <p:sp>
        <p:nvSpPr>
          <p:cNvPr id="375" name="Google Shape;375;p72"/>
          <p:cNvSpPr txBox="1">
            <a:spLocks noGrp="1"/>
          </p:cNvSpPr>
          <p:nvPr>
            <p:ph type="body" idx="2"/>
          </p:nvPr>
        </p:nvSpPr>
        <p:spPr>
          <a:xfrm>
            <a:off x="818247" y="2761381"/>
            <a:ext cx="5025485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72"/>
          <p:cNvSpPr txBox="1">
            <a:spLocks noGrp="1"/>
          </p:cNvSpPr>
          <p:nvPr>
            <p:ph type="body" idx="3"/>
          </p:nvPr>
        </p:nvSpPr>
        <p:spPr>
          <a:xfrm>
            <a:off x="6013877" y="1853171"/>
            <a:ext cx="5050234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338"/>
              <a:buNone/>
              <a:defRPr sz="2338" b="1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1949" b="1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None/>
              <a:defRPr sz="1754" b="1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 b="1"/>
            </a:lvl9pPr>
          </a:lstStyle>
          <a:p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body" idx="4"/>
          </p:nvPr>
        </p:nvSpPr>
        <p:spPr>
          <a:xfrm>
            <a:off x="6013877" y="2761381"/>
            <a:ext cx="5050234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2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2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3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3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3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4"/>
          <p:cNvSpPr txBox="1"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Calibri"/>
              <a:buNone/>
              <a:defRPr sz="3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1"/>
          </p:nvPr>
        </p:nvSpPr>
        <p:spPr>
          <a:xfrm>
            <a:off x="5050234" y="1088454"/>
            <a:ext cx="6013877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6593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1pPr>
            <a:lvl2pPr marL="914400" lvl="1" indent="-401828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728"/>
              <a:buChar char="•"/>
              <a:defRPr sz="2728"/>
            </a:lvl2pPr>
            <a:lvl3pPr marL="1371600" lvl="2" indent="-377063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38"/>
              <a:buChar char="•"/>
              <a:defRPr sz="2338"/>
            </a:lvl3pPr>
            <a:lvl4pPr marL="1828800" lvl="3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4pPr>
            <a:lvl5pPr marL="2286000" lvl="4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5pPr>
            <a:lvl6pPr marL="2743200" lvl="5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6pPr>
            <a:lvl7pPr marL="3200400" lvl="6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7pPr>
            <a:lvl8pPr marL="3657600" lvl="7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8pPr>
            <a:lvl9pPr marL="4114800" lvl="8" indent="-352361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Char char="•"/>
              <a:defRPr sz="1949"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2"/>
          </p:nvPr>
        </p:nvSpPr>
        <p:spPr>
          <a:xfrm>
            <a:off x="818247" y="2267902"/>
            <a:ext cx="3831371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64"/>
              <a:buNone/>
              <a:defRPr sz="1364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 sz="1169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74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5"/>
          <p:cNvSpPr txBox="1">
            <a:spLocks noGrp="1"/>
          </p:cNvSpPr>
          <p:nvPr>
            <p:ph type="title"/>
          </p:nvPr>
        </p:nvSpPr>
        <p:spPr>
          <a:xfrm>
            <a:off x="938380" y="4857793"/>
            <a:ext cx="10097374" cy="150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9"/>
              <a:buFont typeface="Calibri"/>
              <a:buNone/>
              <a:defRPr sz="440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5"/>
          <p:cNvSpPr txBox="1">
            <a:spLocks noGrp="1"/>
          </p:cNvSpPr>
          <p:nvPr>
            <p:ph type="body" idx="1"/>
          </p:nvPr>
        </p:nvSpPr>
        <p:spPr>
          <a:xfrm>
            <a:off x="938380" y="3204126"/>
            <a:ext cx="10097374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97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53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9"/>
              </a:spcBef>
              <a:spcAft>
                <a:spcPts val="0"/>
              </a:spcAft>
              <a:buClr>
                <a:srgbClr val="888888"/>
              </a:buClr>
              <a:buSzPts val="1543"/>
              <a:buNone/>
              <a:defRPr sz="154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5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5"/>
          <p:cNvSpPr txBox="1"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Calibri"/>
              <a:buNone/>
              <a:defRPr sz="311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5"/>
          <p:cNvSpPr>
            <a:spLocks noGrp="1"/>
          </p:cNvSpPr>
          <p:nvPr>
            <p:ph type="pic" idx="2"/>
          </p:nvPr>
        </p:nvSpPr>
        <p:spPr>
          <a:xfrm>
            <a:off x="5050234" y="1088454"/>
            <a:ext cx="6013877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75"/>
          <p:cNvSpPr txBox="1">
            <a:spLocks noGrp="1"/>
          </p:cNvSpPr>
          <p:nvPr>
            <p:ph type="body" idx="1"/>
          </p:nvPr>
        </p:nvSpPr>
        <p:spPr>
          <a:xfrm>
            <a:off x="818247" y="2267902"/>
            <a:ext cx="3831371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1pPr>
            <a:lvl2pPr marL="914400" lvl="1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364"/>
              <a:buNone/>
              <a:defRPr sz="1364"/>
            </a:lvl2pPr>
            <a:lvl3pPr marL="1371600" lvl="2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 sz="1169"/>
            </a:lvl3pPr>
            <a:lvl4pPr marL="1828800" lvl="3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4pPr>
            <a:lvl5pPr marL="2286000" lvl="4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5pPr>
            <a:lvl6pPr marL="2743200" lvl="5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6pPr>
            <a:lvl7pPr marL="3200400" lvl="6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7pPr>
            <a:lvl8pPr marL="3657600" lvl="7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8pPr>
            <a:lvl9pPr marL="4114800" lvl="8" indent="-2286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974"/>
              <a:buNone/>
              <a:defRPr sz="974"/>
            </a:lvl9pPr>
          </a:lstStyle>
          <a:p>
            <a:endParaRPr/>
          </a:p>
        </p:txBody>
      </p:sp>
      <p:sp>
        <p:nvSpPr>
          <p:cNvPr id="397" name="Google Shape;397;p75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5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5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6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6"/>
          <p:cNvSpPr txBox="1">
            <a:spLocks noGrp="1"/>
          </p:cNvSpPr>
          <p:nvPr>
            <p:ph type="body" idx="1"/>
          </p:nvPr>
        </p:nvSpPr>
        <p:spPr>
          <a:xfrm rot="5400000">
            <a:off x="3541360" y="-712246"/>
            <a:ext cx="4796544" cy="1024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76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76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6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7"/>
          <p:cNvSpPr txBox="1">
            <a:spLocks noGrp="1"/>
          </p:cNvSpPr>
          <p:nvPr>
            <p:ph type="title"/>
          </p:nvPr>
        </p:nvSpPr>
        <p:spPr>
          <a:xfrm rot="5400000">
            <a:off x="6578594" y="2324988"/>
            <a:ext cx="6406475" cy="256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7"/>
          <p:cNvSpPr txBox="1">
            <a:spLocks noGrp="1"/>
          </p:cNvSpPr>
          <p:nvPr>
            <p:ph type="body" idx="1"/>
          </p:nvPr>
        </p:nvSpPr>
        <p:spPr>
          <a:xfrm rot="5400000">
            <a:off x="1381416" y="-162233"/>
            <a:ext cx="6406475" cy="753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77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77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77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8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461" indent="0" algn="ctr">
              <a:buNone/>
              <a:defRPr sz="1949"/>
            </a:lvl2pPr>
            <a:lvl3pPr marL="890921" indent="0" algn="ctr">
              <a:buNone/>
              <a:defRPr sz="1754"/>
            </a:lvl3pPr>
            <a:lvl4pPr marL="1336382" indent="0" algn="ctr">
              <a:buNone/>
              <a:defRPr sz="1559"/>
            </a:lvl4pPr>
            <a:lvl5pPr marL="1781842" indent="0" algn="ctr">
              <a:buNone/>
              <a:defRPr sz="1559"/>
            </a:lvl5pPr>
            <a:lvl6pPr marL="2227302" indent="0" algn="ctr">
              <a:buNone/>
              <a:defRPr sz="1559"/>
            </a:lvl6pPr>
            <a:lvl7pPr marL="2672762" indent="0" algn="ctr">
              <a:buNone/>
              <a:defRPr sz="1559"/>
            </a:lvl7pPr>
            <a:lvl8pPr marL="3118223" indent="0" algn="ctr">
              <a:buNone/>
              <a:defRPr sz="1559"/>
            </a:lvl8pPr>
            <a:lvl9pPr marL="3563683" indent="0" algn="ctr">
              <a:buNone/>
              <a:defRPr sz="1559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5612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1392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445461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2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8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4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30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6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22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4247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0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342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601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626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64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7"/>
          <p:cNvSpPr txBox="1">
            <a:spLocks noGrp="1"/>
          </p:cNvSpPr>
          <p:nvPr>
            <p:ph type="ctrTitle"/>
          </p:nvPr>
        </p:nvSpPr>
        <p:spPr>
          <a:xfrm>
            <a:off x="890945" y="2348415"/>
            <a:ext cx="10097374" cy="162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7"/>
          <p:cNvSpPr txBox="1">
            <a:spLocks noGrp="1"/>
          </p:cNvSpPr>
          <p:nvPr>
            <p:ph type="subTitle" idx="1"/>
          </p:nvPr>
        </p:nvSpPr>
        <p:spPr>
          <a:xfrm>
            <a:off x="1781890" y="4283816"/>
            <a:ext cx="8315484" cy="193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705"/>
              </a:spcBef>
              <a:spcAft>
                <a:spcPts val="0"/>
              </a:spcAft>
              <a:buClr>
                <a:srgbClr val="888888"/>
              </a:buClr>
              <a:buSzPts val="352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17"/>
              </a:spcBef>
              <a:spcAft>
                <a:spcPts val="0"/>
              </a:spcAft>
              <a:buClr>
                <a:srgbClr val="888888"/>
              </a:buClr>
              <a:buSzPts val="3086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29"/>
              </a:spcBef>
              <a:spcAft>
                <a:spcPts val="0"/>
              </a:spcAft>
              <a:buClr>
                <a:srgbClr val="888888"/>
              </a:buClr>
              <a:buSzPts val="2646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07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7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7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9763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61" indent="0">
              <a:buNone/>
              <a:defRPr sz="2728"/>
            </a:lvl2pPr>
            <a:lvl3pPr marL="890921" indent="0">
              <a:buNone/>
              <a:defRPr sz="2339"/>
            </a:lvl3pPr>
            <a:lvl4pPr marL="1336382" indent="0">
              <a:buNone/>
              <a:defRPr sz="1949"/>
            </a:lvl4pPr>
            <a:lvl5pPr marL="1781842" indent="0">
              <a:buNone/>
              <a:defRPr sz="1949"/>
            </a:lvl5pPr>
            <a:lvl6pPr marL="2227302" indent="0">
              <a:buNone/>
              <a:defRPr sz="1949"/>
            </a:lvl6pPr>
            <a:lvl7pPr marL="2672762" indent="0">
              <a:buNone/>
              <a:defRPr sz="1949"/>
            </a:lvl7pPr>
            <a:lvl8pPr marL="3118223" indent="0">
              <a:buNone/>
              <a:defRPr sz="1949"/>
            </a:lvl8pPr>
            <a:lvl9pPr marL="3563683" indent="0">
              <a:buNone/>
              <a:defRPr sz="1949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508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1935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6891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F675-AB78-674C-8512-C1784B7885D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6086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A3F7-5F59-4749-92C4-35E450C7C556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8052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AE2-DCCD-6944-971F-02C1333CE099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873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F49-FC68-A74B-AF64-6AC358F4F6F6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3650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5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49E-69B7-1A40-99E6-A6D068730DE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782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D1CD-9580-E740-9BC0-72A5703E5B98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330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8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8"/>
          <p:cNvSpPr txBox="1">
            <a:spLocks noGrp="1"/>
          </p:cNvSpPr>
          <p:nvPr>
            <p:ph type="body" idx="1"/>
          </p:nvPr>
        </p:nvSpPr>
        <p:spPr>
          <a:xfrm>
            <a:off x="593963" y="1805936"/>
            <a:ext cx="5246674" cy="510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1pPr>
            <a:lvl2pPr marL="914400" lvl="1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–"/>
              <a:defRPr sz="2646"/>
            </a:lvl2pPr>
            <a:lvl3pPr marL="1371600" lvl="2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3pPr>
            <a:lvl4pPr marL="1828800" lvl="3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–"/>
              <a:defRPr sz="1984"/>
            </a:lvl4pPr>
            <a:lvl5pPr marL="2286000" lvl="4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»"/>
              <a:defRPr sz="1984"/>
            </a:lvl5pPr>
            <a:lvl6pPr marL="2743200" lvl="5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6pPr>
            <a:lvl7pPr marL="3200400" lvl="6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7pPr>
            <a:lvl8pPr marL="3657600" lvl="7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8pPr>
            <a:lvl9pPr marL="4114800" lvl="8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9pPr>
          </a:lstStyle>
          <a:p>
            <a:endParaRPr/>
          </a:p>
        </p:txBody>
      </p:sp>
      <p:sp>
        <p:nvSpPr>
          <p:cNvPr id="40" name="Google Shape;40;p108"/>
          <p:cNvSpPr txBox="1">
            <a:spLocks noGrp="1"/>
          </p:cNvSpPr>
          <p:nvPr>
            <p:ph type="body" idx="2"/>
          </p:nvPr>
        </p:nvSpPr>
        <p:spPr>
          <a:xfrm>
            <a:off x="6038626" y="1805936"/>
            <a:ext cx="5246674" cy="510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1pPr>
            <a:lvl2pPr marL="914400" lvl="1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–"/>
              <a:defRPr sz="2646"/>
            </a:lvl2pPr>
            <a:lvl3pPr marL="1371600" lvl="2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3pPr>
            <a:lvl4pPr marL="1828800" lvl="3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–"/>
              <a:defRPr sz="1984"/>
            </a:lvl4pPr>
            <a:lvl5pPr marL="2286000" lvl="4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»"/>
              <a:defRPr sz="1984"/>
            </a:lvl5pPr>
            <a:lvl6pPr marL="2743200" lvl="5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6pPr>
            <a:lvl7pPr marL="3200400" lvl="6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7pPr>
            <a:lvl8pPr marL="3657600" lvl="7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8pPr>
            <a:lvl9pPr marL="4114800" lvl="8" indent="-354584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9pPr>
          </a:lstStyle>
          <a:p>
            <a:endParaRPr/>
          </a:p>
        </p:txBody>
      </p:sp>
      <p:sp>
        <p:nvSpPr>
          <p:cNvPr id="41" name="Google Shape;41;p108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8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8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1AE9-083B-5145-A695-CEFABF89FFA7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559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4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D925-CBBF-0844-B1B3-CB4E63CB264D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1702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4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D3FD-C976-B043-B4E9-707AA335ED3F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4768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7528-713C-6249-B576-95F94ABC7E47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4951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3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3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1A90-B12A-B147-9B99-3E7FA855E78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4501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-PE" smtClean="0"/>
              <a:pPr/>
              <a:t>‹Nº›</a:t>
            </a:fld>
            <a:endParaRPr lang="es-PE"/>
          </a:p>
        </p:txBody>
      </p:sp>
      <p:sp>
        <p:nvSpPr>
          <p:cNvPr id="12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816701" y="775155"/>
            <a:ext cx="5851465" cy="1011457"/>
          </a:xfrm>
        </p:spPr>
        <p:txBody>
          <a:bodyPr>
            <a:noAutofit/>
          </a:bodyPr>
          <a:lstStyle>
            <a:lvl1pPr marL="0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1pPr>
            <a:lvl2pPr marL="249243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2pPr>
            <a:lvl3pPr marL="498485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3pPr>
            <a:lvl4pPr marL="747727" indent="0">
              <a:buNone/>
              <a:defRPr lang="es-ES" sz="3153" b="1" kern="1200" dirty="0" smtClean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4pPr>
            <a:lvl5pPr marL="996971" indent="0">
              <a:buNone/>
              <a:defRPr lang="es-PE" sz="3153" b="1" kern="1200" dirty="0">
                <a:solidFill>
                  <a:srgbClr val="424655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6355807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9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54" indent="0" algn="ctr">
              <a:buNone/>
              <a:defRPr sz="1653"/>
            </a:lvl2pPr>
            <a:lvl3pPr marL="755909" indent="0" algn="ctr">
              <a:buNone/>
              <a:defRPr sz="1488"/>
            </a:lvl3pPr>
            <a:lvl4pPr marL="1133863" indent="0" algn="ctr">
              <a:buNone/>
              <a:defRPr sz="1323"/>
            </a:lvl4pPr>
            <a:lvl5pPr marL="1511819" indent="0" algn="ctr">
              <a:buNone/>
              <a:defRPr sz="1323"/>
            </a:lvl5pPr>
            <a:lvl6pPr marL="1889773" indent="0" algn="ctr">
              <a:buNone/>
              <a:defRPr sz="1323"/>
            </a:lvl6pPr>
            <a:lvl7pPr marL="2267728" indent="0" algn="ctr">
              <a:buNone/>
              <a:defRPr sz="1323"/>
            </a:lvl7pPr>
            <a:lvl8pPr marL="2645682" indent="0" algn="ctr">
              <a:buNone/>
              <a:defRPr sz="1323"/>
            </a:lvl8pPr>
            <a:lvl9pPr marL="3023636" indent="0" algn="ctr">
              <a:buNone/>
              <a:defRPr sz="1323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58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49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54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0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86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1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77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72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68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6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97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8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9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9"/>
          <p:cNvSpPr txBox="1">
            <a:spLocks noGrp="1"/>
          </p:cNvSpPr>
          <p:nvPr>
            <p:ph type="body" idx="1"/>
          </p:nvPr>
        </p:nvSpPr>
        <p:spPr>
          <a:xfrm>
            <a:off x="593963" y="1692178"/>
            <a:ext cx="5248738" cy="70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7" name="Google Shape;47;p109"/>
          <p:cNvSpPr txBox="1">
            <a:spLocks noGrp="1"/>
          </p:cNvSpPr>
          <p:nvPr>
            <p:ph type="body" idx="2"/>
          </p:nvPr>
        </p:nvSpPr>
        <p:spPr>
          <a:xfrm>
            <a:off x="593963" y="2397397"/>
            <a:ext cx="5248738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1pPr>
            <a:lvl2pPr marL="914400" lvl="1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2pPr>
            <a:lvl3pPr marL="1371600" lvl="2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–"/>
              <a:defRPr sz="1764"/>
            </a:lvl4pPr>
            <a:lvl5pPr marL="2286000" lvl="4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»"/>
              <a:defRPr sz="1764"/>
            </a:lvl5pPr>
            <a:lvl6pPr marL="2743200" lvl="5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6pPr>
            <a:lvl7pPr marL="3200400" lvl="6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7pPr>
            <a:lvl8pPr marL="3657600" lvl="7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8pPr>
            <a:lvl9pPr marL="4114800" lvl="8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9pPr>
          </a:lstStyle>
          <a:p>
            <a:endParaRPr/>
          </a:p>
        </p:txBody>
      </p:sp>
      <p:sp>
        <p:nvSpPr>
          <p:cNvPr id="48" name="Google Shape;48;p109"/>
          <p:cNvSpPr txBox="1">
            <a:spLocks noGrp="1"/>
          </p:cNvSpPr>
          <p:nvPr>
            <p:ph type="body" idx="3"/>
          </p:nvPr>
        </p:nvSpPr>
        <p:spPr>
          <a:xfrm>
            <a:off x="6034512" y="1692178"/>
            <a:ext cx="5250799" cy="70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9" name="Google Shape;49;p109"/>
          <p:cNvSpPr txBox="1">
            <a:spLocks noGrp="1"/>
          </p:cNvSpPr>
          <p:nvPr>
            <p:ph type="body" idx="4"/>
          </p:nvPr>
        </p:nvSpPr>
        <p:spPr>
          <a:xfrm>
            <a:off x="6034512" y="2397397"/>
            <a:ext cx="5250799" cy="435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621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1pPr>
            <a:lvl2pPr marL="914400" lvl="1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2pPr>
            <a:lvl3pPr marL="1371600" lvl="2" indent="-354583" algn="l">
              <a:spcBef>
                <a:spcPts val="397"/>
              </a:spcBef>
              <a:spcAft>
                <a:spcPts val="0"/>
              </a:spcAft>
              <a:buClr>
                <a:schemeClr val="dk1"/>
              </a:buClr>
              <a:buSzPts val="1984"/>
              <a:buChar char="•"/>
              <a:defRPr sz="1984"/>
            </a:lvl3pPr>
            <a:lvl4pPr marL="1828800" lvl="3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–"/>
              <a:defRPr sz="1764"/>
            </a:lvl4pPr>
            <a:lvl5pPr marL="2286000" lvl="4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»"/>
              <a:defRPr sz="1764"/>
            </a:lvl5pPr>
            <a:lvl6pPr marL="2743200" lvl="5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6pPr>
            <a:lvl7pPr marL="3200400" lvl="6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7pPr>
            <a:lvl8pPr marL="3657600" lvl="7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8pPr>
            <a:lvl9pPr marL="4114800" lvl="8" indent="-340614" algn="l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4"/>
              <a:buChar char="•"/>
              <a:defRPr sz="1764"/>
            </a:lvl9pPr>
          </a:lstStyle>
          <a:p>
            <a:endParaRPr/>
          </a:p>
        </p:txBody>
      </p:sp>
      <p:sp>
        <p:nvSpPr>
          <p:cNvPr id="50" name="Google Shape;50;p109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9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9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89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449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19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85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54" indent="0">
              <a:buNone/>
              <a:defRPr sz="2315"/>
            </a:lvl2pPr>
            <a:lvl3pPr marL="755909" indent="0">
              <a:buNone/>
              <a:defRPr sz="1984"/>
            </a:lvl3pPr>
            <a:lvl4pPr marL="1133863" indent="0">
              <a:buNone/>
              <a:defRPr sz="1653"/>
            </a:lvl4pPr>
            <a:lvl5pPr marL="1511819" indent="0">
              <a:buNone/>
              <a:defRPr sz="1653"/>
            </a:lvl5pPr>
            <a:lvl6pPr marL="1889773" indent="0">
              <a:buNone/>
              <a:defRPr sz="1653"/>
            </a:lvl6pPr>
            <a:lvl7pPr marL="2267728" indent="0">
              <a:buNone/>
              <a:defRPr sz="1653"/>
            </a:lvl7pPr>
            <a:lvl8pPr marL="2645682" indent="0">
              <a:buNone/>
              <a:defRPr sz="1653"/>
            </a:lvl8pPr>
            <a:lvl9pPr marL="3023636" indent="0">
              <a:buNone/>
              <a:defRPr sz="1653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26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2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100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39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593963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038626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593963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8626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92793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593963" y="302738"/>
            <a:ext cx="10691337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5576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82" indent="0" algn="ctr">
              <a:buNone/>
              <a:defRPr sz="1653"/>
            </a:lvl2pPr>
            <a:lvl3pPr marL="755962" indent="0" algn="ctr">
              <a:buNone/>
              <a:defRPr sz="1488"/>
            </a:lvl3pPr>
            <a:lvl4pPr marL="1133944" indent="0" algn="ctr">
              <a:buNone/>
              <a:defRPr sz="1323"/>
            </a:lvl4pPr>
            <a:lvl5pPr marL="1511925" indent="0" algn="ctr">
              <a:buNone/>
              <a:defRPr sz="1323"/>
            </a:lvl5pPr>
            <a:lvl6pPr marL="1889905" indent="0" algn="ctr">
              <a:buNone/>
              <a:defRPr sz="1323"/>
            </a:lvl6pPr>
            <a:lvl7pPr marL="2267886" indent="0" algn="ctr">
              <a:buNone/>
              <a:defRPr sz="1323"/>
            </a:lvl7pPr>
            <a:lvl8pPr marL="2645868" indent="0" algn="ctr">
              <a:buNone/>
              <a:defRPr sz="1323"/>
            </a:lvl8pPr>
            <a:lvl9pPr marL="3023849" indent="0" algn="ctr">
              <a:buNone/>
              <a:defRPr sz="1323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0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0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0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0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0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07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82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9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06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48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11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44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65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82" indent="0">
              <a:buNone/>
              <a:defRPr sz="2315"/>
            </a:lvl2pPr>
            <a:lvl3pPr marL="755962" indent="0">
              <a:buNone/>
              <a:defRPr sz="1984"/>
            </a:lvl3pPr>
            <a:lvl4pPr marL="1133944" indent="0">
              <a:buNone/>
              <a:defRPr sz="1653"/>
            </a:lvl4pPr>
            <a:lvl5pPr marL="1511925" indent="0">
              <a:buNone/>
              <a:defRPr sz="1653"/>
            </a:lvl5pPr>
            <a:lvl6pPr marL="1889905" indent="0">
              <a:buNone/>
              <a:defRPr sz="1653"/>
            </a:lvl6pPr>
            <a:lvl7pPr marL="2267886" indent="0">
              <a:buNone/>
              <a:defRPr sz="1653"/>
            </a:lvl7pPr>
            <a:lvl8pPr marL="2645868" indent="0">
              <a:buNone/>
              <a:defRPr sz="1653"/>
            </a:lvl8pPr>
            <a:lvl9pPr marL="3023849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6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42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5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1"/>
          <p:cNvSpPr txBox="1">
            <a:spLocks noGrp="1"/>
          </p:cNvSpPr>
          <p:nvPr>
            <p:ph type="title"/>
          </p:nvPr>
        </p:nvSpPr>
        <p:spPr>
          <a:xfrm>
            <a:off x="593988" y="300999"/>
            <a:ext cx="3908196" cy="128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5"/>
              <a:buFont typeface="Calibri"/>
              <a:buNone/>
              <a:defRPr sz="22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1"/>
          <p:cNvSpPr txBox="1">
            <a:spLocks noGrp="1"/>
          </p:cNvSpPr>
          <p:nvPr>
            <p:ph type="body" idx="1"/>
          </p:nvPr>
        </p:nvSpPr>
        <p:spPr>
          <a:xfrm>
            <a:off x="4644462" y="301000"/>
            <a:ext cx="6640838" cy="64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Char char="–"/>
              <a:defRPr sz="3086"/>
            </a:lvl2pPr>
            <a:lvl3pPr marL="1371600" lvl="2" indent="-39662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–"/>
              <a:defRPr sz="2205"/>
            </a:lvl4pPr>
            <a:lvl5pPr marL="2286000" lvl="4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»"/>
              <a:defRPr sz="2205"/>
            </a:lvl5pPr>
            <a:lvl6pPr marL="2743200" lvl="5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61" name="Google Shape;61;p111"/>
          <p:cNvSpPr txBox="1">
            <a:spLocks noGrp="1"/>
          </p:cNvSpPr>
          <p:nvPr>
            <p:ph type="body" idx="2"/>
          </p:nvPr>
        </p:nvSpPr>
        <p:spPr>
          <a:xfrm>
            <a:off x="593988" y="1581936"/>
            <a:ext cx="3908196" cy="517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3pPr>
            <a:lvl4pPr marL="1828800" lvl="3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4pPr>
            <a:lvl5pPr marL="2286000" lvl="4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5pPr>
            <a:lvl6pPr marL="2743200" lvl="5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6pPr>
            <a:lvl7pPr marL="3200400" lvl="6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7pPr>
            <a:lvl8pPr marL="3657600" lvl="7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8pPr>
            <a:lvl9pPr marL="4114800" lvl="8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9pPr>
          </a:lstStyle>
          <a:p>
            <a:endParaRPr/>
          </a:p>
        </p:txBody>
      </p:sp>
      <p:sp>
        <p:nvSpPr>
          <p:cNvPr id="62" name="Google Shape;62;p111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1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1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00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44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08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2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95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9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7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292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76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8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2"/>
          <p:cNvSpPr txBox="1">
            <a:spLocks noGrp="1"/>
          </p:cNvSpPr>
          <p:nvPr>
            <p:ph type="title"/>
          </p:nvPr>
        </p:nvSpPr>
        <p:spPr>
          <a:xfrm>
            <a:off x="2328419" y="5291772"/>
            <a:ext cx="7127558" cy="62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5"/>
              <a:buFont typeface="Calibri"/>
              <a:buNone/>
              <a:defRPr sz="22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2"/>
          <p:cNvSpPr>
            <a:spLocks noGrp="1"/>
          </p:cNvSpPr>
          <p:nvPr>
            <p:ph type="pic" idx="2"/>
          </p:nvPr>
        </p:nvSpPr>
        <p:spPr>
          <a:xfrm>
            <a:off x="2328419" y="675471"/>
            <a:ext cx="7127558" cy="453580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2"/>
          <p:cNvSpPr txBox="1">
            <a:spLocks noGrp="1"/>
          </p:cNvSpPr>
          <p:nvPr>
            <p:ph type="body" idx="1"/>
          </p:nvPr>
        </p:nvSpPr>
        <p:spPr>
          <a:xfrm>
            <a:off x="2328419" y="5916498"/>
            <a:ext cx="7127558" cy="88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1pPr>
            <a:lvl2pPr marL="914400" lvl="1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3pPr>
            <a:lvl4pPr marL="1828800" lvl="3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4pPr>
            <a:lvl5pPr marL="2286000" lvl="4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5pPr>
            <a:lvl6pPr marL="2743200" lvl="5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6pPr>
            <a:lvl7pPr marL="3200400" lvl="6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7pPr>
            <a:lvl8pPr marL="3657600" lvl="7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8pPr>
            <a:lvl9pPr marL="4114800" lvl="8" indent="-228600" algn="l"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992"/>
              <a:buNone/>
              <a:defRPr sz="992"/>
            </a:lvl9pPr>
          </a:lstStyle>
          <a:p>
            <a:endParaRPr/>
          </a:p>
        </p:txBody>
      </p:sp>
      <p:sp>
        <p:nvSpPr>
          <p:cNvPr id="69" name="Google Shape;69;p112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2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2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093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8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36" indent="0" algn="ctr">
              <a:buNone/>
              <a:defRPr sz="1723"/>
            </a:lvl2pPr>
            <a:lvl3pPr marL="787472" indent="0" algn="ctr">
              <a:buNone/>
              <a:defRPr sz="1550"/>
            </a:lvl3pPr>
            <a:lvl4pPr marL="1181208" indent="0" algn="ctr">
              <a:buNone/>
              <a:defRPr sz="1378"/>
            </a:lvl4pPr>
            <a:lvl5pPr marL="1574943" indent="0" algn="ctr">
              <a:buNone/>
              <a:defRPr sz="1378"/>
            </a:lvl5pPr>
            <a:lvl6pPr marL="1968678" indent="0" algn="ctr">
              <a:buNone/>
              <a:defRPr sz="1378"/>
            </a:lvl6pPr>
            <a:lvl7pPr marL="2362414" indent="0" algn="ctr">
              <a:buNone/>
              <a:defRPr sz="1378"/>
            </a:lvl7pPr>
            <a:lvl8pPr marL="2756151" indent="0" algn="ctr">
              <a:buNone/>
              <a:defRPr sz="1378"/>
            </a:lvl8pPr>
            <a:lvl9pPr marL="3149886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7567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086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36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7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0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43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67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1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51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886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3295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1905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660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0090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11380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6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06547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6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36" indent="0">
              <a:buNone/>
              <a:defRPr sz="2411"/>
            </a:lvl2pPr>
            <a:lvl3pPr marL="787472" indent="0">
              <a:buNone/>
              <a:defRPr sz="2067"/>
            </a:lvl3pPr>
            <a:lvl4pPr marL="1181208" indent="0">
              <a:buNone/>
              <a:defRPr sz="1723"/>
            </a:lvl4pPr>
            <a:lvl5pPr marL="1574943" indent="0">
              <a:buNone/>
              <a:defRPr sz="1723"/>
            </a:lvl5pPr>
            <a:lvl6pPr marL="1968678" indent="0">
              <a:buNone/>
              <a:defRPr sz="1723"/>
            </a:lvl6pPr>
            <a:lvl7pPr marL="2362414" indent="0">
              <a:buNone/>
              <a:defRPr sz="1723"/>
            </a:lvl7pPr>
            <a:lvl8pPr marL="2756151" indent="0">
              <a:buNone/>
              <a:defRPr sz="1723"/>
            </a:lvl8pPr>
            <a:lvl9pPr marL="3149886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327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2564" algn="l" rtl="0">
              <a:spcBef>
                <a:spcPts val="705"/>
              </a:spcBef>
              <a:spcAft>
                <a:spcPts val="0"/>
              </a:spcAft>
              <a:buClr>
                <a:schemeClr val="dk1"/>
              </a:buClr>
              <a:buSzPts val="3527"/>
              <a:buFont typeface="Arial"/>
              <a:buChar char="•"/>
              <a:defRPr sz="35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561" algn="l" rtl="0">
              <a:spcBef>
                <a:spcPts val="617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–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6620" algn="l" rtl="0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–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»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8617" algn="l" rtl="0"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23"/>
              <a:buFont typeface="Calibri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 vert="horz" lIns="104697" tIns="52341" rIns="104697" bIns="52341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4025"/>
            <a:ext cx="10691337" cy="4989036"/>
          </a:xfrm>
          <a:prstGeom prst="rect">
            <a:avLst/>
          </a:prstGeom>
        </p:spPr>
        <p:txBody>
          <a:bodyPr vert="horz" lIns="104697" tIns="52341" rIns="104697" bIns="52341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B5BDB47-C1AF-4D65-AED1-8D4F611A8583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7160"/>
            <a:ext cx="3761767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523547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ftr="0" dt="0"/>
  <p:txStyles>
    <p:titleStyle>
      <a:lvl1pPr algn="ctr" defTabSz="52354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648" indent="-392648" algn="l" defTabSz="5235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50753" indent="-327203" algn="l" defTabSz="5235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857" indent="-261768" algn="l" defTabSz="52354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380" indent="-261768" algn="l" defTabSz="52354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5936" indent="-261768" algn="l" defTabSz="52354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467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01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926542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45008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354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07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62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14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696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23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6476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8311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008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</p:sldLayoutIdLst>
  <p:txStyles>
    <p:titleStyle>
      <a:lvl1pPr algn="l" defTabSz="787485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71" indent="-196871" algn="l" defTabSz="787485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13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5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98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4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84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32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69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81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43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85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28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7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712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54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97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939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9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49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normAutofit/>
          </a:bodyPr>
          <a:lstStyle>
            <a:lvl1pPr marL="457200" marR="0" lvl="0" indent="-400050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9"/>
          <p:cNvSpPr txBox="1">
            <a:spLocks noGrp="1"/>
          </p:cNvSpPr>
          <p:nvPr>
            <p:ph type="dt" idx="10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49"/>
          <p:cNvSpPr txBox="1">
            <a:spLocks noGrp="1"/>
          </p:cNvSpPr>
          <p:nvPr>
            <p:ph type="ftr" idx="11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ldNum" idx="12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87"/>
              <a:buFont typeface="Calibri"/>
              <a:buNone/>
              <a:defRPr sz="42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182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2728"/>
              <a:buFont typeface="Arial"/>
              <a:buChar char="•"/>
              <a:defRPr sz="272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062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2338"/>
              <a:buFont typeface="Arial"/>
              <a:buChar char="•"/>
              <a:defRPr sz="23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2361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949"/>
              <a:buFont typeface="Arial"/>
              <a:buChar char="•"/>
              <a:defRPr sz="19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979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978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978" algn="l" rtl="0">
              <a:lnSpc>
                <a:spcPct val="90000"/>
              </a:lnSpc>
              <a:spcBef>
                <a:spcPts val="487"/>
              </a:spcBef>
              <a:spcAft>
                <a:spcPts val="0"/>
              </a:spcAft>
              <a:buClr>
                <a:schemeClr val="dk1"/>
              </a:buClr>
              <a:buSzPts val="1754"/>
              <a:buFont typeface="Arial"/>
              <a:buChar char="•"/>
              <a:defRPr sz="17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dt" idx="10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53"/>
          <p:cNvSpPr txBox="1">
            <a:spLocks noGrp="1"/>
          </p:cNvSpPr>
          <p:nvPr>
            <p:ph type="ftr" idx="11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53"/>
          <p:cNvSpPr txBox="1">
            <a:spLocks noGrp="1"/>
          </p:cNvSpPr>
          <p:nvPr>
            <p:ph type="sldNum" idx="12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934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890921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30" indent="-222730" algn="l" defTabSz="890921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90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2pPr>
      <a:lvl3pPr marL="111365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11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72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5003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9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95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41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6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2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8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4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30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6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22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8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0A4F-49E9-E740-B21E-C3D023E5301F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32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5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l" defTabSz="755909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77" indent="-188977" algn="l" defTabSz="755909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32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886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4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79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75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0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659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614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54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0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86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1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77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728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682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636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1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755962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90" indent="-188990" algn="l" defTabSz="755962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71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53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34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15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97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78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59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40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8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6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44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2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0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86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68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49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7" y="7006701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98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l" defTabSz="787472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68" indent="-196868" algn="l" defTabSz="787472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03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3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74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11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47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282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1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755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3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72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0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43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67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14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51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88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97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9.png"/><Relationship Id="rId9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16.xml"/><Relationship Id="rId5" Type="http://schemas.openxmlformats.org/officeDocument/2006/relationships/chart" Target="../charts/chart1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"/>
          <p:cNvSpPr/>
          <p:nvPr/>
        </p:nvSpPr>
        <p:spPr>
          <a:xfrm>
            <a:off x="7567065" y="2839358"/>
            <a:ext cx="4309585" cy="18809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1"/>
          <p:cNvSpPr/>
          <p:nvPr/>
        </p:nvSpPr>
        <p:spPr>
          <a:xfrm>
            <a:off x="0" y="2839370"/>
            <a:ext cx="4603832" cy="188094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8" name="Google Shape;818;p1"/>
          <p:cNvGrpSpPr/>
          <p:nvPr/>
        </p:nvGrpSpPr>
        <p:grpSpPr>
          <a:xfrm>
            <a:off x="0" y="438795"/>
            <a:ext cx="11880500" cy="4282078"/>
            <a:chOff x="0" y="0"/>
            <a:chExt cx="12193270" cy="4394809"/>
          </a:xfrm>
        </p:grpSpPr>
        <p:sp>
          <p:nvSpPr>
            <p:cNvPr id="819" name="Google Shape;819;p1"/>
            <p:cNvSpPr/>
            <p:nvPr/>
          </p:nvSpPr>
          <p:spPr>
            <a:xfrm>
              <a:off x="4027525" y="0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"/>
            <p:cNvSpPr/>
            <p:nvPr/>
          </p:nvSpPr>
          <p:spPr>
            <a:xfrm>
              <a:off x="0" y="2463774"/>
              <a:ext cx="12193270" cy="1931035"/>
            </a:xfrm>
            <a:custGeom>
              <a:avLst/>
              <a:gdLst/>
              <a:ahLst/>
              <a:cxnLst/>
              <a:rect l="l" t="t" r="r" b="b"/>
              <a:pathLst>
                <a:path w="12193270" h="1931035" extrusionOk="0">
                  <a:moveTo>
                    <a:pt x="12193193" y="0"/>
                  </a:moveTo>
                  <a:lnTo>
                    <a:pt x="0" y="0"/>
                  </a:lnTo>
                  <a:lnTo>
                    <a:pt x="0" y="1930450"/>
                  </a:lnTo>
                  <a:lnTo>
                    <a:pt x="12193193" y="1930450"/>
                  </a:lnTo>
                  <a:lnTo>
                    <a:pt x="12193193" y="0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1" name="Google Shape;821;p1"/>
          <p:cNvSpPr txBox="1"/>
          <p:nvPr/>
        </p:nvSpPr>
        <p:spPr>
          <a:xfrm>
            <a:off x="6749450" y="2933736"/>
            <a:ext cx="708425" cy="31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50" rIns="0" bIns="0" anchor="t" anchorCtr="0">
            <a:spAutoFit/>
          </a:bodyPr>
          <a:lstStyle/>
          <a:p>
            <a:pPr marL="1237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E348"/>
              </a:buClr>
              <a:buSzPts val="1949"/>
              <a:buFont typeface="Arial"/>
              <a:buNone/>
            </a:pPr>
            <a:r>
              <a:rPr lang="es-PE" sz="1949" b="1" i="0" u="none" strike="noStrike" cap="none">
                <a:solidFill>
                  <a:srgbClr val="9FE348"/>
                </a:solidFill>
                <a:latin typeface="Arial"/>
                <a:ea typeface="Arial"/>
                <a:cs typeface="Arial"/>
                <a:sym typeface="Arial"/>
              </a:rPr>
              <a:t>años,</a:t>
            </a:r>
            <a:endParaRPr sz="194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1"/>
          <p:cNvGrpSpPr/>
          <p:nvPr/>
        </p:nvGrpSpPr>
        <p:grpSpPr>
          <a:xfrm>
            <a:off x="4413666" y="2396249"/>
            <a:ext cx="2261515" cy="876837"/>
            <a:chOff x="4529861" y="2008987"/>
            <a:chExt cx="2321052" cy="899921"/>
          </a:xfrm>
        </p:grpSpPr>
        <p:sp>
          <p:nvSpPr>
            <p:cNvPr id="823" name="Google Shape;823;p1"/>
            <p:cNvSpPr/>
            <p:nvPr/>
          </p:nvSpPr>
          <p:spPr>
            <a:xfrm>
              <a:off x="4529861" y="2008987"/>
              <a:ext cx="2320925" cy="465455"/>
            </a:xfrm>
            <a:custGeom>
              <a:avLst/>
              <a:gdLst/>
              <a:ahLst/>
              <a:cxnLst/>
              <a:rect l="l" t="t" r="r" b="b"/>
              <a:pathLst>
                <a:path w="2320925" h="465455" extrusionOk="0">
                  <a:moveTo>
                    <a:pt x="437642" y="30060"/>
                  </a:moveTo>
                  <a:lnTo>
                    <a:pt x="0" y="30060"/>
                  </a:lnTo>
                  <a:lnTo>
                    <a:pt x="0" y="248500"/>
                  </a:lnTo>
                  <a:lnTo>
                    <a:pt x="147447" y="248500"/>
                  </a:lnTo>
                  <a:lnTo>
                    <a:pt x="147447" y="454799"/>
                  </a:lnTo>
                  <a:lnTo>
                    <a:pt x="437642" y="454799"/>
                  </a:lnTo>
                  <a:lnTo>
                    <a:pt x="437642" y="248500"/>
                  </a:lnTo>
                  <a:lnTo>
                    <a:pt x="437642" y="30060"/>
                  </a:lnTo>
                  <a:close/>
                </a:path>
                <a:path w="2320925" h="465455" extrusionOk="0">
                  <a:moveTo>
                    <a:pt x="1396365" y="449961"/>
                  </a:moveTo>
                  <a:lnTo>
                    <a:pt x="1394218" y="394538"/>
                  </a:lnTo>
                  <a:lnTo>
                    <a:pt x="1387932" y="342404"/>
                  </a:lnTo>
                  <a:lnTo>
                    <a:pt x="1377657" y="293636"/>
                  </a:lnTo>
                  <a:lnTo>
                    <a:pt x="1363573" y="248323"/>
                  </a:lnTo>
                  <a:lnTo>
                    <a:pt x="1345857" y="206540"/>
                  </a:lnTo>
                  <a:lnTo>
                    <a:pt x="1324673" y="168351"/>
                  </a:lnTo>
                  <a:lnTo>
                    <a:pt x="1300200" y="133858"/>
                  </a:lnTo>
                  <a:lnTo>
                    <a:pt x="1272616" y="103136"/>
                  </a:lnTo>
                  <a:lnTo>
                    <a:pt x="1242085" y="76238"/>
                  </a:lnTo>
                  <a:lnTo>
                    <a:pt x="1208773" y="53276"/>
                  </a:lnTo>
                  <a:lnTo>
                    <a:pt x="1172870" y="34302"/>
                  </a:lnTo>
                  <a:lnTo>
                    <a:pt x="1134541" y="19418"/>
                  </a:lnTo>
                  <a:lnTo>
                    <a:pt x="1093952" y="8686"/>
                  </a:lnTo>
                  <a:lnTo>
                    <a:pt x="1051293" y="2184"/>
                  </a:lnTo>
                  <a:lnTo>
                    <a:pt x="1006729" y="0"/>
                  </a:lnTo>
                  <a:lnTo>
                    <a:pt x="962126" y="2184"/>
                  </a:lnTo>
                  <a:lnTo>
                    <a:pt x="919441" y="8686"/>
                  </a:lnTo>
                  <a:lnTo>
                    <a:pt x="878840" y="19418"/>
                  </a:lnTo>
                  <a:lnTo>
                    <a:pt x="840498" y="34302"/>
                  </a:lnTo>
                  <a:lnTo>
                    <a:pt x="804583" y="53276"/>
                  </a:lnTo>
                  <a:lnTo>
                    <a:pt x="771271" y="76238"/>
                  </a:lnTo>
                  <a:lnTo>
                    <a:pt x="740727" y="103136"/>
                  </a:lnTo>
                  <a:lnTo>
                    <a:pt x="713130" y="133858"/>
                  </a:lnTo>
                  <a:lnTo>
                    <a:pt x="688644" y="168351"/>
                  </a:lnTo>
                  <a:lnTo>
                    <a:pt x="667461" y="206540"/>
                  </a:lnTo>
                  <a:lnTo>
                    <a:pt x="649744" y="248323"/>
                  </a:lnTo>
                  <a:lnTo>
                    <a:pt x="635660" y="293636"/>
                  </a:lnTo>
                  <a:lnTo>
                    <a:pt x="625386" y="342404"/>
                  </a:lnTo>
                  <a:lnTo>
                    <a:pt x="619099" y="394538"/>
                  </a:lnTo>
                  <a:lnTo>
                    <a:pt x="616966" y="453263"/>
                  </a:lnTo>
                  <a:lnTo>
                    <a:pt x="617093" y="454787"/>
                  </a:lnTo>
                  <a:lnTo>
                    <a:pt x="908304" y="454787"/>
                  </a:lnTo>
                  <a:lnTo>
                    <a:pt x="908304" y="449961"/>
                  </a:lnTo>
                  <a:lnTo>
                    <a:pt x="911656" y="376212"/>
                  </a:lnTo>
                  <a:lnTo>
                    <a:pt x="921232" y="319760"/>
                  </a:lnTo>
                  <a:lnTo>
                    <a:pt x="936269" y="278879"/>
                  </a:lnTo>
                  <a:lnTo>
                    <a:pt x="979766" y="236880"/>
                  </a:lnTo>
                  <a:lnTo>
                    <a:pt x="1006729" y="232283"/>
                  </a:lnTo>
                  <a:lnTo>
                    <a:pt x="1033627" y="236880"/>
                  </a:lnTo>
                  <a:lnTo>
                    <a:pt x="1077061" y="278879"/>
                  </a:lnTo>
                  <a:lnTo>
                    <a:pt x="1092098" y="319760"/>
                  </a:lnTo>
                  <a:lnTo>
                    <a:pt x="1101661" y="376212"/>
                  </a:lnTo>
                  <a:lnTo>
                    <a:pt x="1105027" y="449961"/>
                  </a:lnTo>
                  <a:lnTo>
                    <a:pt x="1105027" y="454787"/>
                  </a:lnTo>
                  <a:lnTo>
                    <a:pt x="1396238" y="454787"/>
                  </a:lnTo>
                  <a:lnTo>
                    <a:pt x="1396365" y="449961"/>
                  </a:lnTo>
                  <a:close/>
                </a:path>
                <a:path w="2320925" h="465455" extrusionOk="0">
                  <a:moveTo>
                    <a:pt x="2320671" y="460336"/>
                  </a:moveTo>
                  <a:lnTo>
                    <a:pt x="2318524" y="404914"/>
                  </a:lnTo>
                  <a:lnTo>
                    <a:pt x="2312238" y="352780"/>
                  </a:lnTo>
                  <a:lnTo>
                    <a:pt x="2301964" y="304012"/>
                  </a:lnTo>
                  <a:lnTo>
                    <a:pt x="2287879" y="258699"/>
                  </a:lnTo>
                  <a:lnTo>
                    <a:pt x="2270163" y="216916"/>
                  </a:lnTo>
                  <a:lnTo>
                    <a:pt x="2248979" y="178727"/>
                  </a:lnTo>
                  <a:lnTo>
                    <a:pt x="2224506" y="144233"/>
                  </a:lnTo>
                  <a:lnTo>
                    <a:pt x="2196922" y="113512"/>
                  </a:lnTo>
                  <a:lnTo>
                    <a:pt x="2166391" y="86614"/>
                  </a:lnTo>
                  <a:lnTo>
                    <a:pt x="2133079" y="63652"/>
                  </a:lnTo>
                  <a:lnTo>
                    <a:pt x="2097176" y="44678"/>
                  </a:lnTo>
                  <a:lnTo>
                    <a:pt x="2058847" y="29794"/>
                  </a:lnTo>
                  <a:lnTo>
                    <a:pt x="2018258" y="19062"/>
                  </a:lnTo>
                  <a:lnTo>
                    <a:pt x="1975599" y="12560"/>
                  </a:lnTo>
                  <a:lnTo>
                    <a:pt x="1931035" y="10375"/>
                  </a:lnTo>
                  <a:lnTo>
                    <a:pt x="1886432" y="12560"/>
                  </a:lnTo>
                  <a:lnTo>
                    <a:pt x="1843747" y="19062"/>
                  </a:lnTo>
                  <a:lnTo>
                    <a:pt x="1803146" y="29794"/>
                  </a:lnTo>
                  <a:lnTo>
                    <a:pt x="1764804" y="44678"/>
                  </a:lnTo>
                  <a:lnTo>
                    <a:pt x="1728889" y="63652"/>
                  </a:lnTo>
                  <a:lnTo>
                    <a:pt x="1695577" y="86614"/>
                  </a:lnTo>
                  <a:lnTo>
                    <a:pt x="1665033" y="113512"/>
                  </a:lnTo>
                  <a:lnTo>
                    <a:pt x="1637436" y="144233"/>
                  </a:lnTo>
                  <a:lnTo>
                    <a:pt x="1612950" y="178727"/>
                  </a:lnTo>
                  <a:lnTo>
                    <a:pt x="1591767" y="216916"/>
                  </a:lnTo>
                  <a:lnTo>
                    <a:pt x="1574050" y="258699"/>
                  </a:lnTo>
                  <a:lnTo>
                    <a:pt x="1559966" y="304012"/>
                  </a:lnTo>
                  <a:lnTo>
                    <a:pt x="1549692" y="352780"/>
                  </a:lnTo>
                  <a:lnTo>
                    <a:pt x="1543405" y="404914"/>
                  </a:lnTo>
                  <a:lnTo>
                    <a:pt x="1541272" y="463638"/>
                  </a:lnTo>
                  <a:lnTo>
                    <a:pt x="1541399" y="465162"/>
                  </a:lnTo>
                  <a:lnTo>
                    <a:pt x="1832610" y="465162"/>
                  </a:lnTo>
                  <a:lnTo>
                    <a:pt x="1832610" y="460336"/>
                  </a:lnTo>
                  <a:lnTo>
                    <a:pt x="1835962" y="386588"/>
                  </a:lnTo>
                  <a:lnTo>
                    <a:pt x="1845538" y="330136"/>
                  </a:lnTo>
                  <a:lnTo>
                    <a:pt x="1860575" y="289255"/>
                  </a:lnTo>
                  <a:lnTo>
                    <a:pt x="1904072" y="247256"/>
                  </a:lnTo>
                  <a:lnTo>
                    <a:pt x="1931035" y="242658"/>
                  </a:lnTo>
                  <a:lnTo>
                    <a:pt x="1957933" y="247256"/>
                  </a:lnTo>
                  <a:lnTo>
                    <a:pt x="2001367" y="289255"/>
                  </a:lnTo>
                  <a:lnTo>
                    <a:pt x="2016404" y="330136"/>
                  </a:lnTo>
                  <a:lnTo>
                    <a:pt x="2025967" y="386588"/>
                  </a:lnTo>
                  <a:lnTo>
                    <a:pt x="2029333" y="460336"/>
                  </a:lnTo>
                  <a:lnTo>
                    <a:pt x="2029333" y="465162"/>
                  </a:lnTo>
                  <a:lnTo>
                    <a:pt x="2320544" y="465162"/>
                  </a:lnTo>
                  <a:lnTo>
                    <a:pt x="2320671" y="460336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"/>
            <p:cNvSpPr/>
            <p:nvPr/>
          </p:nvSpPr>
          <p:spPr>
            <a:xfrm>
              <a:off x="4677308" y="2463774"/>
              <a:ext cx="2173605" cy="445134"/>
            </a:xfrm>
            <a:custGeom>
              <a:avLst/>
              <a:gdLst/>
              <a:ahLst/>
              <a:cxnLst/>
              <a:rect l="l" t="t" r="r" b="b"/>
              <a:pathLst>
                <a:path w="2173604" h="445135" extrusionOk="0">
                  <a:moveTo>
                    <a:pt x="290195" y="12"/>
                  </a:moveTo>
                  <a:lnTo>
                    <a:pt x="0" y="12"/>
                  </a:lnTo>
                  <a:lnTo>
                    <a:pt x="0" y="425335"/>
                  </a:lnTo>
                  <a:lnTo>
                    <a:pt x="290195" y="425335"/>
                  </a:lnTo>
                  <a:lnTo>
                    <a:pt x="290195" y="12"/>
                  </a:lnTo>
                  <a:close/>
                </a:path>
                <a:path w="2173604" h="445135" extrusionOk="0">
                  <a:moveTo>
                    <a:pt x="1248791" y="0"/>
                  </a:moveTo>
                  <a:lnTo>
                    <a:pt x="957580" y="0"/>
                  </a:lnTo>
                  <a:lnTo>
                    <a:pt x="953922" y="72034"/>
                  </a:lnTo>
                  <a:lnTo>
                    <a:pt x="944194" y="127177"/>
                  </a:lnTo>
                  <a:lnTo>
                    <a:pt x="929144" y="167132"/>
                  </a:lnTo>
                  <a:lnTo>
                    <a:pt x="909485" y="193586"/>
                  </a:lnTo>
                  <a:lnTo>
                    <a:pt x="885952" y="208229"/>
                  </a:lnTo>
                  <a:lnTo>
                    <a:pt x="859282" y="212725"/>
                  </a:lnTo>
                  <a:lnTo>
                    <a:pt x="832548" y="208229"/>
                  </a:lnTo>
                  <a:lnTo>
                    <a:pt x="789305" y="167132"/>
                  </a:lnTo>
                  <a:lnTo>
                    <a:pt x="774230" y="127177"/>
                  </a:lnTo>
                  <a:lnTo>
                    <a:pt x="764501" y="72034"/>
                  </a:lnTo>
                  <a:lnTo>
                    <a:pt x="760857" y="0"/>
                  </a:lnTo>
                  <a:lnTo>
                    <a:pt x="469646" y="0"/>
                  </a:lnTo>
                  <a:lnTo>
                    <a:pt x="472097" y="54838"/>
                  </a:lnTo>
                  <a:lnTo>
                    <a:pt x="478650" y="106413"/>
                  </a:lnTo>
                  <a:lnTo>
                    <a:pt x="489127" y="154647"/>
                  </a:lnTo>
                  <a:lnTo>
                    <a:pt x="503364" y="199466"/>
                  </a:lnTo>
                  <a:lnTo>
                    <a:pt x="521182" y="240792"/>
                  </a:lnTo>
                  <a:lnTo>
                    <a:pt x="542417" y="278561"/>
                  </a:lnTo>
                  <a:lnTo>
                    <a:pt x="566902" y="312674"/>
                  </a:lnTo>
                  <a:lnTo>
                    <a:pt x="594461" y="343052"/>
                  </a:lnTo>
                  <a:lnTo>
                    <a:pt x="624928" y="369646"/>
                  </a:lnTo>
                  <a:lnTo>
                    <a:pt x="658126" y="392353"/>
                  </a:lnTo>
                  <a:lnTo>
                    <a:pt x="693902" y="411099"/>
                  </a:lnTo>
                  <a:lnTo>
                    <a:pt x="732066" y="425818"/>
                  </a:lnTo>
                  <a:lnTo>
                    <a:pt x="772464" y="436435"/>
                  </a:lnTo>
                  <a:lnTo>
                    <a:pt x="814920" y="442861"/>
                  </a:lnTo>
                  <a:lnTo>
                    <a:pt x="859282" y="445008"/>
                  </a:lnTo>
                  <a:lnTo>
                    <a:pt x="903605" y="442861"/>
                  </a:lnTo>
                  <a:lnTo>
                    <a:pt x="946035" y="436435"/>
                  </a:lnTo>
                  <a:lnTo>
                    <a:pt x="986421" y="425818"/>
                  </a:lnTo>
                  <a:lnTo>
                    <a:pt x="1024572" y="411099"/>
                  </a:lnTo>
                  <a:lnTo>
                    <a:pt x="1060335" y="392353"/>
                  </a:lnTo>
                  <a:lnTo>
                    <a:pt x="1093533" y="369646"/>
                  </a:lnTo>
                  <a:lnTo>
                    <a:pt x="1123988" y="343052"/>
                  </a:lnTo>
                  <a:lnTo>
                    <a:pt x="1151534" y="312674"/>
                  </a:lnTo>
                  <a:lnTo>
                    <a:pt x="1176020" y="278561"/>
                  </a:lnTo>
                  <a:lnTo>
                    <a:pt x="1197241" y="240792"/>
                  </a:lnTo>
                  <a:lnTo>
                    <a:pt x="1215059" y="199466"/>
                  </a:lnTo>
                  <a:lnTo>
                    <a:pt x="1229296" y="154647"/>
                  </a:lnTo>
                  <a:lnTo>
                    <a:pt x="1239774" y="106413"/>
                  </a:lnTo>
                  <a:lnTo>
                    <a:pt x="1246327" y="54838"/>
                  </a:lnTo>
                  <a:lnTo>
                    <a:pt x="1248791" y="0"/>
                  </a:lnTo>
                  <a:close/>
                </a:path>
                <a:path w="2173604" h="445135" extrusionOk="0">
                  <a:moveTo>
                    <a:pt x="2173109" y="0"/>
                  </a:moveTo>
                  <a:lnTo>
                    <a:pt x="1881898" y="0"/>
                  </a:lnTo>
                  <a:lnTo>
                    <a:pt x="1878241" y="72034"/>
                  </a:lnTo>
                  <a:lnTo>
                    <a:pt x="1868512" y="127177"/>
                  </a:lnTo>
                  <a:lnTo>
                    <a:pt x="1853463" y="167132"/>
                  </a:lnTo>
                  <a:lnTo>
                    <a:pt x="1833803" y="193586"/>
                  </a:lnTo>
                  <a:lnTo>
                    <a:pt x="1810270" y="208229"/>
                  </a:lnTo>
                  <a:lnTo>
                    <a:pt x="1783600" y="212725"/>
                  </a:lnTo>
                  <a:lnTo>
                    <a:pt x="1756867" y="208229"/>
                  </a:lnTo>
                  <a:lnTo>
                    <a:pt x="1713623" y="167132"/>
                  </a:lnTo>
                  <a:lnTo>
                    <a:pt x="1698548" y="127177"/>
                  </a:lnTo>
                  <a:lnTo>
                    <a:pt x="1688820" y="72034"/>
                  </a:lnTo>
                  <a:lnTo>
                    <a:pt x="1685175" y="0"/>
                  </a:lnTo>
                  <a:lnTo>
                    <a:pt x="1393964" y="0"/>
                  </a:lnTo>
                  <a:lnTo>
                    <a:pt x="1396415" y="54838"/>
                  </a:lnTo>
                  <a:lnTo>
                    <a:pt x="1402969" y="106413"/>
                  </a:lnTo>
                  <a:lnTo>
                    <a:pt x="1413446" y="154647"/>
                  </a:lnTo>
                  <a:lnTo>
                    <a:pt x="1427683" y="199466"/>
                  </a:lnTo>
                  <a:lnTo>
                    <a:pt x="1445501" y="240792"/>
                  </a:lnTo>
                  <a:lnTo>
                    <a:pt x="1466735" y="278561"/>
                  </a:lnTo>
                  <a:lnTo>
                    <a:pt x="1491221" y="312674"/>
                  </a:lnTo>
                  <a:lnTo>
                    <a:pt x="1518780" y="343052"/>
                  </a:lnTo>
                  <a:lnTo>
                    <a:pt x="1549247" y="369646"/>
                  </a:lnTo>
                  <a:lnTo>
                    <a:pt x="1582445" y="392353"/>
                  </a:lnTo>
                  <a:lnTo>
                    <a:pt x="1618221" y="411099"/>
                  </a:lnTo>
                  <a:lnTo>
                    <a:pt x="1656384" y="425818"/>
                  </a:lnTo>
                  <a:lnTo>
                    <a:pt x="1696783" y="436435"/>
                  </a:lnTo>
                  <a:lnTo>
                    <a:pt x="1739239" y="442861"/>
                  </a:lnTo>
                  <a:lnTo>
                    <a:pt x="1783600" y="445008"/>
                  </a:lnTo>
                  <a:lnTo>
                    <a:pt x="1827923" y="442861"/>
                  </a:lnTo>
                  <a:lnTo>
                    <a:pt x="1870354" y="436435"/>
                  </a:lnTo>
                  <a:lnTo>
                    <a:pt x="1910740" y="425818"/>
                  </a:lnTo>
                  <a:lnTo>
                    <a:pt x="1948891" y="411099"/>
                  </a:lnTo>
                  <a:lnTo>
                    <a:pt x="1984654" y="392353"/>
                  </a:lnTo>
                  <a:lnTo>
                    <a:pt x="2017852" y="369646"/>
                  </a:lnTo>
                  <a:lnTo>
                    <a:pt x="2048306" y="343052"/>
                  </a:lnTo>
                  <a:lnTo>
                    <a:pt x="2075853" y="312674"/>
                  </a:lnTo>
                  <a:lnTo>
                    <a:pt x="2100338" y="278561"/>
                  </a:lnTo>
                  <a:lnTo>
                    <a:pt x="2121560" y="240792"/>
                  </a:lnTo>
                  <a:lnTo>
                    <a:pt x="2139378" y="199466"/>
                  </a:lnTo>
                  <a:lnTo>
                    <a:pt x="2153615" y="154647"/>
                  </a:lnTo>
                  <a:lnTo>
                    <a:pt x="2164092" y="106413"/>
                  </a:lnTo>
                  <a:lnTo>
                    <a:pt x="2170646" y="54838"/>
                  </a:lnTo>
                  <a:lnTo>
                    <a:pt x="2173109" y="0"/>
                  </a:lnTo>
                  <a:close/>
                </a:path>
              </a:pathLst>
            </a:custGeom>
            <a:solidFill>
              <a:srgbClr val="9FE34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5" name="Google Shape;825;p1"/>
          <p:cNvSpPr txBox="1"/>
          <p:nvPr/>
        </p:nvSpPr>
        <p:spPr>
          <a:xfrm>
            <a:off x="-3850" y="2668433"/>
            <a:ext cx="11880500" cy="122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3150" rIns="0" bIns="0" anchor="t" anchorCtr="0">
            <a:spAutoFit/>
          </a:bodyPr>
          <a:lstStyle/>
          <a:p>
            <a:pPr marL="4544208" marR="4164957" lvl="0" indent="0" algn="l" rtl="0">
              <a:lnSpc>
                <a:spcPct val="1165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</a:pPr>
            <a:r>
              <a:rPr lang="es-PE" sz="175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hacemos posible el  </a:t>
            </a:r>
            <a:r>
              <a:rPr lang="es-PE" sz="1949" b="1" i="0" u="none" strike="noStrike" cap="none">
                <a:solidFill>
                  <a:srgbClr val="9FE348"/>
                </a:solidFill>
                <a:latin typeface="Arial"/>
                <a:ea typeface="Arial"/>
                <a:cs typeface="Arial"/>
                <a:sym typeface="Arial"/>
              </a:rPr>
              <a:t>desarrollo de los lugares  </a:t>
            </a:r>
            <a:r>
              <a:rPr lang="es-PE" sz="175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los que estamos.</a:t>
            </a:r>
            <a:endParaRPr sz="1754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"/>
          <p:cNvSpPr txBox="1">
            <a:spLocks noGrp="1"/>
          </p:cNvSpPr>
          <p:nvPr>
            <p:ph type="title"/>
          </p:nvPr>
        </p:nvSpPr>
        <p:spPr>
          <a:xfrm>
            <a:off x="2983230" y="822204"/>
            <a:ext cx="8561273" cy="125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ct val="100000"/>
              <a:buFont typeface="Arial"/>
              <a:buNone/>
            </a:pPr>
            <a: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Presentación Corporativa </a:t>
            </a:r>
            <a:r>
              <a:rPr lang="es-PE" sz="5000" b="1" dirty="0" err="1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PE" sz="50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PE" sz="2200" b="1" dirty="0" smtClean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Noviembre </a:t>
            </a:r>
            <a:r>
              <a:rPr lang="es-PE" sz="22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r>
              <a:rPr lang="es-PE" sz="5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PE" sz="5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C5CB37-207F-42F2-A342-55B354763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29804" r="17662" b="25529"/>
          <a:stretch/>
        </p:blipFill>
        <p:spPr>
          <a:xfrm>
            <a:off x="2795281" y="1953211"/>
            <a:ext cx="5688327" cy="1967854"/>
          </a:xfrm>
          <a:prstGeom prst="rect">
            <a:avLst/>
          </a:prstGeom>
        </p:spPr>
      </p:pic>
      <p:sp>
        <p:nvSpPr>
          <p:cNvPr id="16" name="Google Shape;1755;p2">
            <a:extLst>
              <a:ext uri="{FF2B5EF4-FFF2-40B4-BE49-F238E27FC236}">
                <a16:creationId xmlns:a16="http://schemas.microsoft.com/office/drawing/2014/main" id="{5FD3E4CB-2F5A-4FD9-937B-23AEA1D3D126}"/>
              </a:ext>
            </a:extLst>
          </p:cNvPr>
          <p:cNvSpPr/>
          <p:nvPr/>
        </p:nvSpPr>
        <p:spPr>
          <a:xfrm>
            <a:off x="7920250" y="5239947"/>
            <a:ext cx="3956413" cy="18809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58;p2">
            <a:extLst>
              <a:ext uri="{FF2B5EF4-FFF2-40B4-BE49-F238E27FC236}">
                <a16:creationId xmlns:a16="http://schemas.microsoft.com/office/drawing/2014/main" id="{B77BE950-B5F7-45AA-8BCD-20778D350EEC}"/>
              </a:ext>
            </a:extLst>
          </p:cNvPr>
          <p:cNvGrpSpPr/>
          <p:nvPr/>
        </p:nvGrpSpPr>
        <p:grpSpPr>
          <a:xfrm>
            <a:off x="0" y="4720303"/>
            <a:ext cx="7956358" cy="2400601"/>
            <a:chOff x="0" y="4394225"/>
            <a:chExt cx="8165820" cy="2463800"/>
          </a:xfrm>
        </p:grpSpPr>
        <p:sp>
          <p:nvSpPr>
            <p:cNvPr id="18" name="Google Shape;1759;p2">
              <a:extLst>
                <a:ext uri="{FF2B5EF4-FFF2-40B4-BE49-F238E27FC236}">
                  <a16:creationId xmlns:a16="http://schemas.microsoft.com/office/drawing/2014/main" id="{09E3A583-AE75-46BE-978D-82735328B568}"/>
                </a:ext>
              </a:extLst>
            </p:cNvPr>
            <p:cNvSpPr/>
            <p:nvPr/>
          </p:nvSpPr>
          <p:spPr>
            <a:xfrm>
              <a:off x="0" y="4927549"/>
              <a:ext cx="4501921" cy="193045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0;p2">
              <a:extLst>
                <a:ext uri="{FF2B5EF4-FFF2-40B4-BE49-F238E27FC236}">
                  <a16:creationId xmlns:a16="http://schemas.microsoft.com/office/drawing/2014/main" id="{F38478C3-1135-439C-9CCD-A2C8072E2B30}"/>
                </a:ext>
              </a:extLst>
            </p:cNvPr>
            <p:cNvSpPr/>
            <p:nvPr/>
          </p:nvSpPr>
          <p:spPr>
            <a:xfrm>
              <a:off x="4027525" y="4394225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54"/>
                <a:buFont typeface="Calibri"/>
                <a:buNone/>
              </a:pPr>
              <a:endParaRPr sz="175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1770;p2">
            <a:extLst>
              <a:ext uri="{FF2B5EF4-FFF2-40B4-BE49-F238E27FC236}">
                <a16:creationId xmlns:a16="http://schemas.microsoft.com/office/drawing/2014/main" id="{045BC03A-DA09-48C7-9FB7-ACAC988E9F5F}"/>
              </a:ext>
            </a:extLst>
          </p:cNvPr>
          <p:cNvSpPr/>
          <p:nvPr/>
        </p:nvSpPr>
        <p:spPr>
          <a:xfrm>
            <a:off x="4442274" y="5238549"/>
            <a:ext cx="2997472" cy="188233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4"/>
              <a:buFont typeface="Calibri"/>
              <a:buNone/>
            </a:pPr>
            <a:endParaRPr sz="175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rparedes\Pictures\F_cas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7" y="2788498"/>
            <a:ext cx="5171930" cy="35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7"/>
          <p:cNvSpPr txBox="1"/>
          <p:nvPr/>
        </p:nvSpPr>
        <p:spPr>
          <a:xfrm>
            <a:off x="7141621" y="2051539"/>
            <a:ext cx="3692414" cy="627718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Alianzas estratégicas a largo plazo y acceso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las mejores prácticas.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7112817" y="2870357"/>
            <a:ext cx="3721213" cy="604322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Cobertura de mercado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7141616" y="3670809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Capacidades logísticas y cadena de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suministro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7141617" y="4382284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Excelencia en el mercado secundario con</a:t>
            </a: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técnicos experimentados y datos acumulados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7141618" y="5094361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Fortaleza financiera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7141620" y="5814058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Innovación y tecnología</a:t>
            </a:r>
          </a:p>
        </p:txBody>
      </p:sp>
      <p:sp>
        <p:nvSpPr>
          <p:cNvPr id="20" name="TextBox 37"/>
          <p:cNvSpPr txBox="1"/>
          <p:nvPr/>
        </p:nvSpPr>
        <p:spPr>
          <a:xfrm>
            <a:off x="7170420" y="6514900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Ética y cumplimiento, Gobierno Corporativo y</a:t>
            </a:r>
          </a:p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Sostenibilidad</a:t>
            </a:r>
            <a:endParaRPr kumimoji="0" lang="es-PE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4305" y="856210"/>
            <a:ext cx="6601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Capacidades clave que generan valor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9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17 Gráfico">
            <a:extLst>
              <a:ext uri="{FF2B5EF4-FFF2-40B4-BE49-F238E27FC236}">
                <a16:creationId xmlns:a16="http://schemas.microsoft.com/office/drawing/2014/main" id="{749DC2EE-C2D1-40F6-A830-37733C2E8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895052"/>
              </p:ext>
            </p:extLst>
          </p:nvPr>
        </p:nvGraphicFramePr>
        <p:xfrm>
          <a:off x="5833626" y="2020218"/>
          <a:ext cx="5439948" cy="279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4" name="8 CuadroTexto">
            <a:extLst>
              <a:ext uri="{FF2B5EF4-FFF2-40B4-BE49-F238E27FC236}">
                <a16:creationId xmlns:a16="http://schemas.microsoft.com/office/drawing/2014/main" id="{FF3995A4-1BA4-4C8F-9667-8A1D0B57DE72}"/>
              </a:ext>
            </a:extLst>
          </p:cNvPr>
          <p:cNvSpPr txBox="1"/>
          <p:nvPr/>
        </p:nvSpPr>
        <p:spPr>
          <a:xfrm>
            <a:off x="4418393" y="3998686"/>
            <a:ext cx="1624590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En unidades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lang="es-PE" sz="795" kern="1200" dirty="0" smtClean="0">
                <a:solidFill>
                  <a:prstClr val="black"/>
                </a:solidFill>
                <a:latin typeface="AvantGardeExtLitITCTT"/>
              </a:rPr>
              <a:t>Set.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5" name="8 CuadroTexto">
            <a:extLst>
              <a:ext uri="{FF2B5EF4-FFF2-40B4-BE49-F238E27FC236}">
                <a16:creationId xmlns:a16="http://schemas.microsoft.com/office/drawing/2014/main" id="{F2D015FC-B284-421E-AD1F-A50A47E31E0D}"/>
              </a:ext>
            </a:extLst>
          </p:cNvPr>
          <p:cNvSpPr txBox="1"/>
          <p:nvPr/>
        </p:nvSpPr>
        <p:spPr>
          <a:xfrm>
            <a:off x="4551058" y="6489012"/>
            <a:ext cx="1887651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Set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6" name="8 CuadroTexto">
            <a:extLst>
              <a:ext uri="{FF2B5EF4-FFF2-40B4-BE49-F238E27FC236}">
                <a16:creationId xmlns:a16="http://schemas.microsoft.com/office/drawing/2014/main" id="{03431421-0DFF-431C-AEBA-7738244152ED}"/>
              </a:ext>
            </a:extLst>
          </p:cNvPr>
          <p:cNvSpPr txBox="1"/>
          <p:nvPr/>
        </p:nvSpPr>
        <p:spPr>
          <a:xfrm>
            <a:off x="9572564" y="6489012"/>
            <a:ext cx="1776334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meses, </a:t>
            </a:r>
            <a:r>
              <a:rPr lang="es-PE" sz="795" kern="1200" dirty="0" smtClean="0">
                <a:solidFill>
                  <a:prstClr val="black"/>
                </a:solidFill>
                <a:latin typeface="AvantGardeExtLitITCTT"/>
              </a:rPr>
              <a:t>Set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7" name="8 CuadroTexto">
            <a:extLst>
              <a:ext uri="{FF2B5EF4-FFF2-40B4-BE49-F238E27FC236}">
                <a16:creationId xmlns:a16="http://schemas.microsoft.com/office/drawing/2014/main" id="{0DAAB85E-2659-4EF4-8299-7C8BB109DC4A}"/>
              </a:ext>
            </a:extLst>
          </p:cNvPr>
          <p:cNvSpPr txBox="1"/>
          <p:nvPr/>
        </p:nvSpPr>
        <p:spPr>
          <a:xfrm>
            <a:off x="9469919" y="4165699"/>
            <a:ext cx="1469516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meses, Set 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1F476FA4-CEF3-43EB-B86C-49DD0D9C53CF}"/>
              </a:ext>
            </a:extLst>
          </p:cNvPr>
          <p:cNvSpPr txBox="1"/>
          <p:nvPr/>
        </p:nvSpPr>
        <p:spPr>
          <a:xfrm>
            <a:off x="1617892" y="196091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 a Tajo Abierto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8DF742F-706C-401F-A490-F60119B61F7A}"/>
              </a:ext>
            </a:extLst>
          </p:cNvPr>
          <p:cNvSpPr txBox="1"/>
          <p:nvPr/>
        </p:nvSpPr>
        <p:spPr>
          <a:xfrm>
            <a:off x="1617892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 Subterránea</a:t>
            </a:r>
            <a:endParaRPr kumimoji="0" lang="es-PE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6B786FA9-EF58-4A57-A647-6196FA3A1114}"/>
              </a:ext>
            </a:extLst>
          </p:cNvPr>
          <p:cNvSpPr txBox="1"/>
          <p:nvPr/>
        </p:nvSpPr>
        <p:spPr>
          <a:xfrm>
            <a:off x="6755071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Construcción Ligera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FF552007-181E-4449-B39B-5BFFCF6DDAD4}"/>
              </a:ext>
            </a:extLst>
          </p:cNvPr>
          <p:cNvSpPr txBox="1"/>
          <p:nvPr/>
        </p:nvSpPr>
        <p:spPr>
          <a:xfrm>
            <a:off x="6595339" y="196091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Construcción Pesada</a:t>
            </a: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668768A8-91A1-4F12-AF93-D17E6EFCB755}"/>
              </a:ext>
            </a:extLst>
          </p:cNvPr>
          <p:cNvSpPr txBox="1"/>
          <p:nvPr/>
        </p:nvSpPr>
        <p:spPr>
          <a:xfrm>
            <a:off x="188314" y="634672"/>
            <a:ext cx="8289914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</a:t>
            </a:r>
          </a:p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Participación de Mercado en Perú</a:t>
            </a:r>
            <a:endParaRPr kumimoji="0" lang="es-PE" sz="2800" b="1" i="1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17 Gráfico">
            <a:extLst>
              <a:ext uri="{FF2B5EF4-FFF2-40B4-BE49-F238E27FC236}">
                <a16:creationId xmlns:a16="http://schemas.microsoft.com/office/drawing/2014/main" id="{10B5B975-5A7D-4EDC-8AB2-5C3F98E46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830319"/>
              </p:ext>
            </p:extLst>
          </p:nvPr>
        </p:nvGraphicFramePr>
        <p:xfrm>
          <a:off x="6736748" y="4962058"/>
          <a:ext cx="3633704" cy="26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17 Gráfico">
            <a:extLst>
              <a:ext uri="{FF2B5EF4-FFF2-40B4-BE49-F238E27FC236}">
                <a16:creationId xmlns:a16="http://schemas.microsoft.com/office/drawing/2014/main" id="{AA75D600-DB2B-41F9-B627-CDE48B56B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647071"/>
              </p:ext>
            </p:extLst>
          </p:nvPr>
        </p:nvGraphicFramePr>
        <p:xfrm>
          <a:off x="700117" y="1996981"/>
          <a:ext cx="5674911" cy="27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17 Gráfico">
            <a:extLst>
              <a:ext uri="{FF2B5EF4-FFF2-40B4-BE49-F238E27FC236}">
                <a16:creationId xmlns:a16="http://schemas.microsoft.com/office/drawing/2014/main" id="{67B1385C-A528-459B-A283-0F04F46B9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154279"/>
              </p:ext>
            </p:extLst>
          </p:nvPr>
        </p:nvGraphicFramePr>
        <p:xfrm>
          <a:off x="430292" y="4518354"/>
          <a:ext cx="6188323" cy="293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96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C3E85C79-389D-7546-8948-4E9AA400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C742-EB91-E746-BE09-15ED72C2F64C}" type="slidenum">
              <a:rPr kumimoji="0" lang="es-ES_tradnl" sz="116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16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171180" y="623512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Respaldo de actuales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Clientes mineros:  </a:t>
            </a:r>
            <a:r>
              <a:rPr kumimoji="0" lang="es-PE" sz="2800" b="1" i="1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de ventas</a:t>
            </a:r>
            <a:endParaRPr kumimoji="0" lang="es-PE" sz="2800" b="1" i="1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9628801-A772-4C30-82C2-23E8612B3531}"/>
              </a:ext>
            </a:extLst>
          </p:cNvPr>
          <p:cNvSpPr txBox="1">
            <a:spLocks/>
          </p:cNvSpPr>
          <p:nvPr/>
        </p:nvSpPr>
        <p:spPr>
          <a:xfrm>
            <a:off x="11581868" y="7161092"/>
            <a:ext cx="438554" cy="355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840654" rtl="0" eaLnBrk="1" latinLnBrk="0" hangingPunct="1">
              <a:defRPr sz="116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033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654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97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316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162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1970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2271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2613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pt-BR" sz="1559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</a:t>
            </a:fld>
            <a:endParaRPr kumimoji="0" lang="pt-BR" sz="155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BAA9A16-5AB8-48D8-B018-FBF1D8ED7794}"/>
              </a:ext>
            </a:extLst>
          </p:cNvPr>
          <p:cNvGrpSpPr/>
          <p:nvPr/>
        </p:nvGrpSpPr>
        <p:grpSpPr>
          <a:xfrm>
            <a:off x="145638" y="1752343"/>
            <a:ext cx="5240583" cy="5764508"/>
            <a:chOff x="351742" y="1842208"/>
            <a:chExt cx="4759568" cy="5332811"/>
          </a:xfrm>
        </p:grpSpPr>
        <p:graphicFrame>
          <p:nvGraphicFramePr>
            <p:cNvPr id="9" name="6 Objeto">
              <a:extLst>
                <a:ext uri="{FF2B5EF4-FFF2-40B4-BE49-F238E27FC236}">
                  <a16:creationId xmlns:a16="http://schemas.microsoft.com/office/drawing/2014/main" id="{20B8C1FA-1D72-4AD5-BFE5-CD814862D9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51742" y="1842208"/>
            <a:ext cx="4749211" cy="5332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r:id="rId4" imgW="5447619" imgH="6144483" progId="">
                    <p:embed/>
                  </p:oleObj>
                </mc:Choice>
                <mc:Fallback>
                  <p:oleObj r:id="rId4" imgW="5447619" imgH="6144483" progId="">
                    <p:embed/>
                    <p:pic>
                      <p:nvPicPr>
                        <p:cNvPr id="9" name="6 Objeto">
                          <a:extLst>
                            <a:ext uri="{FF2B5EF4-FFF2-40B4-BE49-F238E27FC236}">
                              <a16:creationId xmlns:a16="http://schemas.microsoft.com/office/drawing/2014/main" id="{20B8C1FA-1D72-4AD5-BFE5-CD814862D9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6">
                                  <a14:imgEffect>
                                    <a14:colorTemperature colorTemp="1500"/>
                                  </a14:imgEffect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742" y="1842208"/>
                          <a:ext cx="4749211" cy="53328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8 Elipse">
              <a:extLst>
                <a:ext uri="{FF2B5EF4-FFF2-40B4-BE49-F238E27FC236}">
                  <a16:creationId xmlns:a16="http://schemas.microsoft.com/office/drawing/2014/main" id="{AD64AF2F-330B-49A8-B916-FAF16936AF8C}"/>
                </a:ext>
              </a:extLst>
            </p:cNvPr>
            <p:cNvSpPr/>
            <p:nvPr/>
          </p:nvSpPr>
          <p:spPr>
            <a:xfrm>
              <a:off x="2012462" y="4797088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11 CuadroTexto">
              <a:extLst>
                <a:ext uri="{FF2B5EF4-FFF2-40B4-BE49-F238E27FC236}">
                  <a16:creationId xmlns:a16="http://schemas.microsoft.com/office/drawing/2014/main" id="{FA974CD9-9F58-40BA-9F2A-B4F9EAF4E82D}"/>
                </a:ext>
              </a:extLst>
            </p:cNvPr>
            <p:cNvSpPr txBox="1"/>
            <p:nvPr/>
          </p:nvSpPr>
          <p:spPr>
            <a:xfrm>
              <a:off x="1596768" y="3512738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Yanacocha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15 CuadroTexto">
              <a:extLst>
                <a:ext uri="{FF2B5EF4-FFF2-40B4-BE49-F238E27FC236}">
                  <a16:creationId xmlns:a16="http://schemas.microsoft.com/office/drawing/2014/main" id="{1061FDF7-D483-4DDD-9D53-8FB95160341D}"/>
                </a:ext>
              </a:extLst>
            </p:cNvPr>
            <p:cNvSpPr txBox="1"/>
            <p:nvPr/>
          </p:nvSpPr>
          <p:spPr>
            <a:xfrm>
              <a:off x="2639747" y="5224732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Las Bambas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16 CuadroTexto">
              <a:extLst>
                <a:ext uri="{FF2B5EF4-FFF2-40B4-BE49-F238E27FC236}">
                  <a16:creationId xmlns:a16="http://schemas.microsoft.com/office/drawing/2014/main" id="{0CBCD7D3-2139-4DA6-9E3A-134C66560C0F}"/>
                </a:ext>
              </a:extLst>
            </p:cNvPr>
            <p:cNvSpPr txBox="1"/>
            <p:nvPr/>
          </p:nvSpPr>
          <p:spPr>
            <a:xfrm>
              <a:off x="1378461" y="5736224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Shougang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17 CuadroTexto">
              <a:extLst>
                <a:ext uri="{FF2B5EF4-FFF2-40B4-BE49-F238E27FC236}">
                  <a16:creationId xmlns:a16="http://schemas.microsoft.com/office/drawing/2014/main" id="{5C06D703-8F8C-40AC-8C90-AE0914C32B44}"/>
                </a:ext>
              </a:extLst>
            </p:cNvPr>
            <p:cNvSpPr txBox="1"/>
            <p:nvPr/>
          </p:nvSpPr>
          <p:spPr>
            <a:xfrm>
              <a:off x="3296344" y="544991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Constancia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18 CuadroTexto">
              <a:extLst>
                <a:ext uri="{FF2B5EF4-FFF2-40B4-BE49-F238E27FC236}">
                  <a16:creationId xmlns:a16="http://schemas.microsoft.com/office/drawing/2014/main" id="{E30DEC27-D9FF-42E1-AE92-CE406E99BB2E}"/>
                </a:ext>
              </a:extLst>
            </p:cNvPr>
            <p:cNvSpPr txBox="1"/>
            <p:nvPr/>
          </p:nvSpPr>
          <p:spPr>
            <a:xfrm>
              <a:off x="3604869" y="5748217"/>
              <a:ext cx="1202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Antapaccay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19 CuadroTexto">
              <a:extLst>
                <a:ext uri="{FF2B5EF4-FFF2-40B4-BE49-F238E27FC236}">
                  <a16:creationId xmlns:a16="http://schemas.microsoft.com/office/drawing/2014/main" id="{64BB8EA0-6CC6-4419-8DC8-A351933F9222}"/>
                </a:ext>
              </a:extLst>
            </p:cNvPr>
            <p:cNvSpPr txBox="1"/>
            <p:nvPr/>
          </p:nvSpPr>
          <p:spPr>
            <a:xfrm>
              <a:off x="1743947" y="6107193"/>
              <a:ext cx="1348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Verde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20 CuadroTexto">
              <a:extLst>
                <a:ext uri="{FF2B5EF4-FFF2-40B4-BE49-F238E27FC236}">
                  <a16:creationId xmlns:a16="http://schemas.microsoft.com/office/drawing/2014/main" id="{0A24064F-C032-431A-94DD-4199A914BE8B}"/>
                </a:ext>
              </a:extLst>
            </p:cNvPr>
            <p:cNvSpPr txBox="1"/>
            <p:nvPr/>
          </p:nvSpPr>
          <p:spPr>
            <a:xfrm>
              <a:off x="3852740" y="6149732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Cuajone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21 CuadroTexto">
              <a:extLst>
                <a:ext uri="{FF2B5EF4-FFF2-40B4-BE49-F238E27FC236}">
                  <a16:creationId xmlns:a16="http://schemas.microsoft.com/office/drawing/2014/main" id="{E53C2337-A7C9-4AFB-AE7A-D16C9642DC5B}"/>
                </a:ext>
              </a:extLst>
            </p:cNvPr>
            <p:cNvSpPr txBox="1"/>
            <p:nvPr/>
          </p:nvSpPr>
          <p:spPr>
            <a:xfrm>
              <a:off x="4009241" y="6524305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Toquepala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22 CuadroTexto">
              <a:extLst>
                <a:ext uri="{FF2B5EF4-FFF2-40B4-BE49-F238E27FC236}">
                  <a16:creationId xmlns:a16="http://schemas.microsoft.com/office/drawing/2014/main" id="{EC0060B2-DA4D-4795-AFA4-CBEAB15573BD}"/>
                </a:ext>
              </a:extLst>
            </p:cNvPr>
            <p:cNvSpPr txBox="1"/>
            <p:nvPr/>
          </p:nvSpPr>
          <p:spPr>
            <a:xfrm>
              <a:off x="964200" y="4836417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Toromocho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27 Elipse">
              <a:extLst>
                <a:ext uri="{FF2B5EF4-FFF2-40B4-BE49-F238E27FC236}">
                  <a16:creationId xmlns:a16="http://schemas.microsoft.com/office/drawing/2014/main" id="{20D38EF1-A3B8-4CE3-BDB3-E29987887229}"/>
                </a:ext>
              </a:extLst>
            </p:cNvPr>
            <p:cNvSpPr/>
            <p:nvPr/>
          </p:nvSpPr>
          <p:spPr>
            <a:xfrm>
              <a:off x="3062348" y="5528174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30 Elipse">
              <a:extLst>
                <a:ext uri="{FF2B5EF4-FFF2-40B4-BE49-F238E27FC236}">
                  <a16:creationId xmlns:a16="http://schemas.microsoft.com/office/drawing/2014/main" id="{58FD8650-EFB9-46AB-9DB6-FB2C057E6C49}"/>
                </a:ext>
              </a:extLst>
            </p:cNvPr>
            <p:cNvSpPr/>
            <p:nvPr/>
          </p:nvSpPr>
          <p:spPr>
            <a:xfrm>
              <a:off x="1364439" y="3526036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42 Elipse">
              <a:extLst>
                <a:ext uri="{FF2B5EF4-FFF2-40B4-BE49-F238E27FC236}">
                  <a16:creationId xmlns:a16="http://schemas.microsoft.com/office/drawing/2014/main" id="{0C88EC8A-A7F2-40BD-8F50-8F15806A2D1F}"/>
                </a:ext>
              </a:extLst>
            </p:cNvPr>
            <p:cNvSpPr/>
            <p:nvPr/>
          </p:nvSpPr>
          <p:spPr>
            <a:xfrm>
              <a:off x="2401297" y="5682021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45 Elipse">
              <a:extLst>
                <a:ext uri="{FF2B5EF4-FFF2-40B4-BE49-F238E27FC236}">
                  <a16:creationId xmlns:a16="http://schemas.microsoft.com/office/drawing/2014/main" id="{A977AB0E-4678-4A7B-BAD0-A5F3812C8C55}"/>
                </a:ext>
              </a:extLst>
            </p:cNvPr>
            <p:cNvSpPr/>
            <p:nvPr/>
          </p:nvSpPr>
          <p:spPr>
            <a:xfrm>
              <a:off x="3345927" y="5708889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48 Elipse">
              <a:extLst>
                <a:ext uri="{FF2B5EF4-FFF2-40B4-BE49-F238E27FC236}">
                  <a16:creationId xmlns:a16="http://schemas.microsoft.com/office/drawing/2014/main" id="{09A855D2-E555-4B3D-B4F1-2CA9F3F5854C}"/>
                </a:ext>
              </a:extLst>
            </p:cNvPr>
            <p:cNvSpPr/>
            <p:nvPr/>
          </p:nvSpPr>
          <p:spPr>
            <a:xfrm>
              <a:off x="2737668" y="543912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51 Elipse">
              <a:extLst>
                <a:ext uri="{FF2B5EF4-FFF2-40B4-BE49-F238E27FC236}">
                  <a16:creationId xmlns:a16="http://schemas.microsoft.com/office/drawing/2014/main" id="{7F82A302-2BF5-4658-8769-91B6B8BB8D1D}"/>
                </a:ext>
              </a:extLst>
            </p:cNvPr>
            <p:cNvSpPr/>
            <p:nvPr/>
          </p:nvSpPr>
          <p:spPr>
            <a:xfrm>
              <a:off x="3662236" y="651539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100 Elipse">
              <a:extLst>
                <a:ext uri="{FF2B5EF4-FFF2-40B4-BE49-F238E27FC236}">
                  <a16:creationId xmlns:a16="http://schemas.microsoft.com/office/drawing/2014/main" id="{94BAB2F3-0AD2-44CD-B8EB-248C0153D5EC}"/>
                </a:ext>
              </a:extLst>
            </p:cNvPr>
            <p:cNvSpPr/>
            <p:nvPr/>
          </p:nvSpPr>
          <p:spPr>
            <a:xfrm>
              <a:off x="3046825" y="602521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71 CuadroTexto">
              <a:extLst>
                <a:ext uri="{FF2B5EF4-FFF2-40B4-BE49-F238E27FC236}">
                  <a16:creationId xmlns:a16="http://schemas.microsoft.com/office/drawing/2014/main" id="{086CB762-7392-417A-82C3-D855E497038F}"/>
                </a:ext>
              </a:extLst>
            </p:cNvPr>
            <p:cNvSpPr txBox="1"/>
            <p:nvPr/>
          </p:nvSpPr>
          <p:spPr>
            <a:xfrm>
              <a:off x="1215593" y="5374989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Mina Justa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63 Elipse">
              <a:extLst>
                <a:ext uri="{FF2B5EF4-FFF2-40B4-BE49-F238E27FC236}">
                  <a16:creationId xmlns:a16="http://schemas.microsoft.com/office/drawing/2014/main" id="{B5447E36-41E2-4E26-828F-531542E53295}"/>
                </a:ext>
              </a:extLst>
            </p:cNvPr>
            <p:cNvSpPr/>
            <p:nvPr/>
          </p:nvSpPr>
          <p:spPr>
            <a:xfrm>
              <a:off x="2248362" y="535972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100 Elipse">
              <a:extLst>
                <a:ext uri="{FF2B5EF4-FFF2-40B4-BE49-F238E27FC236}">
                  <a16:creationId xmlns:a16="http://schemas.microsoft.com/office/drawing/2014/main" id="{EAA6A418-EA21-4DA2-8110-A5C0DA98983C}"/>
                </a:ext>
              </a:extLst>
            </p:cNvPr>
            <p:cNvSpPr/>
            <p:nvPr/>
          </p:nvSpPr>
          <p:spPr>
            <a:xfrm>
              <a:off x="3608524" y="612775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13 CuadroTexto">
              <a:extLst>
                <a:ext uri="{FF2B5EF4-FFF2-40B4-BE49-F238E27FC236}">
                  <a16:creationId xmlns:a16="http://schemas.microsoft.com/office/drawing/2014/main" id="{CF793274-E815-4470-BFC7-5993999F443F}"/>
                </a:ext>
              </a:extLst>
            </p:cNvPr>
            <p:cNvSpPr txBox="1"/>
            <p:nvPr/>
          </p:nvSpPr>
          <p:spPr>
            <a:xfrm>
              <a:off x="2066268" y="6400283"/>
              <a:ext cx="1147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Quellaveco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33 Elipse">
              <a:extLst>
                <a:ext uri="{FF2B5EF4-FFF2-40B4-BE49-F238E27FC236}">
                  <a16:creationId xmlns:a16="http://schemas.microsoft.com/office/drawing/2014/main" id="{D20F4E0D-1F1D-4680-98F1-4926C91974CA}"/>
                </a:ext>
              </a:extLst>
            </p:cNvPr>
            <p:cNvSpPr/>
            <p:nvPr/>
          </p:nvSpPr>
          <p:spPr>
            <a:xfrm>
              <a:off x="3256487" y="6327624"/>
              <a:ext cx="326653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170A49E-89A4-4D9D-AEA5-99100D83F752}"/>
              </a:ext>
            </a:extLst>
          </p:cNvPr>
          <p:cNvGrpSpPr/>
          <p:nvPr/>
        </p:nvGrpSpPr>
        <p:grpSpPr>
          <a:xfrm>
            <a:off x="5051905" y="1660007"/>
            <a:ext cx="6413196" cy="5684437"/>
            <a:chOff x="4005746" y="802099"/>
            <a:chExt cx="7223718" cy="639541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58AC5C-FA83-42BA-BC2E-0FB6824AB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77" y="802099"/>
              <a:ext cx="4840388" cy="6395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11 CuadroTexto">
              <a:extLst>
                <a:ext uri="{FF2B5EF4-FFF2-40B4-BE49-F238E27FC236}">
                  <a16:creationId xmlns:a16="http://schemas.microsoft.com/office/drawing/2014/main" id="{70935759-2C94-4A4D-8CD3-AAEC437BECEC}"/>
                </a:ext>
              </a:extLst>
            </p:cNvPr>
            <p:cNvSpPr txBox="1"/>
            <p:nvPr/>
          </p:nvSpPr>
          <p:spPr>
            <a:xfrm>
              <a:off x="4476964" y="1786653"/>
              <a:ext cx="109472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Corona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C38F4C3C-8FDA-49DD-B618-0CEBE15D8AE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19" y="1968408"/>
              <a:ext cx="1117514" cy="1004948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780FBC6-E97C-4BF7-B887-400BB8A09A02}"/>
                </a:ext>
              </a:extLst>
            </p:cNvPr>
            <p:cNvCxnSpPr>
              <a:cxnSpLocks/>
            </p:cNvCxnSpPr>
            <p:nvPr/>
          </p:nvCxnSpPr>
          <p:spPr>
            <a:xfrm>
              <a:off x="5356382" y="3058877"/>
              <a:ext cx="1784314" cy="115443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11 CuadroTexto">
              <a:extLst>
                <a:ext uri="{FF2B5EF4-FFF2-40B4-BE49-F238E27FC236}">
                  <a16:creationId xmlns:a16="http://schemas.microsoft.com/office/drawing/2014/main" id="{FCEB94AE-71A0-4BF9-9C96-ECF71438CB26}"/>
                </a:ext>
              </a:extLst>
            </p:cNvPr>
            <p:cNvSpPr txBox="1"/>
            <p:nvPr/>
          </p:nvSpPr>
          <p:spPr>
            <a:xfrm>
              <a:off x="4470987" y="284255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Raura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BC0187A2-25BC-4A0F-A46F-D81EF7673C06}"/>
                </a:ext>
              </a:extLst>
            </p:cNvPr>
            <p:cNvCxnSpPr>
              <a:cxnSpLocks/>
            </p:cNvCxnSpPr>
            <p:nvPr/>
          </p:nvCxnSpPr>
          <p:spPr>
            <a:xfrm>
              <a:off x="5396666" y="3447476"/>
              <a:ext cx="1675114" cy="8125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11 CuadroTexto">
              <a:extLst>
                <a:ext uri="{FF2B5EF4-FFF2-40B4-BE49-F238E27FC236}">
                  <a16:creationId xmlns:a16="http://schemas.microsoft.com/office/drawing/2014/main" id="{619BD38B-52FB-4291-9C26-996E59BBA081}"/>
                </a:ext>
              </a:extLst>
            </p:cNvPr>
            <p:cNvSpPr txBox="1"/>
            <p:nvPr/>
          </p:nvSpPr>
          <p:spPr>
            <a:xfrm>
              <a:off x="4590004" y="3270065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Islay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ED483886-736D-4DF0-BDF7-3E8180BF9CC6}"/>
                </a:ext>
              </a:extLst>
            </p:cNvPr>
            <p:cNvCxnSpPr>
              <a:cxnSpLocks/>
            </p:cNvCxnSpPr>
            <p:nvPr/>
          </p:nvCxnSpPr>
          <p:spPr>
            <a:xfrm>
              <a:off x="6625650" y="5579801"/>
              <a:ext cx="844492" cy="5681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11 CuadroTexto">
              <a:extLst>
                <a:ext uri="{FF2B5EF4-FFF2-40B4-BE49-F238E27FC236}">
                  <a16:creationId xmlns:a16="http://schemas.microsoft.com/office/drawing/2014/main" id="{7ABEF3D4-2BBF-437C-8891-E7603C20D26F}"/>
                </a:ext>
              </a:extLst>
            </p:cNvPr>
            <p:cNvSpPr txBox="1"/>
            <p:nvPr/>
          </p:nvSpPr>
          <p:spPr>
            <a:xfrm>
              <a:off x="5496965" y="5388800"/>
              <a:ext cx="1342766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Lindo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42DA806-A6A3-44E9-808A-66D752FCE0B7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7338126" y="6025215"/>
              <a:ext cx="411556" cy="13978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11 CuadroTexto">
              <a:extLst>
                <a:ext uri="{FF2B5EF4-FFF2-40B4-BE49-F238E27FC236}">
                  <a16:creationId xmlns:a16="http://schemas.microsoft.com/office/drawing/2014/main" id="{1ADA269A-1496-4A10-9C86-B80F846C47FD}"/>
                </a:ext>
              </a:extLst>
            </p:cNvPr>
            <p:cNvSpPr txBox="1"/>
            <p:nvPr/>
          </p:nvSpPr>
          <p:spPr>
            <a:xfrm>
              <a:off x="6811151" y="6164997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Marcona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B01B608A-9B73-408F-B356-EA1B2A777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567" y="2346277"/>
              <a:ext cx="2410408" cy="1797215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C3D7CE5B-355A-454B-8229-7FB28AE98968}"/>
                </a:ext>
              </a:extLst>
            </p:cNvPr>
            <p:cNvSpPr txBox="1"/>
            <p:nvPr/>
          </p:nvSpPr>
          <p:spPr>
            <a:xfrm>
              <a:off x="9443964" y="213503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Iscaycruz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85A6796-C8DC-40F9-820B-D3082550C3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7299" y="2961083"/>
              <a:ext cx="2072344" cy="15470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11 CuadroTexto">
              <a:extLst>
                <a:ext uri="{FF2B5EF4-FFF2-40B4-BE49-F238E27FC236}">
                  <a16:creationId xmlns:a16="http://schemas.microsoft.com/office/drawing/2014/main" id="{8A84A6B4-B51A-4ED4-A770-5FBD11D691AA}"/>
                </a:ext>
              </a:extLst>
            </p:cNvPr>
            <p:cNvSpPr txBox="1"/>
            <p:nvPr/>
          </p:nvSpPr>
          <p:spPr>
            <a:xfrm>
              <a:off x="9049001" y="2749836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El Porvenir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A5C184E-5AA4-4F14-8FD3-78C9F5AE8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1965" y="3364642"/>
              <a:ext cx="2029410" cy="13036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11 CuadroTexto">
              <a:extLst>
                <a:ext uri="{FF2B5EF4-FFF2-40B4-BE49-F238E27FC236}">
                  <a16:creationId xmlns:a16="http://schemas.microsoft.com/office/drawing/2014/main" id="{7E9F6968-1AD7-4A14-B61A-0C11A73929D1}"/>
                </a:ext>
              </a:extLst>
            </p:cNvPr>
            <p:cNvSpPr txBox="1"/>
            <p:nvPr/>
          </p:nvSpPr>
          <p:spPr>
            <a:xfrm>
              <a:off x="9012420" y="3135093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Atacocha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A6C07EC-A04F-41A5-9A54-C36D05437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045" y="3734612"/>
              <a:ext cx="2168930" cy="99906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11 CuadroTexto">
              <a:extLst>
                <a:ext uri="{FF2B5EF4-FFF2-40B4-BE49-F238E27FC236}">
                  <a16:creationId xmlns:a16="http://schemas.microsoft.com/office/drawing/2014/main" id="{AD0BB1DB-BE87-4624-AA1B-090098C42C12}"/>
                </a:ext>
              </a:extLst>
            </p:cNvPr>
            <p:cNvSpPr txBox="1"/>
            <p:nvPr/>
          </p:nvSpPr>
          <p:spPr>
            <a:xfrm>
              <a:off x="9164819" y="3511245"/>
              <a:ext cx="142746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</a:t>
              </a: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Cristobal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919D1CEE-2868-4782-9962-C7AE57CD0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3107" y="4221329"/>
              <a:ext cx="2338139" cy="6353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11 CuadroTexto">
              <a:extLst>
                <a:ext uri="{FF2B5EF4-FFF2-40B4-BE49-F238E27FC236}">
                  <a16:creationId xmlns:a16="http://schemas.microsoft.com/office/drawing/2014/main" id="{D55549ED-9BE4-4FBE-B49E-1D19ECBF281F}"/>
                </a:ext>
              </a:extLst>
            </p:cNvPr>
            <p:cNvSpPr txBox="1"/>
            <p:nvPr/>
          </p:nvSpPr>
          <p:spPr>
            <a:xfrm>
              <a:off x="9466040" y="3995025"/>
              <a:ext cx="142746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Carahuacra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4AE14743-BECC-4690-B2E9-BBC985879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2073" y="4840369"/>
              <a:ext cx="2516826" cy="713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11 CuadroTexto">
              <a:extLst>
                <a:ext uri="{FF2B5EF4-FFF2-40B4-BE49-F238E27FC236}">
                  <a16:creationId xmlns:a16="http://schemas.microsoft.com/office/drawing/2014/main" id="{A674E743-2FF5-4CAC-BB92-B98B0E23BE48}"/>
                </a:ext>
              </a:extLst>
            </p:cNvPr>
            <p:cNvSpPr txBox="1"/>
            <p:nvPr/>
          </p:nvSpPr>
          <p:spPr>
            <a:xfrm>
              <a:off x="9734543" y="4545927"/>
              <a:ext cx="149492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Andaychagua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AEDA6584-215F-48B1-BF96-FBE2D2B54803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9161672" y="5759003"/>
              <a:ext cx="630780" cy="10071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11 CuadroTexto">
              <a:extLst>
                <a:ext uri="{FF2B5EF4-FFF2-40B4-BE49-F238E27FC236}">
                  <a16:creationId xmlns:a16="http://schemas.microsoft.com/office/drawing/2014/main" id="{EF1BE32D-45BF-4A38-A826-92EC8336469F}"/>
                </a:ext>
              </a:extLst>
            </p:cNvPr>
            <p:cNvSpPr txBox="1"/>
            <p:nvPr/>
          </p:nvSpPr>
          <p:spPr>
            <a:xfrm>
              <a:off x="9792452" y="5728910"/>
              <a:ext cx="1387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Rafael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CE7ED4CA-2EB8-437F-8A5D-7170026A2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297" y="6698726"/>
              <a:ext cx="691451" cy="7366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11 CuadroTexto">
              <a:extLst>
                <a:ext uri="{FF2B5EF4-FFF2-40B4-BE49-F238E27FC236}">
                  <a16:creationId xmlns:a16="http://schemas.microsoft.com/office/drawing/2014/main" id="{DEB6A1D4-D43D-4428-B458-755EDD5FB7E7}"/>
                </a:ext>
              </a:extLst>
            </p:cNvPr>
            <p:cNvSpPr txBox="1"/>
            <p:nvPr/>
          </p:nvSpPr>
          <p:spPr>
            <a:xfrm>
              <a:off x="9874115" y="656792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Pucamarca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340B050D-0F85-4D14-85E4-8F262C5B13F8}"/>
                </a:ext>
              </a:extLst>
            </p:cNvPr>
            <p:cNvCxnSpPr>
              <a:cxnSpLocks/>
            </p:cNvCxnSpPr>
            <p:nvPr/>
          </p:nvCxnSpPr>
          <p:spPr>
            <a:xfrm>
              <a:off x="5534449" y="3874658"/>
              <a:ext cx="1504872" cy="42923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11 CuadroTexto">
              <a:extLst>
                <a:ext uri="{FF2B5EF4-FFF2-40B4-BE49-F238E27FC236}">
                  <a16:creationId xmlns:a16="http://schemas.microsoft.com/office/drawing/2014/main" id="{9A056618-8FBC-403B-8A04-0B58F14FEC8F}"/>
                </a:ext>
              </a:extLst>
            </p:cNvPr>
            <p:cNvSpPr txBox="1"/>
            <p:nvPr/>
          </p:nvSpPr>
          <p:spPr>
            <a:xfrm>
              <a:off x="4005746" y="3714467"/>
              <a:ext cx="1696330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Animon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33037B13-E9D9-456B-9EE1-3843CEC81F5F}"/>
              </a:ext>
            </a:extLst>
          </p:cNvPr>
          <p:cNvCxnSpPr>
            <a:cxnSpLocks/>
          </p:cNvCxnSpPr>
          <p:nvPr/>
        </p:nvCxnSpPr>
        <p:spPr>
          <a:xfrm>
            <a:off x="6132900" y="3368988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11 CuadroTexto">
            <a:extLst>
              <a:ext uri="{FF2B5EF4-FFF2-40B4-BE49-F238E27FC236}">
                <a16:creationId xmlns:a16="http://schemas.microsoft.com/office/drawing/2014/main" id="{5AF4D11F-16BA-4801-B208-B3D964E5D6B8}"/>
              </a:ext>
            </a:extLst>
          </p:cNvPr>
          <p:cNvSpPr txBox="1"/>
          <p:nvPr/>
        </p:nvSpPr>
        <p:spPr>
          <a:xfrm>
            <a:off x="5424836" y="322379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Shahuindo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8D6F853-2D58-4198-97D5-7626D74CF645}"/>
              </a:ext>
            </a:extLst>
          </p:cNvPr>
          <p:cNvCxnSpPr>
            <a:cxnSpLocks/>
          </p:cNvCxnSpPr>
          <p:nvPr/>
        </p:nvCxnSpPr>
        <p:spPr>
          <a:xfrm>
            <a:off x="6587657" y="5087740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11 CuadroTexto">
            <a:extLst>
              <a:ext uri="{FF2B5EF4-FFF2-40B4-BE49-F238E27FC236}">
                <a16:creationId xmlns:a16="http://schemas.microsoft.com/office/drawing/2014/main" id="{99989DE6-DE1D-4DFF-9C96-0AC64B3AE014}"/>
              </a:ext>
            </a:extLst>
          </p:cNvPr>
          <p:cNvSpPr txBox="1"/>
          <p:nvPr/>
        </p:nvSpPr>
        <p:spPr>
          <a:xfrm>
            <a:off x="5917983" y="496936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Yauliyacu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B16AE3B-00BA-4F1D-BDB2-3033A00A6195}"/>
              </a:ext>
            </a:extLst>
          </p:cNvPr>
          <p:cNvCxnSpPr>
            <a:cxnSpLocks/>
          </p:cNvCxnSpPr>
          <p:nvPr/>
        </p:nvCxnSpPr>
        <p:spPr>
          <a:xfrm flipV="1">
            <a:off x="8423389" y="6302469"/>
            <a:ext cx="268368" cy="37693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11 CuadroTexto">
            <a:extLst>
              <a:ext uri="{FF2B5EF4-FFF2-40B4-BE49-F238E27FC236}">
                <a16:creationId xmlns:a16="http://schemas.microsoft.com/office/drawing/2014/main" id="{C52FDB61-041A-430D-B751-C2CCB427407E}"/>
              </a:ext>
            </a:extLst>
          </p:cNvPr>
          <p:cNvSpPr txBox="1"/>
          <p:nvPr/>
        </p:nvSpPr>
        <p:spPr>
          <a:xfrm>
            <a:off x="7572448" y="6630388"/>
            <a:ext cx="1194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Inmaculada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9AB10B31-78F9-42F3-8876-1E966AD2F021}"/>
              </a:ext>
            </a:extLst>
          </p:cNvPr>
          <p:cNvCxnSpPr>
            <a:cxnSpLocks/>
          </p:cNvCxnSpPr>
          <p:nvPr/>
        </p:nvCxnSpPr>
        <p:spPr>
          <a:xfrm flipV="1">
            <a:off x="8681826" y="6244372"/>
            <a:ext cx="213601" cy="67952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11 CuadroTexto">
            <a:extLst>
              <a:ext uri="{FF2B5EF4-FFF2-40B4-BE49-F238E27FC236}">
                <a16:creationId xmlns:a16="http://schemas.microsoft.com/office/drawing/2014/main" id="{EB560A3B-264E-4338-ACE8-EEA9AB9BAB66}"/>
              </a:ext>
            </a:extLst>
          </p:cNvPr>
          <p:cNvSpPr txBox="1"/>
          <p:nvPr/>
        </p:nvSpPr>
        <p:spPr>
          <a:xfrm>
            <a:off x="8241584" y="6846730"/>
            <a:ext cx="108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Pallancata</a:t>
            </a: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4CA90E4-F95F-4359-82DD-7682D9EB508D}"/>
              </a:ext>
            </a:extLst>
          </p:cNvPr>
          <p:cNvCxnSpPr>
            <a:cxnSpLocks/>
          </p:cNvCxnSpPr>
          <p:nvPr/>
        </p:nvCxnSpPr>
        <p:spPr>
          <a:xfrm>
            <a:off x="6370469" y="4763916"/>
            <a:ext cx="1593150" cy="2975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11 CuadroTexto">
            <a:extLst>
              <a:ext uri="{FF2B5EF4-FFF2-40B4-BE49-F238E27FC236}">
                <a16:creationId xmlns:a16="http://schemas.microsoft.com/office/drawing/2014/main" id="{196BE631-1004-4673-94FC-C39444BAA0B2}"/>
              </a:ext>
            </a:extLst>
          </p:cNvPr>
          <p:cNvSpPr txBox="1"/>
          <p:nvPr/>
        </p:nvSpPr>
        <p:spPr>
          <a:xfrm>
            <a:off x="5625085" y="4637201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Morococha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A313CFA0-5733-44C5-A9EF-DEF1B6DF4BB6}"/>
              </a:ext>
            </a:extLst>
          </p:cNvPr>
          <p:cNvCxnSpPr>
            <a:cxnSpLocks/>
          </p:cNvCxnSpPr>
          <p:nvPr/>
        </p:nvCxnSpPr>
        <p:spPr>
          <a:xfrm>
            <a:off x="6296188" y="4591967"/>
            <a:ext cx="1471071" cy="2520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11 CuadroTexto">
            <a:extLst>
              <a:ext uri="{FF2B5EF4-FFF2-40B4-BE49-F238E27FC236}">
                <a16:creationId xmlns:a16="http://schemas.microsoft.com/office/drawing/2014/main" id="{CD4ECCE7-A43C-4413-85FB-FDAF5AA4D668}"/>
              </a:ext>
            </a:extLst>
          </p:cNvPr>
          <p:cNvSpPr txBox="1"/>
          <p:nvPr/>
        </p:nvSpPr>
        <p:spPr>
          <a:xfrm>
            <a:off x="5051904" y="4442733"/>
            <a:ext cx="13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Uchucchacua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49B55062-D30E-4276-BEFA-8CF388DFAEF0}"/>
              </a:ext>
            </a:extLst>
          </p:cNvPr>
          <p:cNvCxnSpPr>
            <a:cxnSpLocks/>
          </p:cNvCxnSpPr>
          <p:nvPr/>
        </p:nvCxnSpPr>
        <p:spPr>
          <a:xfrm>
            <a:off x="6158076" y="3151621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11 CuadroTexto">
            <a:extLst>
              <a:ext uri="{FF2B5EF4-FFF2-40B4-BE49-F238E27FC236}">
                <a16:creationId xmlns:a16="http://schemas.microsoft.com/office/drawing/2014/main" id="{B336866D-1F29-484D-9A72-A500DBF432A9}"/>
              </a:ext>
            </a:extLst>
          </p:cNvPr>
          <p:cNvSpPr txBox="1"/>
          <p:nvPr/>
        </p:nvSpPr>
        <p:spPr>
          <a:xfrm>
            <a:off x="5591192" y="297861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La Zanja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41D3C9D-A2C4-4690-A158-3D3267C86EF8}"/>
              </a:ext>
            </a:extLst>
          </p:cNvPr>
          <p:cNvCxnSpPr>
            <a:cxnSpLocks/>
          </p:cNvCxnSpPr>
          <p:nvPr/>
        </p:nvCxnSpPr>
        <p:spPr>
          <a:xfrm>
            <a:off x="6399200" y="4909205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11 CuadroTexto">
            <a:extLst>
              <a:ext uri="{FF2B5EF4-FFF2-40B4-BE49-F238E27FC236}">
                <a16:creationId xmlns:a16="http://schemas.microsoft.com/office/drawing/2014/main" id="{ADD28774-EA64-41E6-8E64-9CB93D96C72E}"/>
              </a:ext>
            </a:extLst>
          </p:cNvPr>
          <p:cNvSpPr txBox="1"/>
          <p:nvPr/>
        </p:nvSpPr>
        <p:spPr>
          <a:xfrm>
            <a:off x="5739855" y="479986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Iscaycruz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79" name="8 Elipse">
            <a:extLst>
              <a:ext uri="{FF2B5EF4-FFF2-40B4-BE49-F238E27FC236}">
                <a16:creationId xmlns:a16="http://schemas.microsoft.com/office/drawing/2014/main" id="{CF5F1181-6FDD-4589-8EB2-003056E0D206}"/>
              </a:ext>
            </a:extLst>
          </p:cNvPr>
          <p:cNvSpPr/>
          <p:nvPr/>
        </p:nvSpPr>
        <p:spPr>
          <a:xfrm>
            <a:off x="1726960" y="4556176"/>
            <a:ext cx="330442" cy="323042"/>
          </a:xfrm>
          <a:prstGeom prst="ellipse">
            <a:avLst/>
          </a:prstGeom>
          <a:solidFill>
            <a:srgbClr val="3AB03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22 CuadroTexto">
            <a:extLst>
              <a:ext uri="{FF2B5EF4-FFF2-40B4-BE49-F238E27FC236}">
                <a16:creationId xmlns:a16="http://schemas.microsoft.com/office/drawing/2014/main" id="{013ACD0A-450B-4B2D-881B-061FCE10F11D}"/>
              </a:ext>
            </a:extLst>
          </p:cNvPr>
          <p:cNvSpPr txBox="1"/>
          <p:nvPr/>
        </p:nvSpPr>
        <p:spPr>
          <a:xfrm>
            <a:off x="544281" y="4566630"/>
            <a:ext cx="121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Antamina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B17F3-1A6F-4F3D-B9F5-8C69880ADAD0}"/>
              </a:ext>
            </a:extLst>
          </p:cNvPr>
          <p:cNvSpPr txBox="1"/>
          <p:nvPr/>
        </p:nvSpPr>
        <p:spPr>
          <a:xfrm>
            <a:off x="679628" y="1974577"/>
            <a:ext cx="196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Tajo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Abierto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A38244D-09C1-4DCF-AD6E-ED75E0846129}"/>
              </a:ext>
            </a:extLst>
          </p:cNvPr>
          <p:cNvSpPr txBox="1"/>
          <p:nvPr/>
        </p:nvSpPr>
        <p:spPr>
          <a:xfrm>
            <a:off x="5557979" y="1899641"/>
            <a:ext cx="320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Minería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Subterránea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"/>
          <p:cNvSpPr txBox="1"/>
          <p:nvPr/>
        </p:nvSpPr>
        <p:spPr>
          <a:xfrm>
            <a:off x="294502" y="640513"/>
            <a:ext cx="770839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ts val="2400"/>
              <a:buFont typeface="Arial"/>
              <a:buNone/>
            </a:pPr>
            <a:r>
              <a:rPr lang="es-PE" sz="2400" b="1" dirty="0">
                <a:solidFill>
                  <a:srgbClr val="424655"/>
                </a:solidFill>
                <a:latin typeface="Arial"/>
                <a:ea typeface="Arial"/>
                <a:cs typeface="Arial"/>
                <a:sym typeface="Arial"/>
              </a:rPr>
              <a:t>Aumento de la población de palas y camiones mineros Caterpillar a lo largo de los años</a:t>
            </a:r>
            <a:endParaRPr sz="2400" b="1" dirty="0">
              <a:solidFill>
                <a:srgbClr val="4246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1"/>
          <p:cNvSpPr txBox="1"/>
          <p:nvPr/>
        </p:nvSpPr>
        <p:spPr>
          <a:xfrm>
            <a:off x="2139890" y="1996998"/>
            <a:ext cx="6826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PE" sz="1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Población de Camiones Mineros (707) y Palas Caterpillar (20)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1"/>
          <p:cNvSpPr txBox="1"/>
          <p:nvPr/>
        </p:nvSpPr>
        <p:spPr>
          <a:xfrm>
            <a:off x="294502" y="2136993"/>
            <a:ext cx="1391646" cy="4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75" tIns="54125" rIns="108275" bIns="54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Inversión Minera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US$ Bn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1"/>
          <p:cNvSpPr txBox="1"/>
          <p:nvPr/>
        </p:nvSpPr>
        <p:spPr>
          <a:xfrm>
            <a:off x="10409334" y="2213937"/>
            <a:ext cx="1391646" cy="26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75" tIns="54125" rIns="108275" bIns="54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PE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Unidades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Google Shape;1036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676818"/>
              </p:ext>
            </p:extLst>
          </p:nvPr>
        </p:nvGraphicFramePr>
        <p:xfrm>
          <a:off x="71120" y="2554103"/>
          <a:ext cx="11808143" cy="462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FF59E9A-1362-45DF-A933-A7718843A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616144"/>
              </p:ext>
            </p:extLst>
          </p:nvPr>
        </p:nvGraphicFramePr>
        <p:xfrm>
          <a:off x="776907" y="2222323"/>
          <a:ext cx="10446017" cy="495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uadroTexto 2">
            <a:extLst>
              <a:ext uri="{FF2B5EF4-FFF2-40B4-BE49-F238E27FC236}">
                <a16:creationId xmlns:a16="http://schemas.microsoft.com/office/drawing/2014/main" id="{109D471C-A1AB-47F4-B379-F5CEE7D77FB3}"/>
              </a:ext>
            </a:extLst>
          </p:cNvPr>
          <p:cNvSpPr txBox="1"/>
          <p:nvPr/>
        </p:nvSpPr>
        <p:spPr>
          <a:xfrm>
            <a:off x="562217" y="639745"/>
            <a:ext cx="6987720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Maquinaria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Repuestos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FF1DC3AF-63A1-4215-A927-6353AC8934A2}"/>
              </a:ext>
            </a:extLst>
          </p:cNvPr>
          <p:cNvSpPr txBox="1"/>
          <p:nvPr/>
        </p:nvSpPr>
        <p:spPr>
          <a:xfrm>
            <a:off x="8326828" y="7143907"/>
            <a:ext cx="3449827" cy="270916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>
            <a:defPPr>
              <a:defRPr lang="es-PE"/>
            </a:defPPr>
            <a:lvl1pPr algn="just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2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e: 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Minem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Ferreyros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F7F53800-195C-4E66-ABF4-0482E2ED8755}"/>
              </a:ext>
            </a:extLst>
          </p:cNvPr>
          <p:cNvSpPr txBox="1"/>
          <p:nvPr/>
        </p:nvSpPr>
        <p:spPr>
          <a:xfrm>
            <a:off x="437526" y="1959101"/>
            <a:ext cx="126467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l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Millones</a:t>
            </a:r>
          </a:p>
        </p:txBody>
      </p:sp>
      <p:sp>
        <p:nvSpPr>
          <p:cNvPr id="21" name="12 CuadroTexto">
            <a:extLst>
              <a:ext uri="{FF2B5EF4-FFF2-40B4-BE49-F238E27FC236}">
                <a16:creationId xmlns:a16="http://schemas.microsoft.com/office/drawing/2014/main" id="{87743713-2A90-4256-87D8-A6A54984CA03}"/>
              </a:ext>
            </a:extLst>
          </p:cNvPr>
          <p:cNvSpPr txBox="1"/>
          <p:nvPr/>
        </p:nvSpPr>
        <p:spPr>
          <a:xfrm>
            <a:off x="10385009" y="1789646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Inversión Minera</a:t>
            </a: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86D7277-136C-497F-B3E5-117DDB4BCB29}"/>
              </a:ext>
            </a:extLst>
          </p:cNvPr>
          <p:cNvCxnSpPr>
            <a:cxnSpLocks/>
          </p:cNvCxnSpPr>
          <p:nvPr/>
        </p:nvCxnSpPr>
        <p:spPr>
          <a:xfrm flipV="1">
            <a:off x="1558876" y="5008880"/>
            <a:ext cx="8672244" cy="81567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296B79D-FB33-49B6-99AA-D8D690A88CDD}"/>
              </a:ext>
            </a:extLst>
          </p:cNvPr>
          <p:cNvSpPr txBox="1"/>
          <p:nvPr/>
        </p:nvSpPr>
        <p:spPr>
          <a:xfrm rot="21263721">
            <a:off x="4426100" y="5075198"/>
            <a:ext cx="4193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CAGR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Repuestos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Servicios: 8%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7E202D-BBAB-43E4-AB23-335438F944F2}"/>
              </a:ext>
            </a:extLst>
          </p:cNvPr>
          <p:cNvSpPr txBox="1"/>
          <p:nvPr/>
        </p:nvSpPr>
        <p:spPr>
          <a:xfrm>
            <a:off x="2430836" y="1635935"/>
            <a:ext cx="68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de Minería a Tajo Abierto</a:t>
            </a:r>
          </a:p>
        </p:txBody>
      </p:sp>
    </p:spTree>
    <p:extLst>
      <p:ext uri="{BB962C8B-B14F-4D97-AF65-F5344CB8AC3E}">
        <p14:creationId xmlns:p14="http://schemas.microsoft.com/office/powerpoint/2010/main" val="234940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3 Marcador de contenido">
            <a:extLst>
              <a:ext uri="{FF2B5EF4-FFF2-40B4-BE49-F238E27FC236}">
                <a16:creationId xmlns:a16="http://schemas.microsoft.com/office/drawing/2014/main" id="{BD15AAEE-3A99-4FFD-9D31-8F002146D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832211"/>
              </p:ext>
            </p:extLst>
          </p:nvPr>
        </p:nvGraphicFramePr>
        <p:xfrm>
          <a:off x="371273" y="2592057"/>
          <a:ext cx="6488156" cy="255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12 CuadroTexto">
            <a:extLst>
              <a:ext uri="{FF2B5EF4-FFF2-40B4-BE49-F238E27FC236}">
                <a16:creationId xmlns:a16="http://schemas.microsoft.com/office/drawing/2014/main" id="{3C00086A-7144-4BB8-A7AB-1186DE60A92F}"/>
              </a:ext>
            </a:extLst>
          </p:cNvPr>
          <p:cNvSpPr txBox="1"/>
          <p:nvPr/>
        </p:nvSpPr>
        <p:spPr>
          <a:xfrm>
            <a:off x="6892755" y="2295908"/>
            <a:ext cx="4556394" cy="2056725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Repuestos y servicios dan sostenibilidad al negocio. 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Estrategia de diversificación mediante líneas de negocio, presencia en diferentes sectores económicos, diferentes países, diversas marcas representadas y portafolio de productos diversificado.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34831A69-5704-4AAC-A8E0-07AB28B5D6B0}"/>
              </a:ext>
            </a:extLst>
          </p:cNvPr>
          <p:cNvSpPr/>
          <p:nvPr/>
        </p:nvSpPr>
        <p:spPr>
          <a:xfrm>
            <a:off x="398436" y="892033"/>
            <a:ext cx="52790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Resiliente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5A6CE9B-B80C-400F-9A27-ACB0A29880A4}"/>
              </a:ext>
            </a:extLst>
          </p:cNvPr>
          <p:cNvSpPr txBox="1"/>
          <p:nvPr/>
        </p:nvSpPr>
        <p:spPr>
          <a:xfrm>
            <a:off x="1705365" y="1781505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por Línea de Negocio</a:t>
            </a:r>
          </a:p>
        </p:txBody>
      </p:sp>
      <p:sp>
        <p:nvSpPr>
          <p:cNvPr id="77" name="CuadroTexto 1">
            <a:extLst>
              <a:ext uri="{FF2B5EF4-FFF2-40B4-BE49-F238E27FC236}">
                <a16:creationId xmlns:a16="http://schemas.microsoft.com/office/drawing/2014/main" id="{6ECB8C87-D9D0-4EB0-B7AD-059527415133}"/>
              </a:ext>
            </a:extLst>
          </p:cNvPr>
          <p:cNvSpPr txBox="1"/>
          <p:nvPr/>
        </p:nvSpPr>
        <p:spPr>
          <a:xfrm>
            <a:off x="569309" y="6851895"/>
            <a:ext cx="6122211" cy="22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1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(*) Otros incluye: negocios logísticos, lubricantes y consumibles.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8" name="Rectangle 17">
            <a:extLst>
              <a:ext uri="{FF2B5EF4-FFF2-40B4-BE49-F238E27FC236}">
                <a16:creationId xmlns:a16="http://schemas.microsoft.com/office/drawing/2014/main" id="{7369CB38-D031-435A-8D6C-630A5B108D0C}"/>
              </a:ext>
            </a:extLst>
          </p:cNvPr>
          <p:cNvSpPr/>
          <p:nvPr/>
        </p:nvSpPr>
        <p:spPr>
          <a:xfrm>
            <a:off x="1758560" y="4985835"/>
            <a:ext cx="229668" cy="249151"/>
          </a:xfrm>
          <a:prstGeom prst="rect">
            <a:avLst/>
          </a:prstGeom>
        </p:spPr>
        <p:txBody>
          <a:bodyPr wrap="none" lIns="94673" tIns="47329" rIns="94673" bIns="47329">
            <a:spAutoFit/>
          </a:bodyPr>
          <a:lstStyle/>
          <a:p>
            <a:pPr marL="0" marR="0" lvl="0" indent="0" algn="r" defTabSz="473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MdITCTT"/>
                <a:ea typeface="+mn-ea"/>
                <a:cs typeface="AvantGardeMdITCTT"/>
              </a:rPr>
              <a:t>-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MdITCTT"/>
              <a:ea typeface="+mn-ea"/>
              <a:cs typeface="AvantGardeMdITCTT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5293568-617A-4408-931C-86B7C9D1EBC7}"/>
              </a:ext>
            </a:extLst>
          </p:cNvPr>
          <p:cNvSpPr txBox="1"/>
          <p:nvPr/>
        </p:nvSpPr>
        <p:spPr>
          <a:xfrm>
            <a:off x="791546" y="2508347"/>
            <a:ext cx="913819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MM</a:t>
            </a:r>
          </a:p>
        </p:txBody>
      </p:sp>
      <p:sp>
        <p:nvSpPr>
          <p:cNvPr id="8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3006520" y="2683957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1.9Bn</a:t>
            </a:r>
          </a:p>
        </p:txBody>
      </p:sp>
      <p:sp>
        <p:nvSpPr>
          <p:cNvPr id="87" name="35 CuadroTexto">
            <a:extLst>
              <a:ext uri="{FF2B5EF4-FFF2-40B4-BE49-F238E27FC236}">
                <a16:creationId xmlns:a16="http://schemas.microsoft.com/office/drawing/2014/main" id="{80746265-9965-448E-8DDD-95DA8E7443E1}"/>
              </a:ext>
            </a:extLst>
          </p:cNvPr>
          <p:cNvSpPr txBox="1"/>
          <p:nvPr/>
        </p:nvSpPr>
        <p:spPr>
          <a:xfrm>
            <a:off x="3434735" y="2839989"/>
            <a:ext cx="488505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1.7Bn</a:t>
            </a:r>
          </a:p>
        </p:txBody>
      </p:sp>
      <p:sp>
        <p:nvSpPr>
          <p:cNvPr id="88" name="36 CuadroTexto">
            <a:extLst>
              <a:ext uri="{FF2B5EF4-FFF2-40B4-BE49-F238E27FC236}">
                <a16:creationId xmlns:a16="http://schemas.microsoft.com/office/drawing/2014/main" id="{DAB72CCA-C608-4098-97BD-D9F6C07ECA13}"/>
              </a:ext>
            </a:extLst>
          </p:cNvPr>
          <p:cNvSpPr txBox="1"/>
          <p:nvPr/>
        </p:nvSpPr>
        <p:spPr>
          <a:xfrm>
            <a:off x="3817458" y="2856926"/>
            <a:ext cx="48965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1.6Bn</a:t>
            </a:r>
          </a:p>
        </p:txBody>
      </p:sp>
      <p:sp>
        <p:nvSpPr>
          <p:cNvPr id="89" name="37 CuadroTexto">
            <a:extLst>
              <a:ext uri="{FF2B5EF4-FFF2-40B4-BE49-F238E27FC236}">
                <a16:creationId xmlns:a16="http://schemas.microsoft.com/office/drawing/2014/main" id="{FFA9DB39-8F8A-4C63-9634-E99AACD249B4}"/>
              </a:ext>
            </a:extLst>
          </p:cNvPr>
          <p:cNvSpPr txBox="1"/>
          <p:nvPr/>
        </p:nvSpPr>
        <p:spPr>
          <a:xfrm>
            <a:off x="4145229" y="3049205"/>
            <a:ext cx="498151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0" name="38 CuadroTexto">
            <a:extLst>
              <a:ext uri="{FF2B5EF4-FFF2-40B4-BE49-F238E27FC236}">
                <a16:creationId xmlns:a16="http://schemas.microsoft.com/office/drawing/2014/main" id="{6C663A1A-0D4E-4805-A242-806C5386D7F0}"/>
              </a:ext>
            </a:extLst>
          </p:cNvPr>
          <p:cNvSpPr txBox="1"/>
          <p:nvPr/>
        </p:nvSpPr>
        <p:spPr>
          <a:xfrm>
            <a:off x="5153481" y="2816756"/>
            <a:ext cx="566348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91" name="34 CuadroTexto">
            <a:extLst>
              <a:ext uri="{FF2B5EF4-FFF2-40B4-BE49-F238E27FC236}">
                <a16:creationId xmlns:a16="http://schemas.microsoft.com/office/drawing/2014/main" id="{C29DC103-8A2E-45F2-9D24-A7BC9CFB581B}"/>
              </a:ext>
            </a:extLst>
          </p:cNvPr>
          <p:cNvSpPr txBox="1"/>
          <p:nvPr/>
        </p:nvSpPr>
        <p:spPr>
          <a:xfrm>
            <a:off x="4443695" y="304920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2" name="34 CuadroTexto">
            <a:extLst>
              <a:ext uri="{FF2B5EF4-FFF2-40B4-BE49-F238E27FC236}">
                <a16:creationId xmlns:a16="http://schemas.microsoft.com/office/drawing/2014/main" id="{E0D62B6B-1DF7-4DE5-92A7-38D9270ED611}"/>
              </a:ext>
            </a:extLst>
          </p:cNvPr>
          <p:cNvSpPr txBox="1"/>
          <p:nvPr/>
        </p:nvSpPr>
        <p:spPr>
          <a:xfrm>
            <a:off x="4741514" y="2958135"/>
            <a:ext cx="67572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Bn</a:t>
            </a:r>
          </a:p>
        </p:txBody>
      </p:sp>
      <p:sp>
        <p:nvSpPr>
          <p:cNvPr id="9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501407" y="3118947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95" name="47 Gráfico">
            <a:extLst>
              <a:ext uri="{FF2B5EF4-FFF2-40B4-BE49-F238E27FC236}">
                <a16:creationId xmlns:a16="http://schemas.microsoft.com/office/drawing/2014/main" id="{77EBC098-3F2D-43D8-8530-4679B999A2F4}"/>
              </a:ext>
            </a:extLst>
          </p:cNvPr>
          <p:cNvGraphicFramePr/>
          <p:nvPr>
            <p:extLst/>
          </p:nvPr>
        </p:nvGraphicFramePr>
        <p:xfrm>
          <a:off x="-317078" y="4676558"/>
          <a:ext cx="4266830" cy="231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7" name="15 Conector recto">
            <a:extLst>
              <a:ext uri="{FF2B5EF4-FFF2-40B4-BE49-F238E27FC236}">
                <a16:creationId xmlns:a16="http://schemas.microsoft.com/office/drawing/2014/main" id="{E773B25A-D0FF-45AD-860E-B87FC24A0123}"/>
              </a:ext>
            </a:extLst>
          </p:cNvPr>
          <p:cNvCxnSpPr>
            <a:cxnSpLocks/>
          </p:cNvCxnSpPr>
          <p:nvPr/>
        </p:nvCxnSpPr>
        <p:spPr bwMode="auto">
          <a:xfrm>
            <a:off x="1314471" y="4693119"/>
            <a:ext cx="17723" cy="647193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33 Conector recto">
            <a:extLst>
              <a:ext uri="{FF2B5EF4-FFF2-40B4-BE49-F238E27FC236}">
                <a16:creationId xmlns:a16="http://schemas.microsoft.com/office/drawing/2014/main" id="{176D35AF-73EF-4CA9-8D81-CDE7AE27DE65}"/>
              </a:ext>
            </a:extLst>
          </p:cNvPr>
          <p:cNvCxnSpPr>
            <a:cxnSpLocks/>
          </p:cNvCxnSpPr>
          <p:nvPr/>
        </p:nvCxnSpPr>
        <p:spPr bwMode="auto">
          <a:xfrm>
            <a:off x="1568077" y="4676557"/>
            <a:ext cx="696038" cy="81298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15 Conector recto">
            <a:extLst>
              <a:ext uri="{FF2B5EF4-FFF2-40B4-BE49-F238E27FC236}">
                <a16:creationId xmlns:a16="http://schemas.microsoft.com/office/drawing/2014/main" id="{7F24BBCF-AC93-42FD-8519-4630FC2B29A9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5582" y="4718642"/>
            <a:ext cx="316017" cy="7835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33 Conector recto">
            <a:extLst>
              <a:ext uri="{FF2B5EF4-FFF2-40B4-BE49-F238E27FC236}">
                <a16:creationId xmlns:a16="http://schemas.microsoft.com/office/drawing/2014/main" id="{F51F37EF-5D0F-4B49-A879-48A8CA04222F}"/>
              </a:ext>
            </a:extLst>
          </p:cNvPr>
          <p:cNvCxnSpPr>
            <a:cxnSpLocks/>
          </p:cNvCxnSpPr>
          <p:nvPr/>
        </p:nvCxnSpPr>
        <p:spPr bwMode="auto">
          <a:xfrm>
            <a:off x="3382288" y="4695246"/>
            <a:ext cx="470272" cy="104046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15 Conector recto">
            <a:extLst>
              <a:ext uri="{FF2B5EF4-FFF2-40B4-BE49-F238E27FC236}">
                <a16:creationId xmlns:a16="http://schemas.microsoft.com/office/drawing/2014/main" id="{FAB1E29D-0887-462D-A133-D54F13B0366B}"/>
              </a:ext>
            </a:extLst>
          </p:cNvPr>
          <p:cNvCxnSpPr>
            <a:cxnSpLocks/>
          </p:cNvCxnSpPr>
          <p:nvPr/>
        </p:nvCxnSpPr>
        <p:spPr bwMode="auto">
          <a:xfrm>
            <a:off x="6335057" y="4735431"/>
            <a:ext cx="192139" cy="95400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15 Conector recto">
            <a:extLst>
              <a:ext uri="{FF2B5EF4-FFF2-40B4-BE49-F238E27FC236}">
                <a16:creationId xmlns:a16="http://schemas.microsoft.com/office/drawing/2014/main" id="{41BB00C3-5F43-411E-9AB0-9EC0FC55BFFC}"/>
              </a:ext>
            </a:extLst>
          </p:cNvPr>
          <p:cNvCxnSpPr>
            <a:cxnSpLocks/>
          </p:cNvCxnSpPr>
          <p:nvPr/>
        </p:nvCxnSpPr>
        <p:spPr bwMode="auto">
          <a:xfrm>
            <a:off x="6698642" y="4687664"/>
            <a:ext cx="742952" cy="83146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27 Conector recto">
            <a:extLst>
              <a:ext uri="{FF2B5EF4-FFF2-40B4-BE49-F238E27FC236}">
                <a16:creationId xmlns:a16="http://schemas.microsoft.com/office/drawing/2014/main" id="{22AB893A-D304-4251-B810-160B7D27708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00933" y="4697202"/>
            <a:ext cx="426437" cy="80497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15 Conector recto">
            <a:extLst>
              <a:ext uri="{FF2B5EF4-FFF2-40B4-BE49-F238E27FC236}">
                <a16:creationId xmlns:a16="http://schemas.microsoft.com/office/drawing/2014/main" id="{0D1E07CA-750C-4C5E-9C3C-7BA6A1166C69}"/>
              </a:ext>
            </a:extLst>
          </p:cNvPr>
          <p:cNvCxnSpPr>
            <a:cxnSpLocks/>
          </p:cNvCxnSpPr>
          <p:nvPr/>
        </p:nvCxnSpPr>
        <p:spPr bwMode="auto">
          <a:xfrm flipH="1">
            <a:off x="5849587" y="4718642"/>
            <a:ext cx="71467" cy="115226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6" name="26 Gráfico">
            <a:extLst>
              <a:ext uri="{FF2B5EF4-FFF2-40B4-BE49-F238E27FC236}">
                <a16:creationId xmlns:a16="http://schemas.microsoft.com/office/drawing/2014/main" id="{1AE4D20F-55B5-415D-B1CA-566F0D46DC3A}"/>
              </a:ext>
            </a:extLst>
          </p:cNvPr>
          <p:cNvGraphicFramePr/>
          <p:nvPr>
            <p:extLst/>
          </p:nvPr>
        </p:nvGraphicFramePr>
        <p:xfrm>
          <a:off x="2687217" y="4775293"/>
          <a:ext cx="4205538" cy="23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7" name="52 Gráfico">
            <a:extLst>
              <a:ext uri="{FF2B5EF4-FFF2-40B4-BE49-F238E27FC236}">
                <a16:creationId xmlns:a16="http://schemas.microsoft.com/office/drawing/2014/main" id="{719449D0-ABC0-407B-A101-620FAA84A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456839"/>
              </p:ext>
            </p:extLst>
          </p:nvPr>
        </p:nvGraphicFramePr>
        <p:xfrm>
          <a:off x="5104382" y="4685739"/>
          <a:ext cx="4356298" cy="228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6" name="47 Gráfico">
            <a:extLst>
              <a:ext uri="{FF2B5EF4-FFF2-40B4-BE49-F238E27FC236}">
                <a16:creationId xmlns:a16="http://schemas.microsoft.com/office/drawing/2014/main" id="{A14B0342-0704-419F-AC3F-7D3F8463C291}"/>
              </a:ext>
            </a:extLst>
          </p:cNvPr>
          <p:cNvGraphicFramePr/>
          <p:nvPr>
            <p:extLst/>
          </p:nvPr>
        </p:nvGraphicFramePr>
        <p:xfrm>
          <a:off x="1267785" y="4687664"/>
          <a:ext cx="4266830" cy="231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3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899368" y="295813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0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6297329" y="3251732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1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1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2657550" y="2835504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2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2319947" y="3143554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4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950332" y="3441725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1.0Bn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577436" y="3718042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.7Bn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1227336" y="3646693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8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26 CuadroTexto">
            <a:extLst>
              <a:ext uri="{FF2B5EF4-FFF2-40B4-BE49-F238E27FC236}">
                <a16:creationId xmlns:a16="http://schemas.microsoft.com/office/drawing/2014/main" id="{E57EA727-8CD4-47C9-BEF8-A0727BE3442A}"/>
              </a:ext>
            </a:extLst>
          </p:cNvPr>
          <p:cNvSpPr txBox="1"/>
          <p:nvPr/>
        </p:nvSpPr>
        <p:spPr>
          <a:xfrm>
            <a:off x="520164" y="1234754"/>
            <a:ext cx="2002757" cy="238801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</a:t>
            </a:r>
            <a:r>
              <a:rPr kumimoji="0" lang="es-PE" sz="1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sol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(S/ mm)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520164" y="741556"/>
            <a:ext cx="7150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Financieros</a:t>
            </a:r>
            <a:endParaRPr kumimoji="0" lang="es-PE" sz="2800" b="1" i="0" u="none" strike="noStrike" kern="1200" cap="none" spc="0" normalizeH="0" baseline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6CAC51AC-6433-4616-9DA6-D8718999E2AD}"/>
              </a:ext>
            </a:extLst>
          </p:cNvPr>
          <p:cNvSpPr txBox="1"/>
          <p:nvPr/>
        </p:nvSpPr>
        <p:spPr>
          <a:xfrm>
            <a:off x="1000474" y="1709718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</a:t>
            </a: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74818EF3-991F-42DB-AF6C-FBD49C0FEB7C}"/>
              </a:ext>
            </a:extLst>
          </p:cNvPr>
          <p:cNvSpPr txBox="1"/>
          <p:nvPr/>
        </p:nvSpPr>
        <p:spPr>
          <a:xfrm>
            <a:off x="6653125" y="1671014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Márgenes</a:t>
            </a:r>
          </a:p>
        </p:txBody>
      </p:sp>
      <p:sp>
        <p:nvSpPr>
          <p:cNvPr id="219" name="CuadroTexto 218">
            <a:extLst>
              <a:ext uri="{FF2B5EF4-FFF2-40B4-BE49-F238E27FC236}">
                <a16:creationId xmlns:a16="http://schemas.microsoft.com/office/drawing/2014/main" id="{A07D8B82-B6D9-46B7-90D4-42BA8C2A5F01}"/>
              </a:ext>
            </a:extLst>
          </p:cNvPr>
          <p:cNvSpPr txBox="1"/>
          <p:nvPr/>
        </p:nvSpPr>
        <p:spPr>
          <a:xfrm>
            <a:off x="1151756" y="473141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</a:t>
            </a:r>
            <a:r>
              <a:rPr lang="es-MX" sz="1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Operativa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2E15AAEE-2C7E-42CC-B220-2394DDFEB1E2}"/>
              </a:ext>
            </a:extLst>
          </p:cNvPr>
          <p:cNvSpPr txBox="1"/>
          <p:nvPr/>
        </p:nvSpPr>
        <p:spPr>
          <a:xfrm>
            <a:off x="6653124" y="4781169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92DC76-BA51-40A3-8BB1-67289D3DF903}"/>
              </a:ext>
            </a:extLst>
          </p:cNvPr>
          <p:cNvSpPr txBox="1"/>
          <p:nvPr/>
        </p:nvSpPr>
        <p:spPr>
          <a:xfrm>
            <a:off x="6858000" y="176645"/>
            <a:ext cx="3823855" cy="54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1 Rectángulo">
            <a:extLst>
              <a:ext uri="{FF2B5EF4-FFF2-40B4-BE49-F238E27FC236}">
                <a16:creationId xmlns:a16="http://schemas.microsoft.com/office/drawing/2014/main" id="{B01CABD5-7586-4B09-8820-555BC359C8B9}"/>
              </a:ext>
            </a:extLst>
          </p:cNvPr>
          <p:cNvSpPr/>
          <p:nvPr/>
        </p:nvSpPr>
        <p:spPr>
          <a:xfrm>
            <a:off x="113954" y="2313641"/>
            <a:ext cx="537149" cy="211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73DF529-D191-4FCC-B9BD-F32B51026949}"/>
              </a:ext>
            </a:extLst>
          </p:cNvPr>
          <p:cNvCxnSpPr>
            <a:cxnSpLocks/>
          </p:cNvCxnSpPr>
          <p:nvPr/>
        </p:nvCxnSpPr>
        <p:spPr>
          <a:xfrm>
            <a:off x="8935619" y="2254753"/>
            <a:ext cx="0" cy="19689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0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081069"/>
              </p:ext>
            </p:extLst>
          </p:nvPr>
        </p:nvGraphicFramePr>
        <p:xfrm>
          <a:off x="326414" y="2166690"/>
          <a:ext cx="4748693" cy="237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1" name="46 Grupo"/>
          <p:cNvGrpSpPr/>
          <p:nvPr/>
        </p:nvGrpSpPr>
        <p:grpSpPr>
          <a:xfrm>
            <a:off x="3588537" y="2312127"/>
            <a:ext cx="1188897" cy="205031"/>
            <a:chOff x="10107629" y="1910569"/>
            <a:chExt cx="893369" cy="527862"/>
          </a:xfrm>
        </p:grpSpPr>
        <p:cxnSp>
          <p:nvCxnSpPr>
            <p:cNvPr id="152" name="47 Conector recto"/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3" name="4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4" name="4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5" name="50 Conector recto de flecha"/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56" name="51 CuadroTexto"/>
          <p:cNvSpPr txBox="1"/>
          <p:nvPr/>
        </p:nvSpPr>
        <p:spPr>
          <a:xfrm>
            <a:off x="3930086" y="2209011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+8%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cxnSp>
        <p:nvCxnSpPr>
          <p:cNvPr id="157" name="5 Conector recto"/>
          <p:cNvCxnSpPr/>
          <p:nvPr/>
        </p:nvCxnSpPr>
        <p:spPr>
          <a:xfrm>
            <a:off x="3276967" y="234321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58" name="46 Grupo">
            <a:extLst>
              <a:ext uri="{FF2B5EF4-FFF2-40B4-BE49-F238E27FC236}">
                <a16:creationId xmlns:a16="http://schemas.microsoft.com/office/drawing/2014/main" id="{06A0E07F-44C3-4416-A1C2-3487AA78617B}"/>
              </a:ext>
            </a:extLst>
          </p:cNvPr>
          <p:cNvGrpSpPr/>
          <p:nvPr/>
        </p:nvGrpSpPr>
        <p:grpSpPr>
          <a:xfrm>
            <a:off x="1041252" y="3271413"/>
            <a:ext cx="1862445" cy="140832"/>
            <a:chOff x="10107629" y="1910569"/>
            <a:chExt cx="893369" cy="527862"/>
          </a:xfrm>
        </p:grpSpPr>
        <p:cxnSp>
          <p:nvCxnSpPr>
            <p:cNvPr id="159" name="47 Conector recto">
              <a:extLst>
                <a:ext uri="{FF2B5EF4-FFF2-40B4-BE49-F238E27FC236}">
                  <a16:creationId xmlns:a16="http://schemas.microsoft.com/office/drawing/2014/main" id="{6E41B021-FDAB-4BE2-AD28-94CF3E1E67FF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0" name="48 Conector recto">
              <a:extLst>
                <a:ext uri="{FF2B5EF4-FFF2-40B4-BE49-F238E27FC236}">
                  <a16:creationId xmlns:a16="http://schemas.microsoft.com/office/drawing/2014/main" id="{4C974C4B-EB58-4626-892C-14E40E10DB1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1" name="49 Conector recto">
              <a:extLst>
                <a:ext uri="{FF2B5EF4-FFF2-40B4-BE49-F238E27FC236}">
                  <a16:creationId xmlns:a16="http://schemas.microsoft.com/office/drawing/2014/main" id="{4926E2E8-F578-4335-889A-F723815D826F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2" name="50 Conector recto de flecha">
              <a:extLst>
                <a:ext uri="{FF2B5EF4-FFF2-40B4-BE49-F238E27FC236}">
                  <a16:creationId xmlns:a16="http://schemas.microsoft.com/office/drawing/2014/main" id="{7FF2F4DD-4681-4E81-87A3-301A22AB0F1D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3" name="51 CuadroTexto">
            <a:extLst>
              <a:ext uri="{FF2B5EF4-FFF2-40B4-BE49-F238E27FC236}">
                <a16:creationId xmlns:a16="http://schemas.microsoft.com/office/drawing/2014/main" id="{8B0B0954-9959-4406-BCEB-3B7F5FB05FB2}"/>
              </a:ext>
            </a:extLst>
          </p:cNvPr>
          <p:cNvSpPr txBox="1"/>
          <p:nvPr/>
        </p:nvSpPr>
        <p:spPr>
          <a:xfrm>
            <a:off x="1642238" y="317396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 - 0.5%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164" name="46 Grupo">
            <a:extLst>
              <a:ext uri="{FF2B5EF4-FFF2-40B4-BE49-F238E27FC236}">
                <a16:creationId xmlns:a16="http://schemas.microsoft.com/office/drawing/2014/main" id="{74DCAD79-9872-4BAD-8CB7-62CEB1168795}"/>
              </a:ext>
            </a:extLst>
          </p:cNvPr>
          <p:cNvGrpSpPr/>
          <p:nvPr/>
        </p:nvGrpSpPr>
        <p:grpSpPr>
          <a:xfrm>
            <a:off x="1839983" y="3009784"/>
            <a:ext cx="1040937" cy="222909"/>
            <a:chOff x="10107629" y="1910569"/>
            <a:chExt cx="893369" cy="527862"/>
          </a:xfrm>
        </p:grpSpPr>
        <p:cxnSp>
          <p:nvCxnSpPr>
            <p:cNvPr id="165" name="47 Conector recto">
              <a:extLst>
                <a:ext uri="{FF2B5EF4-FFF2-40B4-BE49-F238E27FC236}">
                  <a16:creationId xmlns:a16="http://schemas.microsoft.com/office/drawing/2014/main" id="{48D530DC-76B7-4D9C-869A-057019ADB302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6" name="48 Conector recto">
              <a:extLst>
                <a:ext uri="{FF2B5EF4-FFF2-40B4-BE49-F238E27FC236}">
                  <a16:creationId xmlns:a16="http://schemas.microsoft.com/office/drawing/2014/main" id="{4C7FF725-9D3D-4672-98A5-2A636270A98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7" name="49 Conector recto">
              <a:extLst>
                <a:ext uri="{FF2B5EF4-FFF2-40B4-BE49-F238E27FC236}">
                  <a16:creationId xmlns:a16="http://schemas.microsoft.com/office/drawing/2014/main" id="{B20FCA5C-90EE-491B-BE5C-ED514308997D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8" name="50 Conector recto de flecha">
              <a:extLst>
                <a:ext uri="{FF2B5EF4-FFF2-40B4-BE49-F238E27FC236}">
                  <a16:creationId xmlns:a16="http://schemas.microsoft.com/office/drawing/2014/main" id="{DF015C14-2538-4314-BC25-9E61DCCF5867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9" name="51 CuadroTexto">
            <a:extLst>
              <a:ext uri="{FF2B5EF4-FFF2-40B4-BE49-F238E27FC236}">
                <a16:creationId xmlns:a16="http://schemas.microsoft.com/office/drawing/2014/main" id="{018D6E9B-D98C-4829-B941-8EF0C9321813}"/>
              </a:ext>
            </a:extLst>
          </p:cNvPr>
          <p:cNvSpPr txBox="1"/>
          <p:nvPr/>
        </p:nvSpPr>
        <p:spPr>
          <a:xfrm>
            <a:off x="2136905" y="2882021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+7%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70" name="CuadroTexto 169"/>
          <p:cNvSpPr txBox="1"/>
          <p:nvPr/>
        </p:nvSpPr>
        <p:spPr>
          <a:xfrm>
            <a:off x="8060769" y="60083"/>
            <a:ext cx="39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40654">
              <a:buClrTx/>
              <a:defRPr/>
            </a:pPr>
            <a:r>
              <a:rPr lang="es-MX" sz="1200" dirty="0">
                <a:solidFill>
                  <a:prstClr val="black"/>
                </a:solidFill>
                <a:latin typeface="Calibri"/>
              </a:rPr>
              <a:t>Margen Bruto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lang="es-PE" sz="1200" kern="1200" dirty="0">
                <a:solidFill>
                  <a:prstClr val="black"/>
                </a:solidFill>
                <a:latin typeface="Calibri"/>
              </a:rPr>
              <a:t>3Q2021 = 24.5</a:t>
            </a:r>
            <a:r>
              <a:rPr lang="es-PE" sz="1200" dirty="0">
                <a:solidFill>
                  <a:prstClr val="black"/>
                </a:solidFill>
              </a:rPr>
              <a:t>%, 3Q 2022 = 27.1% </a:t>
            </a:r>
            <a:r>
              <a:rPr lang="es-MX" sz="1200" dirty="0" smtClean="0">
                <a:solidFill>
                  <a:prstClr val="black"/>
                </a:solidFill>
                <a:latin typeface="Calibri"/>
              </a:rPr>
              <a:t>Margen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Operativo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Adj.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Q 2021 = 11.4% 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Q 2022 = 11.3% 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defTabSz="840654">
              <a:buClrTx/>
              <a:defRPr/>
            </a:pPr>
            <a:r>
              <a:rPr lang="es-MX" sz="1200" dirty="0">
                <a:solidFill>
                  <a:prstClr val="black"/>
                </a:solidFill>
                <a:latin typeface="Calibri"/>
              </a:rPr>
              <a:t>Margen </a:t>
            </a:r>
            <a:r>
              <a:rPr lang="es-MX" sz="1200" dirty="0" err="1">
                <a:solidFill>
                  <a:prstClr val="black"/>
                </a:solidFill>
                <a:latin typeface="Calibri"/>
              </a:rPr>
              <a:t>Ebitda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Q 2021 = 15.2% 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s-MX" sz="1200" kern="1200" dirty="0">
                <a:solidFill>
                  <a:prstClr val="black"/>
                </a:solidFill>
                <a:latin typeface="Calibri"/>
              </a:rPr>
              <a:t>Q 2022 = 14.7%</a:t>
            </a:r>
          </a:p>
        </p:txBody>
      </p:sp>
      <p:graphicFrame>
        <p:nvGraphicFramePr>
          <p:cNvPr id="172" name="2 Gráfico"/>
          <p:cNvGraphicFramePr/>
          <p:nvPr>
            <p:extLst>
              <p:ext uri="{D42A27DB-BD31-4B8C-83A1-F6EECF244321}">
                <p14:modId xmlns:p14="http://schemas.microsoft.com/office/powerpoint/2010/main" val="3496616106"/>
              </p:ext>
            </p:extLst>
          </p:nvPr>
        </p:nvGraphicFramePr>
        <p:xfrm>
          <a:off x="5821647" y="1994858"/>
          <a:ext cx="5075112" cy="28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4" name="25 Gráfico"/>
          <p:cNvGraphicFramePr/>
          <p:nvPr>
            <p:extLst>
              <p:ext uri="{D42A27DB-BD31-4B8C-83A1-F6EECF244321}">
                <p14:modId xmlns:p14="http://schemas.microsoft.com/office/powerpoint/2010/main" val="3624945241"/>
              </p:ext>
            </p:extLst>
          </p:nvPr>
        </p:nvGraphicFramePr>
        <p:xfrm>
          <a:off x="5709782" y="4919691"/>
          <a:ext cx="5651082" cy="281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5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663467"/>
              </p:ext>
            </p:extLst>
          </p:nvPr>
        </p:nvGraphicFramePr>
        <p:xfrm>
          <a:off x="12098" y="4905455"/>
          <a:ext cx="5382711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96" name="53 Conector recto"/>
          <p:cNvCxnSpPr>
            <a:cxnSpLocks/>
          </p:cNvCxnSpPr>
          <p:nvPr/>
        </p:nvCxnSpPr>
        <p:spPr>
          <a:xfrm>
            <a:off x="3276967" y="5168304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97" name="54 Grupo"/>
          <p:cNvGrpSpPr/>
          <p:nvPr/>
        </p:nvGrpSpPr>
        <p:grpSpPr>
          <a:xfrm>
            <a:off x="3599780" y="5611451"/>
            <a:ext cx="1084771" cy="191463"/>
            <a:chOff x="10107629" y="1910569"/>
            <a:chExt cx="893369" cy="216125"/>
          </a:xfrm>
        </p:grpSpPr>
        <p:cxnSp>
          <p:nvCxnSpPr>
            <p:cNvPr id="198" name="55 Conector recto"/>
            <p:cNvCxnSpPr>
              <a:cxnSpLocks/>
            </p:cNvCxnSpPr>
            <p:nvPr/>
          </p:nvCxnSpPr>
          <p:spPr>
            <a:xfrm flipV="1">
              <a:off x="10107629" y="1942102"/>
              <a:ext cx="0" cy="18459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99" name="56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0" name="57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1" name="58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21612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02" name="65 CuadroTexto"/>
          <p:cNvSpPr txBox="1"/>
          <p:nvPr/>
        </p:nvSpPr>
        <p:spPr>
          <a:xfrm>
            <a:off x="3818555" y="5502963"/>
            <a:ext cx="829925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-15%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203" name="46 Grupo">
            <a:extLst>
              <a:ext uri="{FF2B5EF4-FFF2-40B4-BE49-F238E27FC236}">
                <a16:creationId xmlns:a16="http://schemas.microsoft.com/office/drawing/2014/main" id="{6DC223CE-F04E-46DC-91B6-9EC59BA3073A}"/>
              </a:ext>
            </a:extLst>
          </p:cNvPr>
          <p:cNvGrpSpPr/>
          <p:nvPr/>
        </p:nvGrpSpPr>
        <p:grpSpPr>
          <a:xfrm>
            <a:off x="959661" y="6233763"/>
            <a:ext cx="1862445" cy="140832"/>
            <a:chOff x="10107629" y="1910569"/>
            <a:chExt cx="893369" cy="527862"/>
          </a:xfrm>
        </p:grpSpPr>
        <p:cxnSp>
          <p:nvCxnSpPr>
            <p:cNvPr id="204" name="47 Conector recto">
              <a:extLst>
                <a:ext uri="{FF2B5EF4-FFF2-40B4-BE49-F238E27FC236}">
                  <a16:creationId xmlns:a16="http://schemas.microsoft.com/office/drawing/2014/main" id="{B90F3416-4337-4559-9461-793145DB1C07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5" name="48 Conector recto">
              <a:extLst>
                <a:ext uri="{FF2B5EF4-FFF2-40B4-BE49-F238E27FC236}">
                  <a16:creationId xmlns:a16="http://schemas.microsoft.com/office/drawing/2014/main" id="{EF4BB1E9-3F23-4F09-801F-1A11C4BAAC46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6" name="49 Conector recto">
              <a:extLst>
                <a:ext uri="{FF2B5EF4-FFF2-40B4-BE49-F238E27FC236}">
                  <a16:creationId xmlns:a16="http://schemas.microsoft.com/office/drawing/2014/main" id="{D4737F39-2014-4D8A-87E2-47324EE6CFBE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07" name="50 Conector recto de flecha">
              <a:extLst>
                <a:ext uri="{FF2B5EF4-FFF2-40B4-BE49-F238E27FC236}">
                  <a16:creationId xmlns:a16="http://schemas.microsoft.com/office/drawing/2014/main" id="{5799D738-38E8-4BB7-AE0D-E855AF62B5AC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08" name="51 CuadroTexto">
            <a:extLst>
              <a:ext uri="{FF2B5EF4-FFF2-40B4-BE49-F238E27FC236}">
                <a16:creationId xmlns:a16="http://schemas.microsoft.com/office/drawing/2014/main" id="{A4FB769A-BF11-41F2-A0A5-105E831A4D0D}"/>
              </a:ext>
            </a:extLst>
          </p:cNvPr>
          <p:cNvSpPr txBox="1"/>
          <p:nvPr/>
        </p:nvSpPr>
        <p:spPr>
          <a:xfrm>
            <a:off x="1586809" y="6092854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-9%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grpSp>
        <p:nvGrpSpPr>
          <p:cNvPr id="209" name="46 Grupo">
            <a:extLst>
              <a:ext uri="{FF2B5EF4-FFF2-40B4-BE49-F238E27FC236}">
                <a16:creationId xmlns:a16="http://schemas.microsoft.com/office/drawing/2014/main" id="{C76C4F2E-1DED-4696-BB9B-7E9854FF67D4}"/>
              </a:ext>
            </a:extLst>
          </p:cNvPr>
          <p:cNvGrpSpPr/>
          <p:nvPr/>
        </p:nvGrpSpPr>
        <p:grpSpPr>
          <a:xfrm>
            <a:off x="1836758" y="5854689"/>
            <a:ext cx="948177" cy="251567"/>
            <a:chOff x="10107629" y="1910569"/>
            <a:chExt cx="893369" cy="527862"/>
          </a:xfrm>
        </p:grpSpPr>
        <p:cxnSp>
          <p:nvCxnSpPr>
            <p:cNvPr id="210" name="47 Conector recto">
              <a:extLst>
                <a:ext uri="{FF2B5EF4-FFF2-40B4-BE49-F238E27FC236}">
                  <a16:creationId xmlns:a16="http://schemas.microsoft.com/office/drawing/2014/main" id="{6D0F4B64-AF96-4AB0-958D-7C50C150DD8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1" name="48 Conector recto">
              <a:extLst>
                <a:ext uri="{FF2B5EF4-FFF2-40B4-BE49-F238E27FC236}">
                  <a16:creationId xmlns:a16="http://schemas.microsoft.com/office/drawing/2014/main" id="{E62CACDC-29E6-4C08-97F1-5C471B992BD9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2" name="49 Conector recto">
              <a:extLst>
                <a:ext uri="{FF2B5EF4-FFF2-40B4-BE49-F238E27FC236}">
                  <a16:creationId xmlns:a16="http://schemas.microsoft.com/office/drawing/2014/main" id="{A83DE1DD-65A9-42DB-A102-08BD1BF9E628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213" name="50 Conector recto de flecha">
              <a:extLst>
                <a:ext uri="{FF2B5EF4-FFF2-40B4-BE49-F238E27FC236}">
                  <a16:creationId xmlns:a16="http://schemas.microsoft.com/office/drawing/2014/main" id="{281B1AFF-7D6E-47D8-A7EB-E4246CCC1653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214" name="51 CuadroTexto">
            <a:extLst>
              <a:ext uri="{FF2B5EF4-FFF2-40B4-BE49-F238E27FC236}">
                <a16:creationId xmlns:a16="http://schemas.microsoft.com/office/drawing/2014/main" id="{D691FCC8-08E3-4C78-ABF9-325D993D5584}"/>
              </a:ext>
            </a:extLst>
          </p:cNvPr>
          <p:cNvSpPr txBox="1"/>
          <p:nvPr/>
        </p:nvSpPr>
        <p:spPr>
          <a:xfrm>
            <a:off x="2023438" y="572657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>
              <a:defRPr/>
            </a:pPr>
            <a:r>
              <a:rPr lang="es-PE" sz="110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+35%</a:t>
            </a:r>
            <a:endParaRPr lang="es-PE" sz="1100" dirty="0">
              <a:solidFill>
                <a:prstClr val="black"/>
              </a:solidFill>
              <a:latin typeface="AvantGardeExtLitITCTT"/>
            </a:endParaRPr>
          </a:p>
        </p:txBody>
      </p:sp>
      <p:cxnSp>
        <p:nvCxnSpPr>
          <p:cNvPr id="215" name="74 Conector recto"/>
          <p:cNvCxnSpPr>
            <a:cxnSpLocks/>
          </p:cNvCxnSpPr>
          <p:nvPr/>
        </p:nvCxnSpPr>
        <p:spPr>
          <a:xfrm>
            <a:off x="9023016" y="5197369"/>
            <a:ext cx="0" cy="196026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6" name="76 Grupo"/>
          <p:cNvGrpSpPr/>
          <p:nvPr/>
        </p:nvGrpSpPr>
        <p:grpSpPr>
          <a:xfrm>
            <a:off x="9463139" y="5297091"/>
            <a:ext cx="920851" cy="225376"/>
            <a:chOff x="10107629" y="1910569"/>
            <a:chExt cx="893369" cy="432249"/>
          </a:xfrm>
        </p:grpSpPr>
        <p:cxnSp>
          <p:nvCxnSpPr>
            <p:cNvPr id="221" name="77 Conector recto"/>
            <p:cNvCxnSpPr>
              <a:cxnSpLocks/>
            </p:cNvCxnSpPr>
            <p:nvPr/>
          </p:nvCxnSpPr>
          <p:spPr>
            <a:xfrm flipV="1">
              <a:off x="10107629" y="1942101"/>
              <a:ext cx="0" cy="400717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7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7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80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35651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81 CuadroTexto"/>
          <p:cNvSpPr txBox="1"/>
          <p:nvPr/>
        </p:nvSpPr>
        <p:spPr>
          <a:xfrm>
            <a:off x="9671434" y="5177201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12%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226" name="46 Grupo">
            <a:extLst>
              <a:ext uri="{FF2B5EF4-FFF2-40B4-BE49-F238E27FC236}">
                <a16:creationId xmlns:a16="http://schemas.microsoft.com/office/drawing/2014/main" id="{6B341FC8-A0E1-4E82-B6CB-842E6AC57BFD}"/>
              </a:ext>
            </a:extLst>
          </p:cNvPr>
          <p:cNvGrpSpPr/>
          <p:nvPr/>
        </p:nvGrpSpPr>
        <p:grpSpPr>
          <a:xfrm>
            <a:off x="6699782" y="6188991"/>
            <a:ext cx="1862445" cy="171498"/>
            <a:chOff x="10107629" y="1910569"/>
            <a:chExt cx="893369" cy="527862"/>
          </a:xfrm>
        </p:grpSpPr>
        <p:cxnSp>
          <p:nvCxnSpPr>
            <p:cNvPr id="227" name="47 Conector recto">
              <a:extLst>
                <a:ext uri="{FF2B5EF4-FFF2-40B4-BE49-F238E27FC236}">
                  <a16:creationId xmlns:a16="http://schemas.microsoft.com/office/drawing/2014/main" id="{5FC0F97F-FE18-434E-98E3-57082995C7D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48 Conector recto">
              <a:extLst>
                <a:ext uri="{FF2B5EF4-FFF2-40B4-BE49-F238E27FC236}">
                  <a16:creationId xmlns:a16="http://schemas.microsoft.com/office/drawing/2014/main" id="{C31F65BE-547B-4DFB-8483-E8C01F81060A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49 Conector recto">
              <a:extLst>
                <a:ext uri="{FF2B5EF4-FFF2-40B4-BE49-F238E27FC236}">
                  <a16:creationId xmlns:a16="http://schemas.microsoft.com/office/drawing/2014/main" id="{81F8A119-0457-4669-B857-A476DB757DA6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50 Conector recto de flecha">
              <a:extLst>
                <a:ext uri="{FF2B5EF4-FFF2-40B4-BE49-F238E27FC236}">
                  <a16:creationId xmlns:a16="http://schemas.microsoft.com/office/drawing/2014/main" id="{7BBB727F-0642-4B80-8125-BC8BF099CBF6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51 CuadroTexto">
            <a:extLst>
              <a:ext uri="{FF2B5EF4-FFF2-40B4-BE49-F238E27FC236}">
                <a16:creationId xmlns:a16="http://schemas.microsoft.com/office/drawing/2014/main" id="{AD65D8ED-BCB7-42FA-A484-280230E053D5}"/>
              </a:ext>
            </a:extLst>
          </p:cNvPr>
          <p:cNvSpPr txBox="1"/>
          <p:nvPr/>
        </p:nvSpPr>
        <p:spPr>
          <a:xfrm>
            <a:off x="7840573" y="564027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+26%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32" name="51 CuadroTexto">
            <a:extLst>
              <a:ext uri="{FF2B5EF4-FFF2-40B4-BE49-F238E27FC236}">
                <a16:creationId xmlns:a16="http://schemas.microsoft.com/office/drawing/2014/main" id="{108EC361-8F87-4E91-B329-96DFFF1BE19D}"/>
              </a:ext>
            </a:extLst>
          </p:cNvPr>
          <p:cNvSpPr txBox="1"/>
          <p:nvPr/>
        </p:nvSpPr>
        <p:spPr>
          <a:xfrm>
            <a:off x="7294720" y="604938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-9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233" name="46 Grupo">
            <a:extLst>
              <a:ext uri="{FF2B5EF4-FFF2-40B4-BE49-F238E27FC236}">
                <a16:creationId xmlns:a16="http://schemas.microsoft.com/office/drawing/2014/main" id="{364C8137-9DAE-4180-B406-69F6A86F81D0}"/>
              </a:ext>
            </a:extLst>
          </p:cNvPr>
          <p:cNvGrpSpPr/>
          <p:nvPr/>
        </p:nvGrpSpPr>
        <p:grpSpPr>
          <a:xfrm>
            <a:off x="7643846" y="5788948"/>
            <a:ext cx="909494" cy="271739"/>
            <a:chOff x="10107629" y="1910569"/>
            <a:chExt cx="893369" cy="527862"/>
          </a:xfrm>
        </p:grpSpPr>
        <p:cxnSp>
          <p:nvCxnSpPr>
            <p:cNvPr id="234" name="47 Conector recto">
              <a:extLst>
                <a:ext uri="{FF2B5EF4-FFF2-40B4-BE49-F238E27FC236}">
                  <a16:creationId xmlns:a16="http://schemas.microsoft.com/office/drawing/2014/main" id="{3D6557FB-C195-489E-A5AA-EBBD20F8C8C4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48 Conector recto">
              <a:extLst>
                <a:ext uri="{FF2B5EF4-FFF2-40B4-BE49-F238E27FC236}">
                  <a16:creationId xmlns:a16="http://schemas.microsoft.com/office/drawing/2014/main" id="{3B386062-9312-4F5A-B93C-9024B583D72B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49 Conector recto">
              <a:extLst>
                <a:ext uri="{FF2B5EF4-FFF2-40B4-BE49-F238E27FC236}">
                  <a16:creationId xmlns:a16="http://schemas.microsoft.com/office/drawing/2014/main" id="{AAFAA894-EC4C-4828-98F0-985771FA23C7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50 Conector recto de flecha">
              <a:extLst>
                <a:ext uri="{FF2B5EF4-FFF2-40B4-BE49-F238E27FC236}">
                  <a16:creationId xmlns:a16="http://schemas.microsoft.com/office/drawing/2014/main" id="{1E24DFCE-9AE8-476B-9FD0-90313DB89199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945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"/>
          <p:cNvSpPr txBox="1"/>
          <p:nvPr/>
        </p:nvSpPr>
        <p:spPr>
          <a:xfrm>
            <a:off x="17239" y="776615"/>
            <a:ext cx="2409118" cy="450396"/>
          </a:xfrm>
          <a:prstGeom prst="rect">
            <a:avLst/>
          </a:prstGeom>
          <a:noFill/>
        </p:spPr>
        <p:txBody>
          <a:bodyPr wrap="none" lIns="104678" tIns="52332" rIns="104678" bIns="52332" rtlCol="0">
            <a:spAutoFit/>
          </a:bodyPr>
          <a:lstStyle/>
          <a:p>
            <a:pPr marL="0" marR="0" lvl="0" indent="0" algn="l" defTabSz="512518" rtl="0" eaLnBrk="1" fontAlgn="auto" latinLnBrk="0" hangingPunct="1">
              <a:lnSpc>
                <a:spcPct val="80000"/>
              </a:lnSpc>
              <a:spcBef>
                <a:spcPts val="7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 Neta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8766" y="1161284"/>
            <a:ext cx="1698567" cy="254190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 Soles (S/ mm)</a:t>
            </a: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8056" y="6347263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38562" y="6657323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12071" y="628419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noProof="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Variación Positiva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6460F0-C2A5-4AD0-9EE0-F310C96F01BE}"/>
              </a:ext>
            </a:extLst>
          </p:cNvPr>
          <p:cNvSpPr/>
          <p:nvPr/>
        </p:nvSpPr>
        <p:spPr>
          <a:xfrm>
            <a:off x="2110952" y="2241365"/>
            <a:ext cx="414039" cy="3830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906811" y="659425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Variación Negativa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21" name="Rectangle 88">
            <a:extLst>
              <a:ext uri="{FF2B5EF4-FFF2-40B4-BE49-F238E27FC236}">
                <a16:creationId xmlns:a16="http://schemas.microsoft.com/office/drawing/2014/main" id="{18602532-8649-44C2-AF84-9CBA32605CB9}"/>
              </a:ext>
            </a:extLst>
          </p:cNvPr>
          <p:cNvSpPr/>
          <p:nvPr/>
        </p:nvSpPr>
        <p:spPr>
          <a:xfrm>
            <a:off x="4552279" y="1794903"/>
            <a:ext cx="2936970" cy="3208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104359" tIns="52171" rIns="104359" bIns="52171">
            <a:spAutoFit/>
          </a:bodyPr>
          <a:lstStyle/>
          <a:p>
            <a:pPr marL="0" marR="0" lvl="0" indent="0" algn="ctr" defTabSz="5218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kern="1200" dirty="0" smtClean="0">
                <a:solidFill>
                  <a:srgbClr val="FFFFFF"/>
                </a:solidFill>
                <a:latin typeface="AvantGardeExtLitITCTT"/>
                <a:ea typeface="+mn-ea"/>
                <a:cs typeface="AvantGardeExtLitITCTT"/>
              </a:rPr>
              <a:t>UTILIDAD NETA</a:t>
            </a:r>
            <a:r>
              <a:rPr kumimoji="0" lang="es-ES_trad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 3T’2022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2C88CC-663F-4EA4-8FBE-E0B2F5395C7F}"/>
              </a:ext>
            </a:extLst>
          </p:cNvPr>
          <p:cNvSpPr/>
          <p:nvPr/>
        </p:nvSpPr>
        <p:spPr>
          <a:xfrm>
            <a:off x="2040589" y="1895369"/>
            <a:ext cx="536357" cy="37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186155"/>
              </p:ext>
            </p:extLst>
          </p:nvPr>
        </p:nvGraphicFramePr>
        <p:xfrm>
          <a:off x="2399086" y="2526295"/>
          <a:ext cx="7609115" cy="388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1180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612186"/>
            <a:ext cx="72763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Utilidad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impactada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Ganancia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Tipo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Cambio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640854" y="2101260"/>
            <a:ext cx="427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Utilidad Neta, Margen</a:t>
            </a:r>
            <a:r>
              <a:rPr kumimoji="0" lang="es-MX" sz="18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Impacto en Tipo de Cambio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32514F-980F-414D-81F9-84AC5EDEC426}"/>
              </a:ext>
            </a:extLst>
          </p:cNvPr>
          <p:cNvSpPr txBox="1"/>
          <p:nvPr/>
        </p:nvSpPr>
        <p:spPr>
          <a:xfrm>
            <a:off x="2126319" y="6189064"/>
            <a:ext cx="5993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Setiembre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S/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29.7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31">
            <a:extLst>
              <a:ext uri="{FF2B5EF4-FFF2-40B4-BE49-F238E27FC236}">
                <a16:creationId xmlns:a16="http://schemas.microsoft.com/office/drawing/2014/main" id="{8F4C8852-252E-4D3E-8B58-7EE6D8B348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958821"/>
              </p:ext>
            </p:extLst>
          </p:nvPr>
        </p:nvGraphicFramePr>
        <p:xfrm>
          <a:off x="1938584" y="2589900"/>
          <a:ext cx="6799050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31">
            <a:extLst>
              <a:ext uri="{FF2B5EF4-FFF2-40B4-BE49-F238E27FC236}">
                <a16:creationId xmlns:a16="http://schemas.microsoft.com/office/drawing/2014/main" id="{9A7E7E40-781A-435B-BC15-1AA6F29DC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938493"/>
              </p:ext>
            </p:extLst>
          </p:nvPr>
        </p:nvGraphicFramePr>
        <p:xfrm>
          <a:off x="2737364" y="3299652"/>
          <a:ext cx="6515102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2 Rectángulo"/>
          <p:cNvSpPr/>
          <p:nvPr/>
        </p:nvSpPr>
        <p:spPr>
          <a:xfrm>
            <a:off x="9069923" y="2791483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25 Rectángulo"/>
          <p:cNvSpPr/>
          <p:nvPr/>
        </p:nvSpPr>
        <p:spPr>
          <a:xfrm>
            <a:off x="9080429" y="3101543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4 CuadroTexto"/>
          <p:cNvSpPr txBox="1"/>
          <p:nvPr/>
        </p:nvSpPr>
        <p:spPr>
          <a:xfrm>
            <a:off x="9353938" y="2728419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noProof="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Utilidad Neta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6" name="27 CuadroTexto"/>
          <p:cNvSpPr txBox="1"/>
          <p:nvPr/>
        </p:nvSpPr>
        <p:spPr>
          <a:xfrm>
            <a:off x="9348678" y="3038479"/>
            <a:ext cx="189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Ganancia/Pérdida por diferencia cambiaria.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5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Gráfico 110">
            <a:extLst>
              <a:ext uri="{FF2B5EF4-FFF2-40B4-BE49-F238E27FC236}">
                <a16:creationId xmlns:a16="http://schemas.microsoft.com/office/drawing/2014/main" id="{72489897-823A-44B9-AD5D-FE17D6F94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254510"/>
              </p:ext>
            </p:extLst>
          </p:nvPr>
        </p:nvGraphicFramePr>
        <p:xfrm>
          <a:off x="151537" y="4965024"/>
          <a:ext cx="9003138" cy="259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256421" y="165229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Efectivo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4D9DCF-0E77-45A3-8E81-79F1BA68513E}"/>
              </a:ext>
            </a:extLst>
          </p:cNvPr>
          <p:cNvSpPr/>
          <p:nvPr/>
        </p:nvSpPr>
        <p:spPr>
          <a:xfrm>
            <a:off x="151537" y="815041"/>
            <a:ext cx="8819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E20872-8138-47BA-8A9F-CA4F40D63782}"/>
              </a:ext>
            </a:extLst>
          </p:cNvPr>
          <p:cNvSpPr txBox="1"/>
          <p:nvPr/>
        </p:nvSpPr>
        <p:spPr>
          <a:xfrm>
            <a:off x="6596338" y="1889471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Vencimiento de la Deuda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(Millones de US$)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7FF9A2-192E-4B6D-A62C-406D4C18E9C3}"/>
              </a:ext>
            </a:extLst>
          </p:cNvPr>
          <p:cNvSpPr txBox="1"/>
          <p:nvPr/>
        </p:nvSpPr>
        <p:spPr>
          <a:xfrm>
            <a:off x="1426471" y="450415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BF8DB5B-D691-42EA-8115-3ABB464A5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29602"/>
              </p:ext>
            </p:extLst>
          </p:nvPr>
        </p:nvGraphicFramePr>
        <p:xfrm>
          <a:off x="6118328" y="4266200"/>
          <a:ext cx="5642904" cy="746760"/>
        </p:xfrm>
        <a:graphic>
          <a:graphicData uri="http://schemas.openxmlformats.org/drawingml/2006/table">
            <a:tbl>
              <a:tblPr/>
              <a:tblGrid>
                <a:gridCol w="862205">
                  <a:extLst>
                    <a:ext uri="{9D8B030D-6E8A-4147-A177-3AD203B41FA5}">
                      <a16:colId xmlns:a16="http://schemas.microsoft.com/office/drawing/2014/main" val="3888422840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3951935450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534901425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3727980270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4065887422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254363607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1842949212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191651925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2419176159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4065269527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114721072"/>
                    </a:ext>
                  </a:extLst>
                </a:gridCol>
                <a:gridCol w="434609">
                  <a:extLst>
                    <a:ext uri="{9D8B030D-6E8A-4147-A177-3AD203B41FA5}">
                      <a16:colId xmlns:a16="http://schemas.microsoft.com/office/drawing/2014/main" val="386992017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90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Jun-22</a:t>
                      </a: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90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Set-22</a:t>
                      </a:r>
                      <a:endParaRPr lang="es-PE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83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</a:t>
                      </a:r>
                      <a:r>
                        <a:rPr lang="es-PE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Neta</a:t>
                      </a:r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88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 Ajustada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1.85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0902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59B4D54-F379-4D83-A5D1-1C10482AABBE}"/>
              </a:ext>
            </a:extLst>
          </p:cNvPr>
          <p:cNvSpPr txBox="1"/>
          <p:nvPr/>
        </p:nvSpPr>
        <p:spPr>
          <a:xfrm>
            <a:off x="9313389" y="1652298"/>
            <a:ext cx="21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: 50% - 50%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276073"/>
              </p:ext>
            </p:extLst>
          </p:nvPr>
        </p:nvGraphicFramePr>
        <p:xfrm>
          <a:off x="6928390" y="2091590"/>
          <a:ext cx="4970726" cy="185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57E07ED-D465-4B73-AC16-726A2BAD1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580733"/>
              </p:ext>
            </p:extLst>
          </p:nvPr>
        </p:nvGraphicFramePr>
        <p:xfrm>
          <a:off x="9464373" y="1819610"/>
          <a:ext cx="3142057" cy="164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291149"/>
              </p:ext>
            </p:extLst>
          </p:nvPr>
        </p:nvGraphicFramePr>
        <p:xfrm>
          <a:off x="-226300" y="1847913"/>
          <a:ext cx="6671654" cy="201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2" name="CuadroTexto 111">
            <a:extLst>
              <a:ext uri="{FF2B5EF4-FFF2-40B4-BE49-F238E27FC236}">
                <a16:creationId xmlns:a16="http://schemas.microsoft.com/office/drawing/2014/main" id="{C7D08A51-7D2A-43CB-BC7E-50D436878FF5}"/>
              </a:ext>
            </a:extLst>
          </p:cNvPr>
          <p:cNvSpPr txBox="1"/>
          <p:nvPr/>
        </p:nvSpPr>
        <p:spPr>
          <a:xfrm>
            <a:off x="102684" y="5517706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696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66C90F35-36F9-4EC3-A008-3B8245A73D48}"/>
              </a:ext>
            </a:extLst>
          </p:cNvPr>
          <p:cNvSpPr txBox="1"/>
          <p:nvPr/>
        </p:nvSpPr>
        <p:spPr>
          <a:xfrm>
            <a:off x="807428" y="5149381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863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D06A534F-D870-4BF0-AA95-7E36EBB723A6}"/>
              </a:ext>
            </a:extLst>
          </p:cNvPr>
          <p:cNvSpPr txBox="1"/>
          <p:nvPr/>
        </p:nvSpPr>
        <p:spPr>
          <a:xfrm>
            <a:off x="2095335" y="5141310"/>
            <a:ext cx="501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857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EB380F8-9358-49FA-B0BD-BCB87170F296}"/>
              </a:ext>
            </a:extLst>
          </p:cNvPr>
          <p:cNvSpPr txBox="1"/>
          <p:nvPr/>
        </p:nvSpPr>
        <p:spPr>
          <a:xfrm>
            <a:off x="2461432" y="545358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711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EFE53793-A7A7-49C4-B72F-4596CEC06DD8}"/>
              </a:ext>
            </a:extLst>
          </p:cNvPr>
          <p:cNvSpPr txBox="1"/>
          <p:nvPr/>
        </p:nvSpPr>
        <p:spPr>
          <a:xfrm>
            <a:off x="3126873" y="5843846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3F34086F-E1BC-469D-A46A-C5B5E9C71AD9}"/>
              </a:ext>
            </a:extLst>
          </p:cNvPr>
          <p:cNvSpPr txBox="1"/>
          <p:nvPr/>
        </p:nvSpPr>
        <p:spPr>
          <a:xfrm>
            <a:off x="2755508" y="556738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669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75FCC46A-EE39-455F-81A0-7F859A939828}"/>
              </a:ext>
            </a:extLst>
          </p:cNvPr>
          <p:cNvSpPr txBox="1"/>
          <p:nvPr/>
        </p:nvSpPr>
        <p:spPr>
          <a:xfrm>
            <a:off x="3428631" y="5978605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497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DBEF7DC-A817-4065-B7DC-D5C54D47718C}"/>
              </a:ext>
            </a:extLst>
          </p:cNvPr>
          <p:cNvSpPr txBox="1"/>
          <p:nvPr/>
        </p:nvSpPr>
        <p:spPr>
          <a:xfrm>
            <a:off x="460628" y="538788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731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433FD6B-CE3A-47E3-8A50-6C3F2126D882}"/>
              </a:ext>
            </a:extLst>
          </p:cNvPr>
          <p:cNvSpPr txBox="1"/>
          <p:nvPr/>
        </p:nvSpPr>
        <p:spPr>
          <a:xfrm>
            <a:off x="1142669" y="500942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896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C4A4D3A2-4BBB-49DD-B9E3-E9A47630B65E}"/>
              </a:ext>
            </a:extLst>
          </p:cNvPr>
          <p:cNvSpPr txBox="1"/>
          <p:nvPr/>
        </p:nvSpPr>
        <p:spPr>
          <a:xfrm>
            <a:off x="1780237" y="5000874"/>
            <a:ext cx="515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899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5EF89D78-DB64-4BCC-9663-B6E69255AF51}"/>
              </a:ext>
            </a:extLst>
          </p:cNvPr>
          <p:cNvCxnSpPr/>
          <p:nvPr/>
        </p:nvCxnSpPr>
        <p:spPr>
          <a:xfrm>
            <a:off x="3078717" y="6202221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31FF3BB2-030D-48C5-987B-681F4B342D6F}"/>
              </a:ext>
            </a:extLst>
          </p:cNvPr>
          <p:cNvCxnSpPr/>
          <p:nvPr/>
        </p:nvCxnSpPr>
        <p:spPr>
          <a:xfrm>
            <a:off x="2382526" y="5802357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F039572F-689A-4EDA-8E61-1B6983BAD7C7}"/>
              </a:ext>
            </a:extLst>
          </p:cNvPr>
          <p:cNvCxnSpPr/>
          <p:nvPr/>
        </p:nvCxnSpPr>
        <p:spPr>
          <a:xfrm>
            <a:off x="1705999" y="5372400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9C8843D6-1087-4788-B08D-8C85B19A8E74}"/>
              </a:ext>
            </a:extLst>
          </p:cNvPr>
          <p:cNvCxnSpPr/>
          <p:nvPr/>
        </p:nvCxnSpPr>
        <p:spPr>
          <a:xfrm>
            <a:off x="908325" y="5363216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988A726-46E1-48A5-BBCD-962090BF3A27}"/>
              </a:ext>
            </a:extLst>
          </p:cNvPr>
          <p:cNvCxnSpPr/>
          <p:nvPr/>
        </p:nvCxnSpPr>
        <p:spPr>
          <a:xfrm>
            <a:off x="325691" y="5739159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C80F0108-ABA1-4A6B-BA48-D0A7E84E8CAE}"/>
              </a:ext>
            </a:extLst>
          </p:cNvPr>
          <p:cNvSpPr txBox="1"/>
          <p:nvPr/>
        </p:nvSpPr>
        <p:spPr>
          <a:xfrm>
            <a:off x="4105607" y="602825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3734497" y="6262349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2E04E6A6-F303-460B-8384-21A2ED721FF4}"/>
              </a:ext>
            </a:extLst>
          </p:cNvPr>
          <p:cNvSpPr txBox="1"/>
          <p:nvPr/>
        </p:nvSpPr>
        <p:spPr>
          <a:xfrm>
            <a:off x="3809632" y="5888849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E6FA7958-869F-4C1B-B8DC-87921D7961FE}"/>
              </a:ext>
            </a:extLst>
          </p:cNvPr>
          <p:cNvSpPr txBox="1"/>
          <p:nvPr/>
        </p:nvSpPr>
        <p:spPr>
          <a:xfrm>
            <a:off x="4765548" y="610941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448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506F3FA7-A949-4545-B30C-0BD040B2FC15}"/>
              </a:ext>
            </a:extLst>
          </p:cNvPr>
          <p:cNvCxnSpPr/>
          <p:nvPr/>
        </p:nvCxnSpPr>
        <p:spPr>
          <a:xfrm>
            <a:off x="4430688" y="6327645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42677DDB-9939-4557-9A26-2E8D0C2B1FD8}"/>
              </a:ext>
            </a:extLst>
          </p:cNvPr>
          <p:cNvSpPr txBox="1"/>
          <p:nvPr/>
        </p:nvSpPr>
        <p:spPr>
          <a:xfrm>
            <a:off x="4440521" y="598738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483</a:t>
            </a:r>
          </a:p>
        </p:txBody>
      </p: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060834" y="6028250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770232" y="6105456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6369340" y="6262349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114384" y="6248994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7" name="CuadroTexto 1"/>
          <p:cNvSpPr txBox="1"/>
          <p:nvPr/>
        </p:nvSpPr>
        <p:spPr>
          <a:xfrm>
            <a:off x="7095209" y="5892499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solidFill>
                  <a:prstClr val="black"/>
                </a:solidFill>
                <a:latin typeface="AvantGardeExtLitITCTT"/>
              </a:rPr>
              <a:t>506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138" name="CuadroTexto 1"/>
          <p:cNvSpPr txBox="1"/>
          <p:nvPr/>
        </p:nvSpPr>
        <p:spPr>
          <a:xfrm>
            <a:off x="7430123" y="6027857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479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790027" y="6146023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0" name="CuadroTexto 1"/>
          <p:cNvSpPr txBox="1"/>
          <p:nvPr/>
        </p:nvSpPr>
        <p:spPr>
          <a:xfrm>
            <a:off x="7801742" y="5798655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549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41" name="CuadroTexto 1"/>
          <p:cNvSpPr txBox="1"/>
          <p:nvPr/>
        </p:nvSpPr>
        <p:spPr>
          <a:xfrm>
            <a:off x="8105766" y="5924886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E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527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8496559" y="6066971"/>
            <a:ext cx="696191" cy="0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4" name="CuadroTexto 1"/>
          <p:cNvSpPr txBox="1"/>
          <p:nvPr/>
        </p:nvSpPr>
        <p:spPr>
          <a:xfrm>
            <a:off x="8477384" y="5710476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solidFill>
                  <a:prstClr val="black"/>
                </a:solidFill>
                <a:latin typeface="AvantGardeExtLitITCTT"/>
              </a:rPr>
              <a:t>583</a:t>
            </a:r>
            <a:endParaRPr lang="es-PE" b="1" dirty="0">
              <a:solidFill>
                <a:prstClr val="black"/>
              </a:solidFill>
              <a:latin typeface="AvantGardeExtLitITCTT"/>
            </a:endParaRPr>
          </a:p>
        </p:txBody>
      </p:sp>
      <p:sp>
        <p:nvSpPr>
          <p:cNvPr id="45" name="CuadroTexto 1"/>
          <p:cNvSpPr txBox="1"/>
          <p:nvPr/>
        </p:nvSpPr>
        <p:spPr>
          <a:xfrm>
            <a:off x="8812298" y="5845834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</a:rPr>
              <a:t>561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</a:endParaRPr>
          </a:p>
        </p:txBody>
      </p:sp>
    </p:spTree>
    <p:extLst>
      <p:ext uri="{BB962C8B-B14F-4D97-AF65-F5344CB8AC3E}">
        <p14:creationId xmlns:p14="http://schemas.microsoft.com/office/powerpoint/2010/main" val="208553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357623" y="862688"/>
            <a:ext cx="65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Ferreycorp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Google Shape;131;p25"/>
          <p:cNvSpPr txBox="1"/>
          <p:nvPr/>
        </p:nvSpPr>
        <p:spPr>
          <a:xfrm>
            <a:off x="451141" y="2015412"/>
            <a:ext cx="10663549" cy="515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25" tIns="43349" rIns="86725" bIns="43349" anchor="t" anchorCtr="0">
            <a:noAutofit/>
          </a:bodyPr>
          <a:lstStyle/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Fundada en 1922 y dedicada a la comercialización de productos de consume masivo.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 1942, la compañía asumió la representación y estableció una alianza estratégica con Caterpillar Tractor (hace 80 años) en Perú e ingresa al negocio de bienes de capital.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 la misma década, con el objetivo de alcanzar una mayor cuota de mercado inició la descentralización y expansión de su huella al establecer oficinas en provincias así como algunas subsidiarias.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2010,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adquirió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dealers Caterpillar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Guatemala, El Salvador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Belice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 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Otras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marcas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representadas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además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 Caterpillar 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Metso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, Paus,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Chevron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, 3M, Good Year, Genie, Terex, Wacker,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Carmix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306749" marR="0" lvl="0" indent="-28575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es un motor de la economía peruana y brinda atención a todos los sectores económicos: minería, construcción, agricultura, pesca, industria, comercia, telecomunicaciones, petróleo y transportes.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</a:p>
          <a:p>
            <a:pPr marL="20999" marR="0" lvl="0" indent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Ferreycorp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sus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subsidiarias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cuentan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con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una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fuerza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laboral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de 6,000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colaboradores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Raleway"/>
              <a:cs typeface="Arial" panose="020B0604020202020204" pitchFamily="34" charset="0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43399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246149" y="626615"/>
            <a:ext cx="68948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Financiero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promedio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</a:p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Deuda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controlado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307820" y="2086220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 Financiero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069390-C19D-4A1A-874B-33C8CA01AA2C}"/>
              </a:ext>
            </a:extLst>
          </p:cNvPr>
          <p:cNvSpPr txBox="1"/>
          <p:nvPr/>
        </p:nvSpPr>
        <p:spPr>
          <a:xfrm>
            <a:off x="6588836" y="208622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Costo promedio</a:t>
            </a:r>
            <a:r>
              <a:rPr kumimoji="0" lang="es-MX" sz="18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Deuda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2 Gráfico">
            <a:extLst>
              <a:ext uri="{FF2B5EF4-FFF2-40B4-BE49-F238E27FC236}">
                <a16:creationId xmlns:a16="http://schemas.microsoft.com/office/drawing/2014/main" id="{8DE62C95-91F4-4A15-935E-5E8D42CA4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080354"/>
              </p:ext>
            </p:extLst>
          </p:nvPr>
        </p:nvGraphicFramePr>
        <p:xfrm>
          <a:off x="52693" y="2713904"/>
          <a:ext cx="5886938" cy="275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AA0F894C-6E30-4A00-B5E9-FA60B0CF1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704923"/>
              </p:ext>
            </p:extLst>
          </p:nvPr>
        </p:nvGraphicFramePr>
        <p:xfrm>
          <a:off x="6432502" y="3384446"/>
          <a:ext cx="4347257" cy="17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5 Conector recto"/>
          <p:cNvCxnSpPr/>
          <p:nvPr/>
        </p:nvCxnSpPr>
        <p:spPr>
          <a:xfrm>
            <a:off x="3724007" y="284105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3824404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FA0028CD-FFDC-46AF-9820-120ABB2A9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294539"/>
              </p:ext>
            </p:extLst>
          </p:nvPr>
        </p:nvGraphicFramePr>
        <p:xfrm>
          <a:off x="327115" y="4873687"/>
          <a:ext cx="5087785" cy="273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56506" y="843383"/>
            <a:ext cx="2964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Capex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746765" y="4530007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Inventarios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253459-F7AE-4200-BBF9-641CE84D86D4}"/>
              </a:ext>
            </a:extLst>
          </p:cNvPr>
          <p:cNvSpPr txBox="1"/>
          <p:nvPr/>
        </p:nvSpPr>
        <p:spPr>
          <a:xfrm>
            <a:off x="6773403" y="223017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(Millones de US$)</a:t>
            </a:r>
          </a:p>
        </p:txBody>
      </p:sp>
      <p:sp>
        <p:nvSpPr>
          <p:cNvPr id="46" name="49 CuadroTexto">
            <a:extLst>
              <a:ext uri="{FF2B5EF4-FFF2-40B4-BE49-F238E27FC236}">
                <a16:creationId xmlns:a16="http://schemas.microsoft.com/office/drawing/2014/main" id="{8B14EEE3-6CD5-4DAB-805B-5EBB8B84E8F0}"/>
              </a:ext>
            </a:extLst>
          </p:cNvPr>
          <p:cNvSpPr txBox="1"/>
          <p:nvPr/>
        </p:nvSpPr>
        <p:spPr>
          <a:xfrm>
            <a:off x="4139462" y="4687700"/>
            <a:ext cx="751258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3 Grupo">
            <a:extLst>
              <a:ext uri="{FF2B5EF4-FFF2-40B4-BE49-F238E27FC236}">
                <a16:creationId xmlns:a16="http://schemas.microsoft.com/office/drawing/2014/main" id="{A0468E00-A381-4A7C-9351-6A326A2C9FF3}"/>
              </a:ext>
            </a:extLst>
          </p:cNvPr>
          <p:cNvGrpSpPr/>
          <p:nvPr/>
        </p:nvGrpSpPr>
        <p:grpSpPr>
          <a:xfrm>
            <a:off x="3903735" y="4799605"/>
            <a:ext cx="1007088" cy="192749"/>
            <a:chOff x="10117656" y="2927135"/>
            <a:chExt cx="879719" cy="451132"/>
          </a:xfrm>
        </p:grpSpPr>
        <p:cxnSp>
          <p:nvCxnSpPr>
            <p:cNvPr id="48" name="46 Conector recto">
              <a:extLst>
                <a:ext uri="{FF2B5EF4-FFF2-40B4-BE49-F238E27FC236}">
                  <a16:creationId xmlns:a16="http://schemas.microsoft.com/office/drawing/2014/main" id="{A6847C6B-1646-4FDA-A8A1-1DE08BCCE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35"/>
              <a:ext cx="0" cy="4511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7 Conector recto">
              <a:extLst>
                <a:ext uri="{FF2B5EF4-FFF2-40B4-BE49-F238E27FC236}">
                  <a16:creationId xmlns:a16="http://schemas.microsoft.com/office/drawing/2014/main" id="{D364CFF6-71EF-4A80-80C9-B6134FF8A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8"/>
              <a:ext cx="236606" cy="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8 Conector recto de flecha">
              <a:extLst>
                <a:ext uri="{FF2B5EF4-FFF2-40B4-BE49-F238E27FC236}">
                  <a16:creationId xmlns:a16="http://schemas.microsoft.com/office/drawing/2014/main" id="{69DD4EF8-C7B9-4FD4-87A8-AD60EDFBF818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>
              <a:extLst>
                <a:ext uri="{FF2B5EF4-FFF2-40B4-BE49-F238E27FC236}">
                  <a16:creationId xmlns:a16="http://schemas.microsoft.com/office/drawing/2014/main" id="{F55F6BF2-2D12-4A5B-979C-9DE03B65896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482" y="2936485"/>
              <a:ext cx="307893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2 CuadroTexto">
            <a:extLst>
              <a:ext uri="{FF2B5EF4-FFF2-40B4-BE49-F238E27FC236}">
                <a16:creationId xmlns:a16="http://schemas.microsoft.com/office/drawing/2014/main" id="{54035F4B-901D-4967-8105-2F96FED8963E}"/>
              </a:ext>
            </a:extLst>
          </p:cNvPr>
          <p:cNvSpPr txBox="1"/>
          <p:nvPr/>
        </p:nvSpPr>
        <p:spPr>
          <a:xfrm>
            <a:off x="4640395" y="5014237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2,252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2 CuadroTexto">
            <a:extLst>
              <a:ext uri="{FF2B5EF4-FFF2-40B4-BE49-F238E27FC236}">
                <a16:creationId xmlns:a16="http://schemas.microsoft.com/office/drawing/2014/main" id="{540C1F9A-267D-402A-B58D-3CC5F10778E4}"/>
              </a:ext>
            </a:extLst>
          </p:cNvPr>
          <p:cNvSpPr txBox="1"/>
          <p:nvPr/>
        </p:nvSpPr>
        <p:spPr>
          <a:xfrm>
            <a:off x="618265" y="536204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1,772</a:t>
            </a:r>
          </a:p>
        </p:txBody>
      </p:sp>
      <p:sp>
        <p:nvSpPr>
          <p:cNvPr id="56" name="2 CuadroTexto">
            <a:extLst>
              <a:ext uri="{FF2B5EF4-FFF2-40B4-BE49-F238E27FC236}">
                <a16:creationId xmlns:a16="http://schemas.microsoft.com/office/drawing/2014/main" id="{7F4588DD-F052-4CB2-AD00-303FF3DE1286}"/>
              </a:ext>
            </a:extLst>
          </p:cNvPr>
          <p:cNvSpPr txBox="1"/>
          <p:nvPr/>
        </p:nvSpPr>
        <p:spPr>
          <a:xfrm>
            <a:off x="2209171" y="5466995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1,684</a:t>
            </a:r>
          </a:p>
        </p:txBody>
      </p:sp>
      <p:sp>
        <p:nvSpPr>
          <p:cNvPr id="57" name="2 CuadroTexto">
            <a:extLst>
              <a:ext uri="{FF2B5EF4-FFF2-40B4-BE49-F238E27FC236}">
                <a16:creationId xmlns:a16="http://schemas.microsoft.com/office/drawing/2014/main" id="{D37DB87A-DC2B-416C-9C4A-5B4C90C86265}"/>
              </a:ext>
            </a:extLst>
          </p:cNvPr>
          <p:cNvSpPr txBox="1"/>
          <p:nvPr/>
        </p:nvSpPr>
        <p:spPr>
          <a:xfrm>
            <a:off x="1386510" y="5246626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1,944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1863898-4271-4657-B64C-D2EDCCA944D4}"/>
              </a:ext>
            </a:extLst>
          </p:cNvPr>
          <p:cNvSpPr txBox="1"/>
          <p:nvPr/>
        </p:nvSpPr>
        <p:spPr>
          <a:xfrm>
            <a:off x="770913" y="168834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Cuentas por Cobrar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graphicFrame>
        <p:nvGraphicFramePr>
          <p:cNvPr id="67" name="13 Gráfico">
            <a:extLst>
              <a:ext uri="{FF2B5EF4-FFF2-40B4-BE49-F238E27FC236}">
                <a16:creationId xmlns:a16="http://schemas.microsoft.com/office/drawing/2014/main" id="{F6719020-B7FF-4DC9-AE35-4DBC1B20E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402039"/>
              </p:ext>
            </p:extLst>
          </p:nvPr>
        </p:nvGraphicFramePr>
        <p:xfrm>
          <a:off x="158627" y="1895703"/>
          <a:ext cx="5630416" cy="263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2 CuadroTexto">
            <a:extLst>
              <a:ext uri="{FF2B5EF4-FFF2-40B4-BE49-F238E27FC236}">
                <a16:creationId xmlns:a16="http://schemas.microsoft.com/office/drawing/2014/main" id="{14669F3A-53FC-408F-A1BB-BC44C9E12417}"/>
              </a:ext>
            </a:extLst>
          </p:cNvPr>
          <p:cNvSpPr txBox="1"/>
          <p:nvPr/>
        </p:nvSpPr>
        <p:spPr>
          <a:xfrm>
            <a:off x="741686" y="2366335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1,221</a:t>
            </a:r>
          </a:p>
        </p:txBody>
      </p:sp>
      <p:sp>
        <p:nvSpPr>
          <p:cNvPr id="77" name="2 CuadroTexto">
            <a:extLst>
              <a:ext uri="{FF2B5EF4-FFF2-40B4-BE49-F238E27FC236}">
                <a16:creationId xmlns:a16="http://schemas.microsoft.com/office/drawing/2014/main" id="{B7BE52C5-9279-49F1-8B2E-19B8B2429314}"/>
              </a:ext>
            </a:extLst>
          </p:cNvPr>
          <p:cNvSpPr txBox="1"/>
          <p:nvPr/>
        </p:nvSpPr>
        <p:spPr>
          <a:xfrm>
            <a:off x="2273648" y="2569770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1,036</a:t>
            </a:r>
          </a:p>
        </p:txBody>
      </p:sp>
      <p:sp>
        <p:nvSpPr>
          <p:cNvPr id="79" name="2 CuadroTexto">
            <a:extLst>
              <a:ext uri="{FF2B5EF4-FFF2-40B4-BE49-F238E27FC236}">
                <a16:creationId xmlns:a16="http://schemas.microsoft.com/office/drawing/2014/main" id="{9999D228-E34F-4F86-9757-BC217735EEE6}"/>
              </a:ext>
            </a:extLst>
          </p:cNvPr>
          <p:cNvSpPr txBox="1"/>
          <p:nvPr/>
        </p:nvSpPr>
        <p:spPr>
          <a:xfrm>
            <a:off x="1484921" y="2449701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1,147</a:t>
            </a:r>
          </a:p>
        </p:txBody>
      </p:sp>
      <p:grpSp>
        <p:nvGrpSpPr>
          <p:cNvPr id="45" name="3 Grupo">
            <a:extLst>
              <a:ext uri="{FF2B5EF4-FFF2-40B4-BE49-F238E27FC236}">
                <a16:creationId xmlns:a16="http://schemas.microsoft.com/office/drawing/2014/main" id="{20D72527-D174-40B0-9B9C-03A13DD10BA4}"/>
              </a:ext>
            </a:extLst>
          </p:cNvPr>
          <p:cNvGrpSpPr/>
          <p:nvPr/>
        </p:nvGrpSpPr>
        <p:grpSpPr>
          <a:xfrm>
            <a:off x="4040762" y="2165141"/>
            <a:ext cx="809217" cy="219737"/>
            <a:chOff x="10117656" y="2927138"/>
            <a:chExt cx="879719" cy="451129"/>
          </a:xfrm>
        </p:grpSpPr>
        <p:cxnSp>
          <p:nvCxnSpPr>
            <p:cNvPr id="59" name="46 Conector recto">
              <a:extLst>
                <a:ext uri="{FF2B5EF4-FFF2-40B4-BE49-F238E27FC236}">
                  <a16:creationId xmlns:a16="http://schemas.microsoft.com/office/drawing/2014/main" id="{58F19B97-D3D7-4EDF-B32E-7FD3B7671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40"/>
              <a:ext cx="0" cy="30128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47 Conector recto">
              <a:extLst>
                <a:ext uri="{FF2B5EF4-FFF2-40B4-BE49-F238E27FC236}">
                  <a16:creationId xmlns:a16="http://schemas.microsoft.com/office/drawing/2014/main" id="{B7BCB8D7-93A9-4CB4-A679-36E5F3CC5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5"/>
              <a:ext cx="324287" cy="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48 Conector recto de flecha">
              <a:extLst>
                <a:ext uri="{FF2B5EF4-FFF2-40B4-BE49-F238E27FC236}">
                  <a16:creationId xmlns:a16="http://schemas.microsoft.com/office/drawing/2014/main" id="{E11FC17F-D22E-4FDE-9A67-5250783E12D0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50 Conector recto">
              <a:extLst>
                <a:ext uri="{FF2B5EF4-FFF2-40B4-BE49-F238E27FC236}">
                  <a16:creationId xmlns:a16="http://schemas.microsoft.com/office/drawing/2014/main" id="{45858887-081B-4B63-B587-DD1F66EF2B13}"/>
                </a:ext>
              </a:extLst>
            </p:cNvPr>
            <p:cNvCxnSpPr>
              <a:cxnSpLocks/>
            </p:cNvCxnSpPr>
            <p:nvPr/>
          </p:nvCxnSpPr>
          <p:spPr>
            <a:xfrm>
              <a:off x="10789566" y="2936485"/>
              <a:ext cx="2078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49 CuadroTexto">
            <a:extLst>
              <a:ext uri="{FF2B5EF4-FFF2-40B4-BE49-F238E27FC236}">
                <a16:creationId xmlns:a16="http://schemas.microsoft.com/office/drawing/2014/main" id="{BF6C0BFD-5579-414B-8EB9-EA174EC9D01E}"/>
              </a:ext>
            </a:extLst>
          </p:cNvPr>
          <p:cNvSpPr txBox="1"/>
          <p:nvPr/>
        </p:nvSpPr>
        <p:spPr>
          <a:xfrm>
            <a:off x="4275660" y="2052782"/>
            <a:ext cx="639424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7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052884" y="2574410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1,054</a:t>
            </a:r>
          </a:p>
        </p:txBody>
      </p:sp>
      <p:sp>
        <p:nvSpPr>
          <p:cNvPr id="52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047091" y="5144135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2,082</a:t>
            </a:r>
          </a:p>
        </p:txBody>
      </p: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1502B7DF-2512-46EA-B458-005605D67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840471"/>
              </p:ext>
            </p:extLst>
          </p:nvPr>
        </p:nvGraphicFramePr>
        <p:xfrm>
          <a:off x="6042450" y="2888818"/>
          <a:ext cx="5898428" cy="383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0" name="46 CuadroTexto">
            <a:extLst>
              <a:ext uri="{FF2B5EF4-FFF2-40B4-BE49-F238E27FC236}">
                <a16:creationId xmlns:a16="http://schemas.microsoft.com/office/drawing/2014/main" id="{D7AAFB42-6A15-4CD6-92B0-B9C48902DD90}"/>
              </a:ext>
            </a:extLst>
          </p:cNvPr>
          <p:cNvSpPr txBox="1"/>
          <p:nvPr/>
        </p:nvSpPr>
        <p:spPr>
          <a:xfrm>
            <a:off x="5867401" y="6853900"/>
            <a:ext cx="6103878" cy="248538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85750" marR="0" lvl="0" indent="-28575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La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inversión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activos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intangibles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alcanzó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US$ </a:t>
            </a:r>
            <a:r>
              <a:rPr lang="en-US" sz="1050" b="1" noProof="0" dirty="0" smtClean="0">
                <a:solidFill>
                  <a:prstClr val="black"/>
                </a:solidFill>
                <a:latin typeface="AvantGardeExtLitITCTT"/>
              </a:rPr>
              <a:t>0</a:t>
            </a:r>
            <a:r>
              <a:rPr lang="en-US" sz="1050" b="1" dirty="0" smtClean="0">
                <a:solidFill>
                  <a:prstClr val="black"/>
                </a:solidFill>
                <a:latin typeface="AvantGardeExtLitITCTT"/>
              </a:rPr>
              <a:t>.35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millones</a:t>
            </a:r>
            <a:r>
              <a:rPr lang="en-US" sz="1050" dirty="0">
                <a:solidFill>
                  <a:prstClr val="black"/>
                </a:solidFill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dólares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a </a:t>
            </a:r>
            <a:r>
              <a:rPr lang="en-US" sz="1050" kern="1200" noProof="0" dirty="0">
                <a:solidFill>
                  <a:prstClr val="black"/>
                </a:solidFill>
                <a:latin typeface="AvantGardeExtLitITCTT"/>
              </a:rPr>
              <a:t>S</a:t>
            </a:r>
            <a:r>
              <a:rPr lang="en-US" sz="1050" kern="1200" dirty="0" err="1" smtClean="0">
                <a:solidFill>
                  <a:prstClr val="black"/>
                </a:solidFill>
                <a:latin typeface="AvantGardeExtLitITCTT"/>
              </a:rPr>
              <a:t>etiembre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</a:rPr>
              <a:t>2022.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14EFD87-2723-462E-99B8-6EF37F9D825E}"/>
              </a:ext>
            </a:extLst>
          </p:cNvPr>
          <p:cNvSpPr txBox="1"/>
          <p:nvPr/>
        </p:nvSpPr>
        <p:spPr>
          <a:xfrm>
            <a:off x="6624376" y="3257448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D0D31C2-75BF-4C96-BF0D-C4C973B67F10}"/>
              </a:ext>
            </a:extLst>
          </p:cNvPr>
          <p:cNvSpPr txBox="1"/>
          <p:nvPr/>
        </p:nvSpPr>
        <p:spPr>
          <a:xfrm>
            <a:off x="7512324" y="3823501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25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107D57F-6CA0-4885-883E-6FA5267BB7A0}"/>
              </a:ext>
            </a:extLst>
          </p:cNvPr>
          <p:cNvSpPr txBox="1"/>
          <p:nvPr/>
        </p:nvSpPr>
        <p:spPr>
          <a:xfrm>
            <a:off x="8391943" y="308210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43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9324028" y="3954306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dirty="0">
                <a:solidFill>
                  <a:prstClr val="black"/>
                </a:solidFill>
                <a:latin typeface="AvantGardeExtLitITCTT"/>
              </a:rPr>
              <a:t>12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10228268" y="2995838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noProof="0" dirty="0">
                <a:solidFill>
                  <a:prstClr val="black"/>
                </a:solidFill>
                <a:latin typeface="AvantGardeExtLitITCTT"/>
              </a:rPr>
              <a:t>38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7C8291A-B9E1-4E8F-9313-ACE376B773A3}"/>
              </a:ext>
            </a:extLst>
          </p:cNvPr>
          <p:cNvSpPr txBox="1"/>
          <p:nvPr/>
        </p:nvSpPr>
        <p:spPr>
          <a:xfrm>
            <a:off x="11116373" y="301226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5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863286" y="2379072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826030" y="5023687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s-MX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,051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5 Conector recto"/>
          <p:cNvCxnSpPr/>
          <p:nvPr/>
        </p:nvCxnSpPr>
        <p:spPr>
          <a:xfrm>
            <a:off x="3623398" y="2032132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64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4661134" y="2428195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5" name="5 Conector recto"/>
          <p:cNvCxnSpPr/>
          <p:nvPr/>
        </p:nvCxnSpPr>
        <p:spPr>
          <a:xfrm>
            <a:off x="3623398" y="5125808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4072844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43786" y="880725"/>
            <a:ext cx="5526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Investment in Assets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959120" y="213960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Activos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 de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218ECB2-8B76-453C-86F6-D469A7B2A762}"/>
              </a:ext>
            </a:extLst>
          </p:cNvPr>
          <p:cNvSpPr txBox="1"/>
          <p:nvPr/>
        </p:nvSpPr>
        <p:spPr>
          <a:xfrm>
            <a:off x="6749165" y="2139604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Ciclo de Caja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(Días)</a:t>
            </a:r>
          </a:p>
        </p:txBody>
      </p:sp>
      <p:grpSp>
        <p:nvGrpSpPr>
          <p:cNvPr id="21" name="32 Grupo">
            <a:extLst>
              <a:ext uri="{FF2B5EF4-FFF2-40B4-BE49-F238E27FC236}">
                <a16:creationId xmlns:a16="http://schemas.microsoft.com/office/drawing/2014/main" id="{D59B6007-5ADA-4B3D-8006-A74F6E65D9BF}"/>
              </a:ext>
            </a:extLst>
          </p:cNvPr>
          <p:cNvGrpSpPr/>
          <p:nvPr/>
        </p:nvGrpSpPr>
        <p:grpSpPr>
          <a:xfrm>
            <a:off x="835968" y="2870176"/>
            <a:ext cx="4281054" cy="405852"/>
            <a:chOff x="9128234" y="1594740"/>
            <a:chExt cx="1240221" cy="534627"/>
          </a:xfrm>
        </p:grpSpPr>
        <p:cxnSp>
          <p:nvCxnSpPr>
            <p:cNvPr id="22" name="34 Conector recto">
              <a:extLst>
                <a:ext uri="{FF2B5EF4-FFF2-40B4-BE49-F238E27FC236}">
                  <a16:creationId xmlns:a16="http://schemas.microsoft.com/office/drawing/2014/main" id="{2E3E194B-3C25-426F-953B-7684C4331CF9}"/>
                </a:ext>
              </a:extLst>
            </p:cNvPr>
            <p:cNvCxnSpPr/>
            <p:nvPr/>
          </p:nvCxnSpPr>
          <p:spPr>
            <a:xfrm flipV="1">
              <a:off x="9128234" y="1601505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5 Conector recto">
              <a:extLst>
                <a:ext uri="{FF2B5EF4-FFF2-40B4-BE49-F238E27FC236}">
                  <a16:creationId xmlns:a16="http://schemas.microsoft.com/office/drawing/2014/main" id="{D9DDBAD6-4202-4BB0-BDB0-096BEB9B7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8234" y="1594741"/>
              <a:ext cx="541844" cy="676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6 Conector recto">
              <a:extLst>
                <a:ext uri="{FF2B5EF4-FFF2-40B4-BE49-F238E27FC236}">
                  <a16:creationId xmlns:a16="http://schemas.microsoft.com/office/drawing/2014/main" id="{2261CDE0-A8F2-45CA-931F-FDF12E36302E}"/>
                </a:ext>
              </a:extLst>
            </p:cNvPr>
            <p:cNvCxnSpPr>
              <a:cxnSpLocks/>
            </p:cNvCxnSpPr>
            <p:nvPr/>
          </p:nvCxnSpPr>
          <p:spPr>
            <a:xfrm>
              <a:off x="9820911" y="1594740"/>
              <a:ext cx="547544" cy="676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37 Conector recto de flecha">
              <a:extLst>
                <a:ext uri="{FF2B5EF4-FFF2-40B4-BE49-F238E27FC236}">
                  <a16:creationId xmlns:a16="http://schemas.microsoft.com/office/drawing/2014/main" id="{7D448811-4267-4091-9AB2-D3ED2679EAA2}"/>
                </a:ext>
              </a:extLst>
            </p:cNvPr>
            <p:cNvCxnSpPr/>
            <p:nvPr/>
          </p:nvCxnSpPr>
          <p:spPr>
            <a:xfrm>
              <a:off x="10368455" y="1601505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38 CuadroTexto">
            <a:extLst>
              <a:ext uri="{FF2B5EF4-FFF2-40B4-BE49-F238E27FC236}">
                <a16:creationId xmlns:a16="http://schemas.microsoft.com/office/drawing/2014/main" id="{E0FDA3BE-33EC-45B0-BE09-CA9401733BB6}"/>
              </a:ext>
            </a:extLst>
          </p:cNvPr>
          <p:cNvSpPr txBox="1"/>
          <p:nvPr/>
        </p:nvSpPr>
        <p:spPr>
          <a:xfrm>
            <a:off x="2783275" y="2742059"/>
            <a:ext cx="768764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kern="1200" dirty="0" smtClean="0">
                <a:solidFill>
                  <a:prstClr val="black"/>
                </a:solidFill>
                <a:latin typeface="AvantGardeExtLitITCTT"/>
                <a:ea typeface="+mn-ea"/>
                <a:cs typeface="+mn-cs"/>
              </a:rPr>
              <a:t>-1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16 Rectángulo">
            <a:extLst>
              <a:ext uri="{FF2B5EF4-FFF2-40B4-BE49-F238E27FC236}">
                <a16:creationId xmlns:a16="http://schemas.microsoft.com/office/drawing/2014/main" id="{E895CD92-5CCD-4B6E-86D7-9A3732119897}"/>
              </a:ext>
            </a:extLst>
          </p:cNvPr>
          <p:cNvSpPr/>
          <p:nvPr/>
        </p:nvSpPr>
        <p:spPr>
          <a:xfrm>
            <a:off x="726203" y="5893529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17 Rectángulo">
            <a:extLst>
              <a:ext uri="{FF2B5EF4-FFF2-40B4-BE49-F238E27FC236}">
                <a16:creationId xmlns:a16="http://schemas.microsoft.com/office/drawing/2014/main" id="{DA04A470-BAAA-4AC0-8A80-AEB7CB1EA6D3}"/>
              </a:ext>
            </a:extLst>
          </p:cNvPr>
          <p:cNvSpPr/>
          <p:nvPr/>
        </p:nvSpPr>
        <p:spPr>
          <a:xfrm>
            <a:off x="736709" y="6203589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18 CuadroTexto">
            <a:extLst>
              <a:ext uri="{FF2B5EF4-FFF2-40B4-BE49-F238E27FC236}">
                <a16:creationId xmlns:a16="http://schemas.microsoft.com/office/drawing/2014/main" id="{39B2A0A6-0748-4635-A049-551B673FAC6E}"/>
              </a:ext>
            </a:extLst>
          </p:cNvPr>
          <p:cNvSpPr txBox="1"/>
          <p:nvPr/>
        </p:nvSpPr>
        <p:spPr>
          <a:xfrm>
            <a:off x="1010218" y="5830465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Variaciones positivas</a:t>
            </a:r>
          </a:p>
        </p:txBody>
      </p:sp>
      <p:sp>
        <p:nvSpPr>
          <p:cNvPr id="43" name="19 CuadroTexto">
            <a:extLst>
              <a:ext uri="{FF2B5EF4-FFF2-40B4-BE49-F238E27FC236}">
                <a16:creationId xmlns:a16="http://schemas.microsoft.com/office/drawing/2014/main" id="{40BD6519-EC9D-4307-AEB6-D67D433BFE26}"/>
              </a:ext>
            </a:extLst>
          </p:cNvPr>
          <p:cNvSpPr txBox="1"/>
          <p:nvPr/>
        </p:nvSpPr>
        <p:spPr>
          <a:xfrm>
            <a:off x="1004958" y="6140525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Variaciones negativas</a:t>
            </a:r>
          </a:p>
        </p:txBody>
      </p:sp>
      <p:sp>
        <p:nvSpPr>
          <p:cNvPr id="45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6018394" y="3419756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/>
          </a:p>
        </p:txBody>
      </p:sp>
      <p:graphicFrame>
        <p:nvGraphicFramePr>
          <p:cNvPr id="28" name="25 Gráfico">
            <a:extLst>
              <a:ext uri="{FF2B5EF4-FFF2-40B4-BE49-F238E27FC236}">
                <a16:creationId xmlns:a16="http://schemas.microsoft.com/office/drawing/2014/main" id="{9594AAEE-8070-42DE-944C-C41757A77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675543"/>
              </p:ext>
            </p:extLst>
          </p:nvPr>
        </p:nvGraphicFramePr>
        <p:xfrm>
          <a:off x="-340357" y="2875312"/>
          <a:ext cx="6495393" cy="290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24 Gráfico">
            <a:extLst>
              <a:ext uri="{FF2B5EF4-FFF2-40B4-BE49-F238E27FC236}">
                <a16:creationId xmlns:a16="http://schemas.microsoft.com/office/drawing/2014/main" id="{0B52D529-2740-42D8-BD84-2003DD5D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478726"/>
              </p:ext>
            </p:extLst>
          </p:nvPr>
        </p:nvGraphicFramePr>
        <p:xfrm>
          <a:off x="5829963" y="2834409"/>
          <a:ext cx="6649903" cy="294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5884275" y="3170551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3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8"/>
          <p:cNvSpPr txBox="1">
            <a:spLocks noGrp="1"/>
          </p:cNvSpPr>
          <p:nvPr>
            <p:ph type="body" idx="2"/>
          </p:nvPr>
        </p:nvSpPr>
        <p:spPr>
          <a:xfrm>
            <a:off x="5012446" y="3296482"/>
            <a:ext cx="4689891" cy="98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00" tIns="40375" rIns="80800" bIns="403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SzPts val="5194"/>
              <a:buNone/>
            </a:pPr>
            <a:r>
              <a:rPr lang="es-PE" sz="3600" dirty="0"/>
              <a:t>Programa de</a:t>
            </a:r>
          </a:p>
          <a:p>
            <a:pPr marL="0" lvl="0" indent="0" algn="ctr" rtl="0">
              <a:lnSpc>
                <a:spcPct val="90000"/>
              </a:lnSpc>
              <a:spcBef>
                <a:spcPts val="545"/>
              </a:spcBef>
              <a:spcAft>
                <a:spcPts val="0"/>
              </a:spcAft>
              <a:buSzPts val="5194"/>
              <a:buNone/>
            </a:pPr>
            <a:r>
              <a:rPr lang="es-PE" sz="3600" dirty="0"/>
              <a:t>Sostenibilidad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984277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83539" y="693799"/>
            <a:ext cx="6773008" cy="88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dirty="0">
                <a:solidFill>
                  <a:srgbClr val="424655"/>
                </a:solidFill>
                <a:sym typeface="Arial Narrow"/>
              </a:rPr>
              <a:t>Programa de Sostenibilidad</a:t>
            </a:r>
            <a:endParaRPr sz="2800" b="1" dirty="0">
              <a:solidFill>
                <a:srgbClr val="424655"/>
              </a:solidFill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8000"/>
              </a:buClr>
              <a:buSzPts val="2205"/>
              <a:buFont typeface="Arial"/>
              <a:buNone/>
            </a:pPr>
            <a:r>
              <a:rPr lang="es-PE" sz="2205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Relaciones Positivas con todos los </a:t>
            </a:r>
            <a:r>
              <a:rPr lang="es-PE" sz="2205" b="1" i="0" u="none" strike="noStrike" cap="none" dirty="0" err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Stakeholders</a:t>
            </a:r>
            <a:endParaRPr sz="2205" b="1" i="0" u="none" strike="noStrike" cap="none" dirty="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8493713" y="2664496"/>
            <a:ext cx="3360357" cy="172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Equidad e Inclusión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Derechos Humanos 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Cuidado de salud, seguridad y condiciones de trabajo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Capacitación y desarrollo profesional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personal y familia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Evaluación de desempeño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 Laboral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22"/>
          <p:cNvSpPr/>
          <p:nvPr/>
        </p:nvSpPr>
        <p:spPr>
          <a:xfrm>
            <a:off x="6332504" y="1636067"/>
            <a:ext cx="4504557" cy="90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Principios de Buen Gobierno Corporativo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Respeto a los derechos de los accionistas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Presentación transparente y oportuna de información Representación eficaz mediante un Directorio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22"/>
          <p:cNvSpPr/>
          <p:nvPr/>
        </p:nvSpPr>
        <p:spPr>
          <a:xfrm>
            <a:off x="8146084" y="4577303"/>
            <a:ext cx="3733179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de gestión ambiental basado en Norma ISO 14001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Programas de Gestión Ambiental: planificación, capacitación y sensibilización, control operativo y verificación.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Medición Huella de Carbono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22"/>
          <p:cNvSpPr/>
          <p:nvPr/>
        </p:nvSpPr>
        <p:spPr>
          <a:xfrm>
            <a:off x="4676231" y="6031850"/>
            <a:ext cx="4559335" cy="151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Política de contratación: transparencia y trato equitativo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Preferencia por proveedores en base a: calidad del producto o servicio, precio, términos de entrega, trato al personal, implementación de programas de seguridad.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Difusión de ABE entre proveedores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Comité de Transportistas que comparten buenas prácticas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2" name="Google Shape;1332;p22"/>
          <p:cNvGrpSpPr/>
          <p:nvPr/>
        </p:nvGrpSpPr>
        <p:grpSpPr>
          <a:xfrm>
            <a:off x="3576936" y="2958377"/>
            <a:ext cx="4726227" cy="2512379"/>
            <a:chOff x="362356" y="2541319"/>
            <a:chExt cx="4287547" cy="2279185"/>
          </a:xfrm>
        </p:grpSpPr>
        <p:pic>
          <p:nvPicPr>
            <p:cNvPr id="1333" name="Google Shape;1333;p22" descr="C:\Users\mferrero\Downloads\Ferreycorp (1)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9647" y="3395996"/>
              <a:ext cx="1491747" cy="4515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4" name="Google Shape;1334;p22"/>
            <p:cNvGrpSpPr/>
            <p:nvPr/>
          </p:nvGrpSpPr>
          <p:grpSpPr>
            <a:xfrm>
              <a:off x="1165099" y="2541319"/>
              <a:ext cx="1440159" cy="624002"/>
              <a:chOff x="1165099" y="2541319"/>
              <a:chExt cx="1440159" cy="624002"/>
            </a:xfrm>
          </p:grpSpPr>
          <p:sp>
            <p:nvSpPr>
              <p:cNvPr id="1335" name="Google Shape;1335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Comunidad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7" name="Google Shape;1337;p22"/>
            <p:cNvGrpSpPr/>
            <p:nvPr/>
          </p:nvGrpSpPr>
          <p:grpSpPr>
            <a:xfrm>
              <a:off x="3209744" y="3234273"/>
              <a:ext cx="1440159" cy="624002"/>
              <a:chOff x="1165099" y="2541319"/>
              <a:chExt cx="1440159" cy="624002"/>
            </a:xfrm>
          </p:grpSpPr>
          <p:sp>
            <p:nvSpPr>
              <p:cNvPr id="1338" name="Google Shape;1338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Colaboradores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0" name="Google Shape;1340;p22"/>
            <p:cNvGrpSpPr/>
            <p:nvPr/>
          </p:nvGrpSpPr>
          <p:grpSpPr>
            <a:xfrm>
              <a:off x="2987022" y="4001776"/>
              <a:ext cx="1128325" cy="624002"/>
              <a:chOff x="2569751" y="2530900"/>
              <a:chExt cx="1128325" cy="624002"/>
            </a:xfrm>
          </p:grpSpPr>
          <p:sp>
            <p:nvSpPr>
              <p:cNvPr id="1341" name="Google Shape;1341;p22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2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Medio Ambiente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3" name="Google Shape;1343;p22"/>
            <p:cNvGrpSpPr/>
            <p:nvPr/>
          </p:nvGrpSpPr>
          <p:grpSpPr>
            <a:xfrm>
              <a:off x="2404440" y="2545690"/>
              <a:ext cx="1440159" cy="624002"/>
              <a:chOff x="1165099" y="2541319"/>
              <a:chExt cx="1440159" cy="624002"/>
            </a:xfrm>
          </p:grpSpPr>
          <p:sp>
            <p:nvSpPr>
              <p:cNvPr id="1344" name="Google Shape;1344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Accionistas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6" name="Google Shape;1346;p22"/>
            <p:cNvGrpSpPr/>
            <p:nvPr/>
          </p:nvGrpSpPr>
          <p:grpSpPr>
            <a:xfrm>
              <a:off x="1743506" y="4196502"/>
              <a:ext cx="1440159" cy="624002"/>
              <a:chOff x="1165099" y="2541319"/>
              <a:chExt cx="1440159" cy="624002"/>
            </a:xfrm>
          </p:grpSpPr>
          <p:sp>
            <p:nvSpPr>
              <p:cNvPr id="1347" name="Google Shape;1347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Proveedores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9" name="Google Shape;1349;p22"/>
            <p:cNvGrpSpPr/>
            <p:nvPr/>
          </p:nvGrpSpPr>
          <p:grpSpPr>
            <a:xfrm>
              <a:off x="362356" y="3225561"/>
              <a:ext cx="1440159" cy="624002"/>
              <a:chOff x="1165099" y="2541319"/>
              <a:chExt cx="1440159" cy="624002"/>
            </a:xfrm>
          </p:grpSpPr>
          <p:sp>
            <p:nvSpPr>
              <p:cNvPr id="1350" name="Google Shape;1350;p22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2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Clientes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2" name="Google Shape;1352;p22"/>
            <p:cNvGrpSpPr/>
            <p:nvPr/>
          </p:nvGrpSpPr>
          <p:grpSpPr>
            <a:xfrm>
              <a:off x="816625" y="3992889"/>
              <a:ext cx="1128325" cy="624002"/>
              <a:chOff x="2569751" y="2530900"/>
              <a:chExt cx="1128325" cy="624002"/>
            </a:xfrm>
          </p:grpSpPr>
          <p:sp>
            <p:nvSpPr>
              <p:cNvPr id="1353" name="Google Shape;1353;p22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984"/>
                  <a:buFont typeface="Calibri"/>
                  <a:buNone/>
                </a:pPr>
                <a:endParaRPr sz="1984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22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</a:pPr>
                <a:r>
                  <a:rPr lang="es-PE" sz="1213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Gobierno y Sociedad</a:t>
                </a:r>
                <a:endParaRPr sz="1213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55" name="Google Shape;1355;p22"/>
          <p:cNvSpPr/>
          <p:nvPr/>
        </p:nvSpPr>
        <p:spPr>
          <a:xfrm>
            <a:off x="41101" y="3473598"/>
            <a:ext cx="3355470" cy="151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Relaciones comerciales de mutuo beneficio y largo plazo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Productos y servicios de alta calidad, atención especializada por sectores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Monitoreo continuo de satisfacción de clientes y gestión de reclamos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Políticas de marketing y com. 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22"/>
          <p:cNvSpPr/>
          <p:nvPr/>
        </p:nvSpPr>
        <p:spPr>
          <a:xfrm>
            <a:off x="1376779" y="5600779"/>
            <a:ext cx="3463781" cy="90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Reporte de Sostenibilidad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Reporte de Progreso de Pacto Mundial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Distintivo  Empresa Socialmente Responsable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22"/>
          <p:cNvSpPr/>
          <p:nvPr/>
        </p:nvSpPr>
        <p:spPr>
          <a:xfrm rot="-2691053">
            <a:off x="6597429" y="2441101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22"/>
          <p:cNvSpPr/>
          <p:nvPr/>
        </p:nvSpPr>
        <p:spPr>
          <a:xfrm rot="-1890058">
            <a:off x="7890791" y="322488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22"/>
          <p:cNvSpPr/>
          <p:nvPr/>
        </p:nvSpPr>
        <p:spPr>
          <a:xfrm>
            <a:off x="7643979" y="470460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22"/>
          <p:cNvSpPr/>
          <p:nvPr/>
        </p:nvSpPr>
        <p:spPr>
          <a:xfrm rot="5400000">
            <a:off x="5638209" y="5505837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22"/>
          <p:cNvSpPr/>
          <p:nvPr/>
        </p:nvSpPr>
        <p:spPr>
          <a:xfrm rot="7012123">
            <a:off x="3822389" y="5296718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22"/>
          <p:cNvSpPr/>
          <p:nvPr/>
        </p:nvSpPr>
        <p:spPr>
          <a:xfrm rot="10800000">
            <a:off x="3214751" y="379165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22"/>
          <p:cNvSpPr/>
          <p:nvPr/>
        </p:nvSpPr>
        <p:spPr>
          <a:xfrm rot="-8829605">
            <a:off x="4180260" y="256020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84"/>
              <a:buFont typeface="Calibri"/>
              <a:buNone/>
            </a:pPr>
            <a:endParaRPr sz="198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22"/>
          <p:cNvSpPr/>
          <p:nvPr/>
        </p:nvSpPr>
        <p:spPr>
          <a:xfrm>
            <a:off x="1571951" y="1805313"/>
            <a:ext cx="4129626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Asociación Ferreycorp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de Operadores de equipo pesado Ferreyros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Think Big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Jóvenes con Futuro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Obras por Impuestos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89" marR="0" lvl="0" indent="-188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</a:pPr>
            <a:r>
              <a:rPr lang="es-PE" sz="13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Voluntariado Corporativo</a:t>
            </a:r>
            <a:endParaRPr sz="132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/>
          <p:nvPr/>
        </p:nvSpPr>
        <p:spPr>
          <a:xfrm>
            <a:off x="183900" y="660346"/>
            <a:ext cx="677300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24655"/>
              </a:buClr>
              <a:buSzPts val="2800"/>
            </a:pPr>
            <a:r>
              <a:rPr lang="es-PE" sz="2800" b="1" dirty="0">
                <a:solidFill>
                  <a:srgbClr val="424655"/>
                </a:solidFill>
                <a:sym typeface="Arial Narrow"/>
              </a:rPr>
              <a:t>Dow Jones </a:t>
            </a:r>
            <a:r>
              <a:rPr lang="es-PE" sz="2800" b="1" dirty="0" err="1">
                <a:solidFill>
                  <a:srgbClr val="424655"/>
                </a:solidFill>
                <a:sym typeface="Arial Narrow"/>
              </a:rPr>
              <a:t>Sustainability</a:t>
            </a:r>
            <a:r>
              <a:rPr lang="es-PE" sz="2800" b="1" dirty="0">
                <a:solidFill>
                  <a:srgbClr val="424655"/>
                </a:solidFill>
                <a:sym typeface="Arial Narrow"/>
              </a:rPr>
              <a:t> </a:t>
            </a:r>
            <a:r>
              <a:rPr lang="es-PE" sz="2800" b="1" dirty="0" err="1">
                <a:solidFill>
                  <a:srgbClr val="424655"/>
                </a:solidFill>
                <a:sym typeface="Arial Narrow"/>
              </a:rPr>
              <a:t>Index</a:t>
            </a:r>
            <a:endParaRPr lang="es-PE" sz="2800" b="1" dirty="0">
              <a:solidFill>
                <a:srgbClr val="424655"/>
              </a:solidFill>
              <a:sym typeface="Arial Narrow"/>
            </a:endParaRPr>
          </a:p>
          <a:p>
            <a:pPr>
              <a:buClr>
                <a:srgbClr val="424655"/>
              </a:buClr>
              <a:buSzPts val="2800"/>
            </a:pPr>
            <a:r>
              <a:rPr lang="es-PE" sz="2800" b="1" kern="1200" dirty="0">
                <a:solidFill>
                  <a:prstClr val="black"/>
                </a:solidFill>
                <a:latin typeface="Calibri"/>
              </a:rPr>
              <a:t>Resultados 2017-2021 por dimensión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655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/>
              <a:cs typeface="Arial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0" y="2045300"/>
            <a:ext cx="9194682" cy="511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92" y="3362181"/>
            <a:ext cx="3625782" cy="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4A90BD-96D0-406C-ADBA-35833F052CE7}"/>
              </a:ext>
            </a:extLst>
          </p:cNvPr>
          <p:cNvSpPr txBox="1"/>
          <p:nvPr/>
        </p:nvSpPr>
        <p:spPr>
          <a:xfrm>
            <a:off x="368113" y="869389"/>
            <a:ext cx="578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Portafolio Diversificado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844AD1-B275-444A-B2E3-81B4D84C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01" y="3349368"/>
            <a:ext cx="2364225" cy="19557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8B35EA-8501-47D9-98FF-4EEE6204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95" y="3348339"/>
            <a:ext cx="2526386" cy="18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BBB9D0-4841-4714-AA3A-76137906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631" y="3348339"/>
            <a:ext cx="1949187" cy="191437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Shape 150">
            <a:extLst>
              <a:ext uri="{FF2B5EF4-FFF2-40B4-BE49-F238E27FC236}">
                <a16:creationId xmlns:a16="http://schemas.microsoft.com/office/drawing/2014/main" id="{2EE0DB17-4F43-47A6-9769-FB8782320149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-278466" y="3355707"/>
            <a:ext cx="3664911" cy="191227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E8D307-590B-4233-8DDF-5BC5F7B97C72}"/>
              </a:ext>
            </a:extLst>
          </p:cNvPr>
          <p:cNvSpPr txBox="1"/>
          <p:nvPr/>
        </p:nvSpPr>
        <p:spPr>
          <a:xfrm>
            <a:off x="368113" y="1967754"/>
            <a:ext cx="1043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Gracias a la experiencia y conocimiento adquirido con Caterpillar, la corporación y sus subsidiarias han establecido relaciones de largo plazo con un gran número de marcas globales.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Ferreycorp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ha consolidado con un portafolio prestigioso de marcas representadas, siendo líder en el rubro.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A3D43F-D41F-4593-9C63-30B44FCA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204" y="5237477"/>
            <a:ext cx="4820614" cy="2322197"/>
          </a:xfrm>
          <a:prstGeom prst="rect">
            <a:avLst/>
          </a:prstGeom>
          <a:ln w="9525"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F43812-6EC1-4D1C-B747-60FEEC0C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37" b="3589"/>
          <a:stretch/>
        </p:blipFill>
        <p:spPr>
          <a:xfrm>
            <a:off x="3902592" y="5237476"/>
            <a:ext cx="3287612" cy="23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C0EEF-CDCD-4FB6-9FA5-7ED628625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891" r="3508"/>
          <a:stretch/>
        </p:blipFill>
        <p:spPr>
          <a:xfrm>
            <a:off x="-483722" y="5237475"/>
            <a:ext cx="4421724" cy="2322197"/>
          </a:xfrm>
          <a:prstGeom prst="rect">
            <a:avLst/>
          </a:prstGeom>
          <a:ln w="9525"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4" y="3348339"/>
            <a:ext cx="2918906" cy="18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1840" y="3342391"/>
            <a:ext cx="5796113" cy="1192802"/>
          </a:xfrm>
          <a:prstGeom prst="rect">
            <a:avLst/>
          </a:prstGeom>
          <a:noFill/>
        </p:spPr>
        <p:txBody>
          <a:bodyPr wrap="square" lIns="83956" tIns="41993" rIns="83956" bIns="41993" rtlCol="0">
            <a:spAutoFit/>
          </a:bodyPr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Sobre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Ferreycorp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7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"/>
          <p:cNvSpPr/>
          <p:nvPr/>
        </p:nvSpPr>
        <p:spPr>
          <a:xfrm>
            <a:off x="154275" y="859398"/>
            <a:ext cx="72225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PE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Operativo de la Corporación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1;p4"/>
          <p:cNvSpPr/>
          <p:nvPr/>
        </p:nvSpPr>
        <p:spPr>
          <a:xfrm>
            <a:off x="290907" y="3152570"/>
            <a:ext cx="3459831" cy="280154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75;p4"/>
          <p:cNvSpPr txBox="1"/>
          <p:nvPr/>
        </p:nvSpPr>
        <p:spPr>
          <a:xfrm>
            <a:off x="474219" y="2428100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Rol de la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Matriz                                                                                                                       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4219" y="3367500"/>
            <a:ext cx="2973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Coherencia Estratégica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Visión de negocio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Planeamiento estratégico y definición de negocios en los que participamos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Posicionamiento y marcas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Recursos financieros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Control y supervisión</a:t>
            </a:r>
          </a:p>
        </p:txBody>
      </p:sp>
      <p:sp>
        <p:nvSpPr>
          <p:cNvPr id="7" name="Google Shape;861;p4"/>
          <p:cNvSpPr/>
          <p:nvPr/>
        </p:nvSpPr>
        <p:spPr>
          <a:xfrm>
            <a:off x="4167899" y="3152571"/>
            <a:ext cx="3459831" cy="2801541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75;p4"/>
          <p:cNvSpPr txBox="1"/>
          <p:nvPr/>
        </p:nvSpPr>
        <p:spPr>
          <a:xfrm>
            <a:off x="4351211" y="2428101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Rol de las empresas subsidiarias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51211" y="3367501"/>
            <a:ext cx="2973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Autonomía Operativa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Cercanía al cliente y cobertura de mercado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Ejecución de negocio con excelencia operacional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Rentabilidad y salud financiera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Innovación del negocio y propuesta de valor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Mejores prácticas y procurar sinergias</a:t>
            </a:r>
          </a:p>
        </p:txBody>
      </p:sp>
      <p:sp>
        <p:nvSpPr>
          <p:cNvPr id="10" name="Google Shape;861;p4"/>
          <p:cNvSpPr/>
          <p:nvPr/>
        </p:nvSpPr>
        <p:spPr>
          <a:xfrm>
            <a:off x="8044894" y="3152571"/>
            <a:ext cx="3459831" cy="280154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75;p4"/>
          <p:cNvSpPr txBox="1"/>
          <p:nvPr/>
        </p:nvSpPr>
        <p:spPr>
          <a:xfrm>
            <a:off x="8228206" y="2428100"/>
            <a:ext cx="3093205" cy="595792"/>
          </a:xfrm>
          <a:prstGeom prst="rect">
            <a:avLst/>
          </a:prstGeom>
          <a:solidFill>
            <a:srgbClr val="309A3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 smtClean="0">
                <a:solidFill>
                  <a:schemeClr val="bg1"/>
                </a:solidFill>
                <a:sym typeface="Arial"/>
              </a:rPr>
              <a:t>Centro de Servicios Compartidos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28206" y="3367500"/>
            <a:ext cx="2973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Estandarización y eficiencias</a:t>
            </a:r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 smtClean="0"/>
              <a:t>Estandarización de procesos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Sinergias y eficiencias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Procesos no </a:t>
            </a:r>
            <a:r>
              <a:rPr lang="es-MX" dirty="0" err="1" smtClean="0"/>
              <a:t>core</a:t>
            </a:r>
            <a:r>
              <a:rPr lang="es-MX" dirty="0" smtClean="0"/>
              <a:t>, back office: legal, auditoría, recursos humanos, finanzas, sistemas</a:t>
            </a:r>
          </a:p>
          <a:p>
            <a:pPr marL="285750" indent="-285750">
              <a:buFontTx/>
              <a:buChar char="-"/>
            </a:pPr>
            <a:r>
              <a:rPr lang="es-MX" dirty="0" smtClean="0"/>
              <a:t>Masa crítica para mejores condiciones de proveedores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"/>
          <p:cNvSpPr txBox="1"/>
          <p:nvPr/>
        </p:nvSpPr>
        <p:spPr>
          <a:xfrm>
            <a:off x="227345" y="832414"/>
            <a:ext cx="73357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PE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Estructura </a:t>
            </a:r>
            <a:r>
              <a:rPr lang="es-PE" sz="2800" b="1" dirty="0"/>
              <a:t>de la Corporación</a:t>
            </a:r>
            <a:endParaRPr dirty="0"/>
          </a:p>
        </p:txBody>
      </p:sp>
      <p:sp>
        <p:nvSpPr>
          <p:cNvPr id="855" name="Google Shape;855;p4"/>
          <p:cNvSpPr/>
          <p:nvPr/>
        </p:nvSpPr>
        <p:spPr>
          <a:xfrm>
            <a:off x="5998855" y="3872267"/>
            <a:ext cx="1293656" cy="24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Guatemala, Belice</a:t>
            </a:r>
            <a:endParaRPr dirty="0"/>
          </a:p>
        </p:txBody>
      </p:sp>
      <p:sp>
        <p:nvSpPr>
          <p:cNvPr id="856" name="Google Shape;856;p4"/>
          <p:cNvSpPr/>
          <p:nvPr/>
        </p:nvSpPr>
        <p:spPr>
          <a:xfrm>
            <a:off x="6295511" y="4908296"/>
            <a:ext cx="79668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</a:t>
            </a:r>
            <a:endParaRPr dirty="0"/>
          </a:p>
        </p:txBody>
      </p:sp>
      <p:sp>
        <p:nvSpPr>
          <p:cNvPr id="860" name="Google Shape;860;p4"/>
          <p:cNvSpPr/>
          <p:nvPr/>
        </p:nvSpPr>
        <p:spPr>
          <a:xfrm>
            <a:off x="4183778" y="3145997"/>
            <a:ext cx="3459831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"/>
          <p:cNvSpPr/>
          <p:nvPr/>
        </p:nvSpPr>
        <p:spPr>
          <a:xfrm>
            <a:off x="304027" y="3145997"/>
            <a:ext cx="3459831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"/>
          <p:cNvSpPr/>
          <p:nvPr/>
        </p:nvSpPr>
        <p:spPr>
          <a:xfrm>
            <a:off x="7907503" y="3145997"/>
            <a:ext cx="3628016" cy="43445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Calibri"/>
              <a:buNone/>
            </a:pPr>
            <a:endParaRPr sz="164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3" name="Google Shape;863;p4"/>
          <p:cNvCxnSpPr/>
          <p:nvPr/>
        </p:nvCxnSpPr>
        <p:spPr>
          <a:xfrm>
            <a:off x="7907502" y="5127821"/>
            <a:ext cx="362743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4" name="Google Shape;864;p4"/>
          <p:cNvSpPr/>
          <p:nvPr/>
        </p:nvSpPr>
        <p:spPr>
          <a:xfrm>
            <a:off x="5962153" y="6795555"/>
            <a:ext cx="1360944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Salvador, Honduras</a:t>
            </a:r>
            <a:endParaRPr dirty="0"/>
          </a:p>
        </p:txBody>
      </p:sp>
      <p:sp>
        <p:nvSpPr>
          <p:cNvPr id="865" name="Google Shape;865;p4"/>
          <p:cNvSpPr/>
          <p:nvPr/>
        </p:nvSpPr>
        <p:spPr>
          <a:xfrm>
            <a:off x="6317220" y="5843876"/>
            <a:ext cx="73256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Nicaragua</a:t>
            </a:r>
            <a:endParaRPr dirty="0"/>
          </a:p>
        </p:txBody>
      </p:sp>
      <p:sp>
        <p:nvSpPr>
          <p:cNvPr id="866" name="Google Shape;866;p4"/>
          <p:cNvSpPr/>
          <p:nvPr/>
        </p:nvSpPr>
        <p:spPr>
          <a:xfrm>
            <a:off x="8971879" y="3660185"/>
            <a:ext cx="1854669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Chile, Colombia , Ecuador, Perú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"/>
          <p:cNvSpPr txBox="1"/>
          <p:nvPr/>
        </p:nvSpPr>
        <p:spPr>
          <a:xfrm>
            <a:off x="487339" y="2421527"/>
            <a:ext cx="3093205" cy="59580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Distribuidores Caterpillar y marcas aliadas en el Perú</a:t>
            </a:r>
            <a:endParaRPr dirty="0"/>
          </a:p>
        </p:txBody>
      </p:sp>
      <p:sp>
        <p:nvSpPr>
          <p:cNvPr id="876" name="Google Shape;876;p4"/>
          <p:cNvSpPr/>
          <p:nvPr/>
        </p:nvSpPr>
        <p:spPr>
          <a:xfrm>
            <a:off x="4183171" y="2451942"/>
            <a:ext cx="3379953" cy="534237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Distribuidores Caterpillar y marcas aliadas en Centroamérica</a:t>
            </a:r>
            <a:endParaRPr sz="1200" dirty="0"/>
          </a:p>
        </p:txBody>
      </p:sp>
      <p:sp>
        <p:nvSpPr>
          <p:cNvPr id="877" name="Google Shape;877;p4"/>
          <p:cNvSpPr/>
          <p:nvPr/>
        </p:nvSpPr>
        <p:spPr>
          <a:xfrm>
            <a:off x="7907502" y="2410736"/>
            <a:ext cx="3627431" cy="59580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2375" tIns="51175" rIns="102375" bIns="511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Negocios complementarios en el Perú y el exterior</a:t>
            </a:r>
            <a:endParaRPr/>
          </a:p>
        </p:txBody>
      </p:sp>
      <p:sp>
        <p:nvSpPr>
          <p:cNvPr id="35" name="43 Rectángulo">
            <a:extLst>
              <a:ext uri="{FF2B5EF4-FFF2-40B4-BE49-F238E27FC236}">
                <a16:creationId xmlns:a16="http://schemas.microsoft.com/office/drawing/2014/main" id="{BE477978-766B-4F9F-A28A-AD6C854D61E1}"/>
              </a:ext>
            </a:extLst>
          </p:cNvPr>
          <p:cNvSpPr/>
          <p:nvPr/>
        </p:nvSpPr>
        <p:spPr>
          <a:xfrm>
            <a:off x="4655860" y="1734610"/>
            <a:ext cx="2289558" cy="5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AC28031-1E66-4C7F-897D-ED4F5414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6" y="1774377"/>
            <a:ext cx="2034031" cy="4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45 CuadroTexto">
            <a:extLst>
              <a:ext uri="{FF2B5EF4-FFF2-40B4-BE49-F238E27FC236}">
                <a16:creationId xmlns:a16="http://schemas.microsoft.com/office/drawing/2014/main" id="{24EE2CFC-3252-441D-A508-683B058691D6}"/>
              </a:ext>
            </a:extLst>
          </p:cNvPr>
          <p:cNvSpPr txBox="1"/>
          <p:nvPr/>
        </p:nvSpPr>
        <p:spPr>
          <a:xfrm>
            <a:off x="7011606" y="1972723"/>
            <a:ext cx="1398747" cy="269716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BVL: FERREYC1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0" y="3403322"/>
            <a:ext cx="1458172" cy="4462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9" y="4366861"/>
            <a:ext cx="1511286" cy="462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1" y="5502021"/>
            <a:ext cx="1676228" cy="566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4" y="6699785"/>
            <a:ext cx="1481363" cy="4534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2" y="3415653"/>
            <a:ext cx="1466862" cy="4487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4" y="4439839"/>
            <a:ext cx="1469797" cy="4494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4" y="5364336"/>
            <a:ext cx="1473022" cy="428305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11" y="4610343"/>
            <a:ext cx="1473022" cy="4283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21" y="6292710"/>
            <a:ext cx="1517324" cy="4229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87" y="3215350"/>
            <a:ext cx="1243315" cy="4719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31822"/>
          <a:stretch/>
        </p:blipFill>
        <p:spPr>
          <a:xfrm>
            <a:off x="9021972" y="3996279"/>
            <a:ext cx="1740300" cy="52489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05" y="5452618"/>
            <a:ext cx="1492093" cy="5378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22" y="5482660"/>
            <a:ext cx="1492900" cy="54066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47" y="6180996"/>
            <a:ext cx="1555532" cy="52627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BF49983-9F1D-4226-BA8B-1616C2AB6EA2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976322" y="4927435"/>
            <a:ext cx="3725153" cy="567710"/>
          </a:xfrm>
          <a:prstGeom prst="rect">
            <a:avLst/>
          </a:prstGeom>
        </p:spPr>
      </p:pic>
      <p:pic>
        <p:nvPicPr>
          <p:cNvPr id="33" name="Picture 15" descr="inti logo.png">
            <a:extLst>
              <a:ext uri="{FF2B5EF4-FFF2-40B4-BE49-F238E27FC236}">
                <a16:creationId xmlns:a16="http://schemas.microsoft.com/office/drawing/2014/main" id="{C10CA7CA-F6CE-4896-BE24-681DA32DAF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133" y="4895620"/>
            <a:ext cx="1275986" cy="575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"/>
          <p:cNvSpPr txBox="1"/>
          <p:nvPr/>
        </p:nvSpPr>
        <p:spPr>
          <a:xfrm>
            <a:off x="359851" y="824109"/>
            <a:ext cx="7885013" cy="534253"/>
          </a:xfrm>
          <a:prstGeom prst="rect">
            <a:avLst/>
          </a:prstGeom>
          <a:noFill/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4CAC48"/>
                </a:solidFill>
                <a:latin typeface="Arial Narrow" pitchFamily="34" charset="0"/>
                <a:cs typeface="AvantGardeExtLitITCTT"/>
              </a:defRPr>
            </a:lvl1pPr>
          </a:lstStyle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Diversificación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246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"/>
          <p:cNvSpPr txBox="1"/>
          <p:nvPr/>
        </p:nvSpPr>
        <p:spPr>
          <a:xfrm>
            <a:off x="130130" y="3019489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</a:t>
            </a:r>
          </a:p>
        </p:txBody>
      </p:sp>
      <p:sp>
        <p:nvSpPr>
          <p:cNvPr id="40" name="TextBox 3"/>
          <p:cNvSpPr txBox="1"/>
          <p:nvPr/>
        </p:nvSpPr>
        <p:spPr>
          <a:xfrm>
            <a:off x="21571" y="3379983"/>
            <a:ext cx="2370131" cy="3495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de Ventas Totales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130130" y="4058862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130130" y="44680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de EBITDA Total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3"/>
          <p:cNvSpPr txBox="1"/>
          <p:nvPr/>
        </p:nvSpPr>
        <p:spPr>
          <a:xfrm>
            <a:off x="130130" y="4838570"/>
            <a:ext cx="1943219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Margen EBITDA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3"/>
          <p:cNvSpPr txBox="1"/>
          <p:nvPr/>
        </p:nvSpPr>
        <p:spPr>
          <a:xfrm>
            <a:off x="130130" y="5652877"/>
            <a:ext cx="1943219" cy="6265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 de colaboradores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35018" y="2110144"/>
            <a:ext cx="2152429" cy="577493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YTD 2021</a:t>
            </a:r>
          </a:p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(S/. Millones)</a:t>
            </a:r>
          </a:p>
        </p:txBody>
      </p:sp>
      <p:sp>
        <p:nvSpPr>
          <p:cNvPr id="68" name="TextBox 3">
            <a:extLst>
              <a:ext uri="{FF2B5EF4-FFF2-40B4-BE49-F238E27FC236}">
                <a16:creationId xmlns:a16="http://schemas.microsoft.com/office/drawing/2014/main" id="{F1FA04F7-23B6-4829-8749-E95A3738546E}"/>
              </a:ext>
            </a:extLst>
          </p:cNvPr>
          <p:cNvSpPr txBox="1"/>
          <p:nvPr/>
        </p:nvSpPr>
        <p:spPr>
          <a:xfrm>
            <a:off x="2785494" y="301462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1,330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A5C6FC45-1DF2-4F52-8F49-10FF073B5FE3}"/>
              </a:ext>
            </a:extLst>
          </p:cNvPr>
          <p:cNvSpPr txBox="1"/>
          <p:nvPr/>
        </p:nvSpPr>
        <p:spPr>
          <a:xfrm>
            <a:off x="6006663" y="3004758"/>
            <a:ext cx="2175542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171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id="{AE5B1A6C-3F62-43F4-B5E4-2E4B404463BA}"/>
              </a:ext>
            </a:extLst>
          </p:cNvPr>
          <p:cNvSpPr txBox="1"/>
          <p:nvPr/>
        </p:nvSpPr>
        <p:spPr>
          <a:xfrm>
            <a:off x="9284489" y="3004758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F185F4CE-F8CA-41E0-9740-38FAA127BF6C}"/>
              </a:ext>
            </a:extLst>
          </p:cNvPr>
          <p:cNvSpPr txBox="1"/>
          <p:nvPr/>
        </p:nvSpPr>
        <p:spPr>
          <a:xfrm>
            <a:off x="2785495" y="341188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045D07B7-845E-4A5B-BF81-2BD8A55D8315}"/>
              </a:ext>
            </a:extLst>
          </p:cNvPr>
          <p:cNvSpPr txBox="1"/>
          <p:nvPr/>
        </p:nvSpPr>
        <p:spPr>
          <a:xfrm>
            <a:off x="6009777" y="3411500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186F5446-9740-45E9-AB04-6BE31A380C33}"/>
              </a:ext>
            </a:extLst>
          </p:cNvPr>
          <p:cNvSpPr txBox="1"/>
          <p:nvPr/>
        </p:nvSpPr>
        <p:spPr>
          <a:xfrm>
            <a:off x="9284490" y="340706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3">
            <a:extLst>
              <a:ext uri="{FF2B5EF4-FFF2-40B4-BE49-F238E27FC236}">
                <a16:creationId xmlns:a16="http://schemas.microsoft.com/office/drawing/2014/main" id="{F08B2A87-E0DB-4AD2-812F-89687782E737}"/>
              </a:ext>
            </a:extLst>
          </p:cNvPr>
          <p:cNvSpPr txBox="1"/>
          <p:nvPr/>
        </p:nvSpPr>
        <p:spPr>
          <a:xfrm>
            <a:off x="2785495" y="4069739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id="{B7C7D3D3-7C29-4E93-ADE7-C89BD6CEC49A}"/>
              </a:ext>
            </a:extLst>
          </p:cNvPr>
          <p:cNvSpPr txBox="1"/>
          <p:nvPr/>
        </p:nvSpPr>
        <p:spPr>
          <a:xfrm>
            <a:off x="6009777" y="4088576"/>
            <a:ext cx="2172428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6D9E1837-4FFC-4F6D-97A6-05DC613F61BE}"/>
              </a:ext>
            </a:extLst>
          </p:cNvPr>
          <p:cNvSpPr txBox="1"/>
          <p:nvPr/>
        </p:nvSpPr>
        <p:spPr>
          <a:xfrm>
            <a:off x="9284489" y="4058862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637F8837-5BB4-4905-80EB-7DD71CE7F5A6}"/>
              </a:ext>
            </a:extLst>
          </p:cNvPr>
          <p:cNvSpPr txBox="1"/>
          <p:nvPr/>
        </p:nvSpPr>
        <p:spPr>
          <a:xfrm>
            <a:off x="2785495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92.8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3">
            <a:extLst>
              <a:ext uri="{FF2B5EF4-FFF2-40B4-BE49-F238E27FC236}">
                <a16:creationId xmlns:a16="http://schemas.microsoft.com/office/drawing/2014/main" id="{87037D58-2F82-4E06-9D61-5B6154B3A1CC}"/>
              </a:ext>
            </a:extLst>
          </p:cNvPr>
          <p:cNvSpPr txBox="1"/>
          <p:nvPr/>
        </p:nvSpPr>
        <p:spPr>
          <a:xfrm>
            <a:off x="6006663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7.1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3">
            <a:extLst>
              <a:ext uri="{FF2B5EF4-FFF2-40B4-BE49-F238E27FC236}">
                <a16:creationId xmlns:a16="http://schemas.microsoft.com/office/drawing/2014/main" id="{F0EBF5D0-3354-41A8-8794-CC1E909303FE}"/>
              </a:ext>
            </a:extLst>
          </p:cNvPr>
          <p:cNvSpPr txBox="1"/>
          <p:nvPr/>
        </p:nvSpPr>
        <p:spPr>
          <a:xfrm>
            <a:off x="9284490" y="4469048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0.1%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CEE4FAC-7B51-4A66-9E33-7E83422FD69C}"/>
              </a:ext>
            </a:extLst>
          </p:cNvPr>
          <p:cNvSpPr txBox="1"/>
          <p:nvPr/>
        </p:nvSpPr>
        <p:spPr>
          <a:xfrm>
            <a:off x="2785495" y="4848765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18.7%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3">
            <a:extLst>
              <a:ext uri="{FF2B5EF4-FFF2-40B4-BE49-F238E27FC236}">
                <a16:creationId xmlns:a16="http://schemas.microsoft.com/office/drawing/2014/main" id="{8F009ED4-B4B5-4D09-90CD-A67F33B10B6E}"/>
              </a:ext>
            </a:extLst>
          </p:cNvPr>
          <p:cNvSpPr txBox="1"/>
          <p:nvPr/>
        </p:nvSpPr>
        <p:spPr>
          <a:xfrm>
            <a:off x="6029190" y="4891536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11.1%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38CDACA4-2C1D-4A94-BC97-BA3C742BE67D}"/>
              </a:ext>
            </a:extLst>
          </p:cNvPr>
          <p:cNvSpPr txBox="1"/>
          <p:nvPr/>
        </p:nvSpPr>
        <p:spPr>
          <a:xfrm>
            <a:off x="9284490" y="4848765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3">
            <a:extLst>
              <a:ext uri="{FF2B5EF4-FFF2-40B4-BE49-F238E27FC236}">
                <a16:creationId xmlns:a16="http://schemas.microsoft.com/office/drawing/2014/main" id="{3595EC88-C5A2-4AB9-9590-5638DE3D8938}"/>
              </a:ext>
            </a:extLst>
          </p:cNvPr>
          <p:cNvSpPr txBox="1"/>
          <p:nvPr/>
        </p:nvSpPr>
        <p:spPr>
          <a:xfrm>
            <a:off x="2785495" y="5652877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,123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DAAADA88-0A2E-4168-A4D8-7CAAC1F996A2}"/>
              </a:ext>
            </a:extLst>
          </p:cNvPr>
          <p:cNvSpPr txBox="1"/>
          <p:nvPr/>
        </p:nvSpPr>
        <p:spPr>
          <a:xfrm>
            <a:off x="6029189" y="565287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3">
            <a:extLst>
              <a:ext uri="{FF2B5EF4-FFF2-40B4-BE49-F238E27FC236}">
                <a16:creationId xmlns:a16="http://schemas.microsoft.com/office/drawing/2014/main" id="{F1F4EF6C-15A6-4D9A-9667-4D1458D64497}"/>
              </a:ext>
            </a:extLst>
          </p:cNvPr>
          <p:cNvSpPr txBox="1"/>
          <p:nvPr/>
        </p:nvSpPr>
        <p:spPr>
          <a:xfrm>
            <a:off x="9284489" y="5652877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1,037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35A7E5B2-AFA6-40BC-B4BB-09695365F9B8}"/>
              </a:ext>
            </a:extLst>
          </p:cNvPr>
          <p:cNvSpPr txBox="1"/>
          <p:nvPr/>
        </p:nvSpPr>
        <p:spPr>
          <a:xfrm>
            <a:off x="2283144" y="2074541"/>
            <a:ext cx="2959691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Distribuidores Caterpillar y marcas aliadas en el Perú</a:t>
            </a:r>
          </a:p>
        </p:txBody>
      </p:sp>
      <p:sp>
        <p:nvSpPr>
          <p:cNvPr id="50" name="17 Rectángulo">
            <a:extLst>
              <a:ext uri="{FF2B5EF4-FFF2-40B4-BE49-F238E27FC236}">
                <a16:creationId xmlns:a16="http://schemas.microsoft.com/office/drawing/2014/main" id="{5389F802-B492-427C-99F6-2166786834F5}"/>
              </a:ext>
            </a:extLst>
          </p:cNvPr>
          <p:cNvSpPr/>
          <p:nvPr/>
        </p:nvSpPr>
        <p:spPr>
          <a:xfrm>
            <a:off x="5476477" y="2078492"/>
            <a:ext cx="3258443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Distribuidores Caterpillar y marcas aliadas en Centroamérica</a:t>
            </a:r>
          </a:p>
        </p:txBody>
      </p:sp>
      <p:sp>
        <p:nvSpPr>
          <p:cNvPr id="51" name="25 Rectángulo">
            <a:extLst>
              <a:ext uri="{FF2B5EF4-FFF2-40B4-BE49-F238E27FC236}">
                <a16:creationId xmlns:a16="http://schemas.microsoft.com/office/drawing/2014/main" id="{683BE839-2E4A-4792-A962-C636237FCA48}"/>
              </a:ext>
            </a:extLst>
          </p:cNvPr>
          <p:cNvSpPr/>
          <p:nvPr/>
        </p:nvSpPr>
        <p:spPr>
          <a:xfrm>
            <a:off x="8971427" y="2074541"/>
            <a:ext cx="2678296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Negocios complementarios en el Perú y el exterior</a:t>
            </a:r>
          </a:p>
        </p:txBody>
      </p:sp>
      <p:sp>
        <p:nvSpPr>
          <p:cNvPr id="52" name="26 CuadroTexto">
            <a:extLst>
              <a:ext uri="{FF2B5EF4-FFF2-40B4-BE49-F238E27FC236}">
                <a16:creationId xmlns:a16="http://schemas.microsoft.com/office/drawing/2014/main" id="{A64EE052-6439-4688-A298-4EFA95D6DAD4}"/>
              </a:ext>
            </a:extLst>
          </p:cNvPr>
          <p:cNvSpPr txBox="1"/>
          <p:nvPr/>
        </p:nvSpPr>
        <p:spPr>
          <a:xfrm>
            <a:off x="185670" y="6528933"/>
            <a:ext cx="11251834" cy="823714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tercer grupo de empresas ha aumentado su participación en el total de las ventas: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2013 (10%), 2014 (11%), 2015 (12%), 2017, 2018 and 2019 (16%), 2020 (21%), 2021 (23%) –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 resultado de una estrategia de diversificación a través de negocios complementarios.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5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19806"/>
            <a:ext cx="59549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Ventas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Grupo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Subsidiarias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750918" y="1941956"/>
            <a:ext cx="427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Ventas por Grupo de Subsidiarias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 millones de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3B0B12-C45A-450D-AFEF-BDA5CF0726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909685"/>
              </p:ext>
            </p:extLst>
          </p:nvPr>
        </p:nvGraphicFramePr>
        <p:xfrm>
          <a:off x="311757" y="2100319"/>
          <a:ext cx="11245991" cy="495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2778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"/>
          <p:cNvSpPr txBox="1"/>
          <p:nvPr/>
        </p:nvSpPr>
        <p:spPr>
          <a:xfrm>
            <a:off x="226447" y="726801"/>
            <a:ext cx="6193357" cy="46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075" tIns="44525" rIns="89075" bIns="44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P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 de </a:t>
            </a:r>
            <a:r>
              <a:rPr lang="es-PE" sz="3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lang="es-P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6" name="Google Shape;906;p6"/>
          <p:cNvGrpSpPr/>
          <p:nvPr/>
        </p:nvGrpSpPr>
        <p:grpSpPr>
          <a:xfrm>
            <a:off x="271828" y="1687314"/>
            <a:ext cx="8037549" cy="5276469"/>
            <a:chOff x="1010261" y="814129"/>
            <a:chExt cx="9924830" cy="6830011"/>
          </a:xfrm>
        </p:grpSpPr>
        <p:pic>
          <p:nvPicPr>
            <p:cNvPr id="907" name="Google Shape;907;p6"/>
            <p:cNvPicPr preferRelativeResize="0"/>
            <p:nvPr/>
          </p:nvPicPr>
          <p:blipFill rotWithShape="1">
            <a:blip r:embed="rId4">
              <a:alphaModFix/>
            </a:blip>
            <a:srcRect l="23000" t="4818" r="23222" b="4517"/>
            <a:stretch/>
          </p:blipFill>
          <p:spPr>
            <a:xfrm>
              <a:off x="1010261" y="814129"/>
              <a:ext cx="7201007" cy="68300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8" name="Google Shape;908;p6"/>
            <p:cNvCxnSpPr/>
            <p:nvPr/>
          </p:nvCxnSpPr>
          <p:spPr>
            <a:xfrm rot="10800000" flipH="1">
              <a:off x="6675266" y="2269475"/>
              <a:ext cx="1266940" cy="109067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9" name="Google Shape;909;p6"/>
            <p:cNvCxnSpPr/>
            <p:nvPr/>
          </p:nvCxnSpPr>
          <p:spPr>
            <a:xfrm>
              <a:off x="5948197" y="4337569"/>
              <a:ext cx="1284420" cy="1260929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0" name="Google Shape;910;p6"/>
            <p:cNvCxnSpPr/>
            <p:nvPr/>
          </p:nvCxnSpPr>
          <p:spPr>
            <a:xfrm rot="10800000" flipH="1">
              <a:off x="7221600" y="5576464"/>
              <a:ext cx="3261948" cy="2203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1" name="Google Shape;911;p6"/>
            <p:cNvSpPr txBox="1"/>
            <p:nvPr/>
          </p:nvSpPr>
          <p:spPr>
            <a:xfrm>
              <a:off x="8211267" y="1834155"/>
              <a:ext cx="2723824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4"/>
                <a:buFont typeface="Calibri"/>
                <a:buNone/>
              </a:pPr>
              <a:r>
                <a:rPr lang="es-PE" sz="1754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PILARES DE NEGOCIO</a:t>
              </a:r>
              <a:endParaRPr sz="175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6"/>
            <p:cNvSpPr txBox="1"/>
            <p:nvPr/>
          </p:nvSpPr>
          <p:spPr>
            <a:xfrm>
              <a:off x="8212917" y="5141144"/>
              <a:ext cx="2082621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4"/>
                <a:buFont typeface="Calibri"/>
                <a:buNone/>
              </a:pPr>
              <a:r>
                <a:rPr lang="es-PE" sz="1754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HABILITADORES</a:t>
              </a:r>
              <a:endParaRPr sz="1754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13" name="Google Shape;913;p6"/>
          <p:cNvCxnSpPr/>
          <p:nvPr/>
        </p:nvCxnSpPr>
        <p:spPr>
          <a:xfrm rot="10800000" flipH="1">
            <a:off x="5865064" y="2802662"/>
            <a:ext cx="2562487" cy="1571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914" name="Google Shape;914;p6"/>
          <p:cNvGraphicFramePr/>
          <p:nvPr/>
        </p:nvGraphicFramePr>
        <p:xfrm>
          <a:off x="6419804" y="3009289"/>
          <a:ext cx="4904725" cy="1834650"/>
        </p:xfrm>
        <a:graphic>
          <a:graphicData uri="http://schemas.openxmlformats.org/drawingml/2006/table">
            <a:tbl>
              <a:tblPr firstCol="1">
                <a:noFill/>
                <a:tableStyleId>{74F4E16C-6E30-4878-8686-51631653C76C}</a:tableStyleId>
              </a:tblPr>
              <a:tblGrid>
                <a:gridCol w="102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u="none" strike="noStrike" cap="none"/>
                        <a:t>Optimizar negocios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 u="none" strike="noStrike" cap="none"/>
                        <a:t>Busca sumar eficiencias en el modelo de negocio, la organización, el uso de los activos, la composición del portafolio de productos y servicios.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 dirty="0"/>
                        <a:t>Proteger y transformar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Asegurar la sostenibilidad de los negocios; ampliar su oferta de valor; y brindar soluciones integrales a los clientes, con el soporte de la tecnología y de las mejores prácticas en las operaciones.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Nuevos negocios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 dirty="0"/>
                        <a:t>Desarrollo de nuevas líneas o negocios que tengan un adecuado ajuste estratégico con el portafolio actual de marcas y que presenten la oportunidad de obtener sinergias significativas con el mismo (mercado, capacidades , economías de escala).</a:t>
                      </a:r>
                      <a:endParaRPr sz="10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15" name="Google Shape;915;p6"/>
          <p:cNvGraphicFramePr/>
          <p:nvPr/>
        </p:nvGraphicFramePr>
        <p:xfrm>
          <a:off x="6411946" y="5580768"/>
          <a:ext cx="4912600" cy="1783110"/>
        </p:xfrm>
        <a:graphic>
          <a:graphicData uri="http://schemas.openxmlformats.org/drawingml/2006/table">
            <a:tbl>
              <a:tblPr firstCol="1">
                <a:noFill/>
                <a:tableStyleId>{74F4E16C-6E30-4878-8686-51631653C76C}</a:tableStyleId>
              </a:tblPr>
              <a:tblGrid>
                <a:gridCol w="105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Analítica, digital y agilidad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Desarrollo de las capacidades para la gestión de datos y de modelos analíticos , transversales a la organización.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Sinergias</a:t>
                      </a:r>
                      <a:endParaRPr sz="1300"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s-PE" sz="1000"/>
                        <a:t>Mantener y seguir desarrollando las sinergias comerciales,.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s-PE" sz="1000"/>
                        <a:t>Agregar valor sin perder la segmentación y especialización. </a:t>
                      </a: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Servicios compartidos entre las empresas.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300"/>
                        <a:t>Desarrollo de talento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Permanente capacitación y desarrollo para reforzar las competencias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Contar con capacidades digitales, de analítica y de agilidad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000"/>
                        <a:t>Asegurar el  desempeño alineados con la estrategia</a:t>
                      </a:r>
                      <a:endParaRPr sz="10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3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2596</TotalTime>
  <Words>1743</Words>
  <Application>Microsoft Office PowerPoint</Application>
  <PresentationFormat>Personalizado</PresentationFormat>
  <Paragraphs>446</Paragraphs>
  <Slides>26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26</vt:i4>
      </vt:variant>
    </vt:vector>
  </HeadingPairs>
  <TitlesOfParts>
    <vt:vector size="45" baseType="lpstr">
      <vt:lpstr>Raleway</vt:lpstr>
      <vt:lpstr>Arial Narrow</vt:lpstr>
      <vt:lpstr>Arial</vt:lpstr>
      <vt:lpstr>Carlito</vt:lpstr>
      <vt:lpstr>AvantGardeMdITCTT</vt:lpstr>
      <vt:lpstr>Calibri Light</vt:lpstr>
      <vt:lpstr>Calibri</vt:lpstr>
      <vt:lpstr>AvantGardeExtLitITCTT</vt:lpstr>
      <vt:lpstr>33_Tema de Office</vt:lpstr>
      <vt:lpstr>3_Tema de Office</vt:lpstr>
      <vt:lpstr>Tema de Office</vt:lpstr>
      <vt:lpstr>6_Tema de Office</vt:lpstr>
      <vt:lpstr>10_Tema de Office</vt:lpstr>
      <vt:lpstr>13_Tema de Office</vt:lpstr>
      <vt:lpstr>14_Tema de Office</vt:lpstr>
      <vt:lpstr>1_Tema de Office</vt:lpstr>
      <vt:lpstr>7_Tema de Office</vt:lpstr>
      <vt:lpstr>17_Tema de Office</vt:lpstr>
      <vt:lpstr>11_Tema de Office</vt:lpstr>
      <vt:lpstr>Presentación Corporativa Ferreycorp Noviembre 2022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Ferreycorp Marzo 2022</dc:title>
  <dc:creator>Usuario de Microsoft Office</dc:creator>
  <cp:lastModifiedBy>Jonathan Fonseca Garcia</cp:lastModifiedBy>
  <cp:revision>92</cp:revision>
  <dcterms:created xsi:type="dcterms:W3CDTF">2017-06-02T15:12:34Z</dcterms:created>
  <dcterms:modified xsi:type="dcterms:W3CDTF">2022-11-10T19:38:50Z</dcterms:modified>
</cp:coreProperties>
</file>