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76" r:id="rId2"/>
    <p:sldMasterId id="2147483948" r:id="rId3"/>
    <p:sldMasterId id="2147483960" r:id="rId4"/>
    <p:sldMasterId id="2147483996" r:id="rId5"/>
  </p:sldMasterIdLst>
  <p:notesMasterIdLst>
    <p:notesMasterId r:id="rId22"/>
  </p:notesMasterIdLst>
  <p:sldIdLst>
    <p:sldId id="357" r:id="rId6"/>
    <p:sldId id="358" r:id="rId7"/>
    <p:sldId id="348" r:id="rId8"/>
    <p:sldId id="382" r:id="rId9"/>
    <p:sldId id="390" r:id="rId10"/>
    <p:sldId id="383" r:id="rId11"/>
    <p:sldId id="385" r:id="rId12"/>
    <p:sldId id="351" r:id="rId13"/>
    <p:sldId id="379" r:id="rId14"/>
    <p:sldId id="350" r:id="rId15"/>
    <p:sldId id="387" r:id="rId16"/>
    <p:sldId id="388" r:id="rId17"/>
    <p:sldId id="381" r:id="rId18"/>
    <p:sldId id="389" r:id="rId19"/>
    <p:sldId id="369" r:id="rId20"/>
    <p:sldId id="285" r:id="rId21"/>
  </p:sldIdLst>
  <p:sldSz cx="11879263" cy="7559675"/>
  <p:notesSz cx="6858000" cy="9144000"/>
  <p:defaultTextStyle>
    <a:defPPr>
      <a:defRPr lang="es-ES_tradnl"/>
    </a:defPPr>
    <a:lvl1pPr marL="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Gastelumendi Lukis" initials="EGL" lastIdx="1" clrIdx="0">
    <p:extLst>
      <p:ext uri="{19B8F6BF-5375-455C-9EA6-DF929625EA0E}">
        <p15:presenceInfo xmlns:p15="http://schemas.microsoft.com/office/powerpoint/2012/main" userId="S::PATRICIA.GASTELUMENDI@FERREYCORP.COM.PE::bd4de8d5-95ab-4c63-a051-5f33ef714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3A"/>
    <a:srgbClr val="D9D9D9"/>
    <a:srgbClr val="C1D800"/>
    <a:srgbClr val="E6E6E6"/>
    <a:srgbClr val="38B238"/>
    <a:srgbClr val="7CCA81"/>
    <a:srgbClr val="4CAC48"/>
    <a:srgbClr val="3A4C3A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710"/>
  </p:normalViewPr>
  <p:slideViewPr>
    <p:cSldViewPr snapToGrid="0" snapToObjects="1">
      <p:cViewPr varScale="1">
        <p:scale>
          <a:sx n="63" d="100"/>
          <a:sy n="63" d="100"/>
        </p:scale>
        <p:origin x="936" y="72"/>
      </p:cViewPr>
      <p:guideLst>
        <p:guide orient="horz" pos="238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7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b="0" dirty="0" err="1" smtClean="0"/>
              <a:t>Ferreycorp</a:t>
            </a:r>
            <a:r>
              <a:rPr lang="es-MX" b="0" baseline="0" dirty="0" smtClean="0"/>
              <a:t> </a:t>
            </a:r>
            <a:r>
              <a:rPr lang="es-MX" b="0" baseline="0" dirty="0" err="1" smtClean="0"/>
              <a:t>Profit</a:t>
            </a:r>
            <a:r>
              <a:rPr lang="es-MX" b="0" baseline="0" dirty="0" smtClean="0"/>
              <a:t> Ratios</a:t>
            </a:r>
            <a:endParaRPr lang="es-PE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ROE</c:v>
                </c:pt>
              </c:strCache>
            </c:strRef>
          </c:tx>
          <c:spPr>
            <a:ln w="28575">
              <a:solidFill>
                <a:srgbClr val="3AB03A"/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Hoja1!$A$4:$A$13</c:f>
              <c:strCache>
                <c:ptCount val="10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</c:strCache>
            </c:strRef>
          </c:cat>
          <c:val>
            <c:numRef>
              <c:f>Hoja1!$B$4:$B$13</c:f>
              <c:numCache>
                <c:formatCode>0.0%</c:formatCode>
                <c:ptCount val="10"/>
                <c:pt idx="0">
                  <c:v>6.3E-2</c:v>
                </c:pt>
                <c:pt idx="1">
                  <c:v>2.3E-2</c:v>
                </c:pt>
                <c:pt idx="2" formatCode="0.00%">
                  <c:v>3.4000000000000002E-2</c:v>
                </c:pt>
                <c:pt idx="3" formatCode="0.00%">
                  <c:v>6.7000000000000004E-2</c:v>
                </c:pt>
                <c:pt idx="4" formatCode="0.00%">
                  <c:v>9.4E-2</c:v>
                </c:pt>
                <c:pt idx="5" formatCode="0.00%">
                  <c:v>0.14199999999999999</c:v>
                </c:pt>
                <c:pt idx="6" formatCode="0.00%">
                  <c:v>0.159</c:v>
                </c:pt>
                <c:pt idx="7" formatCode="0.00%">
                  <c:v>0.16699999999999998</c:v>
                </c:pt>
                <c:pt idx="8" formatCode="0.00%">
                  <c:v>0.20300000000000001</c:v>
                </c:pt>
                <c:pt idx="9" formatCode="0.00%">
                  <c:v>0.18600000000000003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E1-47C6-BA7F-086F1AF3123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ROA</c:v>
                </c:pt>
              </c:strCache>
            </c:strRef>
          </c:tx>
          <c:spPr>
            <a:ln w="28575">
              <a:solidFill>
                <a:sysClr val="window" lastClr="FFFFFF">
                  <a:lumMod val="8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E1-47C6-BA7F-086F1AF31237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E1-47C6-BA7F-086F1AF31237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E1-47C6-BA7F-086F1AF31237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E1-47C6-BA7F-086F1AF31237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E1-47C6-BA7F-086F1AF312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Hoja1!$A$4:$A$13</c:f>
              <c:strCache>
                <c:ptCount val="10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</c:strCache>
            </c:strRef>
          </c:cat>
          <c:val>
            <c:numRef>
              <c:f>Hoja1!$C$4:$C$13</c:f>
              <c:numCache>
                <c:formatCode>0.0%</c:formatCode>
                <c:ptCount val="10"/>
                <c:pt idx="0">
                  <c:v>5.0999999999999997E-2</c:v>
                </c:pt>
                <c:pt idx="1">
                  <c:v>3.5999999999999997E-2</c:v>
                </c:pt>
                <c:pt idx="2" formatCode="0.00%">
                  <c:v>3.5000000000000003E-2</c:v>
                </c:pt>
                <c:pt idx="3" formatCode="0.00%">
                  <c:v>0.05</c:v>
                </c:pt>
                <c:pt idx="4" formatCode="0.00%">
                  <c:v>5.3999999999999999E-2</c:v>
                </c:pt>
                <c:pt idx="5" formatCode="0.00%">
                  <c:v>7.0000000000000007E-2</c:v>
                </c:pt>
                <c:pt idx="6" formatCode="0.00%">
                  <c:v>8.4000000000000005E-2</c:v>
                </c:pt>
                <c:pt idx="7" formatCode="0.00%">
                  <c:v>9.0999999999999998E-2</c:v>
                </c:pt>
                <c:pt idx="8" formatCode="0.00%">
                  <c:v>9.0999999999999998E-2</c:v>
                </c:pt>
                <c:pt idx="9" formatCode="0.00%">
                  <c:v>8.3000000000000004E-2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E1-47C6-BA7F-086F1AF3123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ROIC</c:v>
                </c:pt>
              </c:strCache>
            </c:strRef>
          </c:tx>
          <c:spPr>
            <a:ln w="28575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Hoja1!$A$4:$A$13</c:f>
              <c:strCache>
                <c:ptCount val="10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</c:strCache>
            </c:strRef>
          </c:cat>
          <c:val>
            <c:numRef>
              <c:f>Hoja1!$D$4:$D$13</c:f>
              <c:numCache>
                <c:formatCode>0.0%</c:formatCode>
                <c:ptCount val="10"/>
                <c:pt idx="0">
                  <c:v>6.8000000000000005E-2</c:v>
                </c:pt>
                <c:pt idx="1">
                  <c:v>5.1999999999999998E-2</c:v>
                </c:pt>
                <c:pt idx="2" formatCode="0.00%">
                  <c:v>5.8000000000000003E-2</c:v>
                </c:pt>
                <c:pt idx="3" formatCode="0.00%">
                  <c:v>0.08</c:v>
                </c:pt>
                <c:pt idx="4" formatCode="0.00%">
                  <c:v>9.9000000000000005E-2</c:v>
                </c:pt>
                <c:pt idx="5" formatCode="0.00%">
                  <c:v>0.109</c:v>
                </c:pt>
                <c:pt idx="6" formatCode="0.00%">
                  <c:v>0.129</c:v>
                </c:pt>
                <c:pt idx="7" formatCode="0.00%">
                  <c:v>0.14400000000000002</c:v>
                </c:pt>
                <c:pt idx="8" formatCode="0.00%">
                  <c:v>0.13300000000000001</c:v>
                </c:pt>
                <c:pt idx="9" formatCode="0.00%">
                  <c:v>0.122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E1-47C6-BA7F-086F1AF3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96088153467227E-2"/>
          <c:y val="0"/>
          <c:w val="0.95013111554231433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Spare parts and services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859</c:v>
                </c:pt>
                <c:pt idx="1">
                  <c:v>834</c:v>
                </c:pt>
                <c:pt idx="2">
                  <c:v>590</c:v>
                </c:pt>
                <c:pt idx="3">
                  <c:v>765</c:v>
                </c:pt>
                <c:pt idx="4">
                  <c:v>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6928"/>
        <c:axId val="258379712"/>
      </c:barChart>
      <c:catAx>
        <c:axId val="29183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9712"/>
        <c:crosses val="autoZero"/>
        <c:auto val="1"/>
        <c:lblAlgn val="ctr"/>
        <c:lblOffset val="100"/>
        <c:noMultiLvlLbl val="0"/>
      </c:catAx>
      <c:valAx>
        <c:axId val="258379712"/>
        <c:scaling>
          <c:orientation val="minMax"/>
          <c:max val="3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6334609663595"/>
          <c:y val="4.3750657582690276E-2"/>
          <c:w val="0.8336057796898253"/>
          <c:h val="0.715867155901596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Utilidad Operativa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9.4376235320826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3-4CBD-A38C-401BCC38B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239</c:v>
                </c:pt>
                <c:pt idx="1">
                  <c:v>212</c:v>
                </c:pt>
                <c:pt idx="2">
                  <c:v>100</c:v>
                </c:pt>
                <c:pt idx="3">
                  <c:v>191</c:v>
                </c:pt>
                <c:pt idx="4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D-90BB-9A1BA4F2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86934528"/>
        <c:axId val="121427008"/>
      </c:barChart>
      <c:catAx>
        <c:axId val="2869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7008"/>
        <c:crosses val="autoZero"/>
        <c:auto val="1"/>
        <c:lblAlgn val="ctr"/>
        <c:lblOffset val="100"/>
        <c:noMultiLvlLbl val="0"/>
      </c:catAx>
      <c:valAx>
        <c:axId val="121427008"/>
        <c:scaling>
          <c:orientation val="minMax"/>
          <c:max val="12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286934528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9342654915784E-2"/>
          <c:y val="0.22969582908302574"/>
          <c:w val="0.92665447274120383"/>
          <c:h val="0.672533039776639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1691</c:v>
                </c:pt>
                <c:pt idx="1">
                  <c:v>1758</c:v>
                </c:pt>
                <c:pt idx="2">
                  <c:v>1434</c:v>
                </c:pt>
                <c:pt idx="3">
                  <c:v>1454</c:v>
                </c:pt>
                <c:pt idx="4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5D3-88FA-7D56030B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14080"/>
        <c:axId val="121428736"/>
      </c:barChart>
      <c:catAx>
        <c:axId val="287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21428736"/>
        <c:crosses val="autoZero"/>
        <c:auto val="1"/>
        <c:lblAlgn val="ctr"/>
        <c:lblOffset val="100"/>
        <c:noMultiLvlLbl val="0"/>
      </c:catAx>
      <c:valAx>
        <c:axId val="1214287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872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800509687049"/>
          <c:y val="0.17067992325844877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dLbl>
              <c:idx val="0"/>
              <c:layout>
                <c:manualLayout>
                  <c:x val="-2.2473572317655479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C083E47F-B428-4FC4-A875-CC80D435DA10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0C-46BE-8B5D-C5F06850253E}"/>
                </c:ext>
              </c:extLst>
            </c:dLbl>
            <c:dLbl>
              <c:idx val="1"/>
              <c:layout>
                <c:manualLayout>
                  <c:x val="-2.2473572317655275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66EBB39F-76EB-4D37-96FC-F5C08FB0A693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C-46BE-8B5D-C5F06850253E}"/>
                </c:ext>
              </c:extLst>
            </c:dLbl>
            <c:dLbl>
              <c:idx val="2"/>
              <c:layout>
                <c:manualLayout>
                  <c:x val="-4.4947144635311374E-3"/>
                  <c:y val="-0.16677077270339716"/>
                </c:manualLayout>
              </c:layout>
              <c:tx>
                <c:rich>
                  <a:bodyPr/>
                  <a:lstStyle/>
                  <a:p>
                    <a:fld id="{1728FF31-7729-4B4B-8C73-C86B32587B45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0C-46BE-8B5D-C5F06850253E}"/>
                </c:ext>
              </c:extLst>
            </c:dLbl>
            <c:dLbl>
              <c:idx val="3"/>
              <c:layout>
                <c:manualLayout>
                  <c:x val="-4.494714463531055E-3"/>
                  <c:y val="-0.16226345452222427"/>
                </c:manualLayout>
              </c:layout>
              <c:tx>
                <c:rich>
                  <a:bodyPr/>
                  <a:lstStyle/>
                  <a:p>
                    <a:fld id="{64E652F4-32ED-413A-8EAE-E71A7F71FAC9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0C-46BE-8B5D-C5F06850253E}"/>
                </c:ext>
              </c:extLst>
            </c:dLbl>
            <c:dLbl>
              <c:idx val="4"/>
              <c:layout>
                <c:manualLayout>
                  <c:x val="1.6480429316288076E-16"/>
                  <c:y val="-0.12391575928791471"/>
                </c:manualLayout>
              </c:layout>
              <c:tx>
                <c:rich>
                  <a:bodyPr/>
                  <a:lstStyle/>
                  <a:p>
                    <a:fld id="{AFE45D65-F644-46FB-9AEF-C9C266DD9A82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B-4FA0-A992-DFECFAEBE0AF}"/>
                </c:ext>
              </c:extLst>
            </c:dLbl>
            <c:dLbl>
              <c:idx val="5"/>
              <c:layout>
                <c:manualLayout>
                  <c:x val="-2.2473572317656099E-3"/>
                  <c:y val="-0.26593177268920093"/>
                </c:manualLayout>
              </c:layout>
              <c:tx>
                <c:rich>
                  <a:bodyPr/>
                  <a:lstStyle/>
                  <a:p>
                    <a:fld id="{D4DD6A17-E27B-4A8F-85A3-5A5CCEB0DDA6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1-4A8B-928C-94AFD60C2911}"/>
                </c:ext>
              </c:extLst>
            </c:dLbl>
            <c:dLbl>
              <c:idx val="6"/>
              <c:layout>
                <c:manualLayout>
                  <c:x val="-1.6480429316288076E-16"/>
                  <c:y val="-0.35157081813148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1-4A8B-928C-94AFD60C2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Hoja1!$A$3:$A$7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Hoja1!$E$3:$E$7</c:f>
              <c:numCache>
                <c:formatCode>General</c:formatCode>
                <c:ptCount val="5"/>
                <c:pt idx="0">
                  <c:v>303</c:v>
                </c:pt>
                <c:pt idx="1">
                  <c:v>270</c:v>
                </c:pt>
                <c:pt idx="2">
                  <c:v>158</c:v>
                </c:pt>
                <c:pt idx="3">
                  <c:v>249</c:v>
                </c:pt>
                <c:pt idx="4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38656"/>
        <c:axId val="125098752"/>
      </c:barChart>
      <c:catAx>
        <c:axId val="287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125098752"/>
        <c:crosses val="autoZero"/>
        <c:auto val="1"/>
        <c:lblAlgn val="ctr"/>
        <c:lblOffset val="100"/>
        <c:noMultiLvlLbl val="0"/>
      </c:catAx>
      <c:valAx>
        <c:axId val="125098752"/>
        <c:scaling>
          <c:orientation val="minMax"/>
          <c:max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2872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12700">
              <a:solidFill>
                <a:srgbClr val="3AB03A"/>
              </a:solidFill>
            </a:ln>
          </c:spPr>
          <c:marker>
            <c:symbol val="diamond"/>
            <c:size val="8"/>
            <c:spPr>
              <a:solidFill>
                <a:srgbClr val="3AB03A"/>
              </a:solidFill>
              <a:ln w="12700">
                <a:solidFill>
                  <a:srgbClr val="3AB03A"/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Hoja1!$B$4:$B$8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0.25600000000000001</c:v>
                </c:pt>
                <c:pt idx="2" formatCode="0.00%">
                  <c:v>0.23499999999999999</c:v>
                </c:pt>
                <c:pt idx="3" formatCode="0.00%">
                  <c:v>0.27600000000000002</c:v>
                </c:pt>
                <c:pt idx="4" formatCode="0.00%">
                  <c:v>0.249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F-470F-9D40-2A09645022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EF-470F-9D40-2A09645022E1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EF-470F-9D40-2A09645022E1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EF-470F-9D40-2A09645022E1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EF-470F-9D40-2A09645022E1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CE-4F71-8DBC-4B3CCEA9EA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Hoja1!$C$4:$C$8</c:f>
              <c:numCache>
                <c:formatCode>0.0%</c:formatCode>
                <c:ptCount val="5"/>
                <c:pt idx="0">
                  <c:v>0.14199999999999999</c:v>
                </c:pt>
                <c:pt idx="1">
                  <c:v>0.12</c:v>
                </c:pt>
                <c:pt idx="2" formatCode="0.00%">
                  <c:v>7.0000000000000007E-2</c:v>
                </c:pt>
                <c:pt idx="3" formatCode="0.00%">
                  <c:v>0.13200000000000001</c:v>
                </c:pt>
                <c:pt idx="4" formatCode="0.00%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EF-470F-9D40-2A09645022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Ebitda Margin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Hoja1!$D$4:$D$8</c:f>
              <c:numCache>
                <c:formatCode>0.0%</c:formatCode>
                <c:ptCount val="5"/>
                <c:pt idx="0">
                  <c:v>0.18</c:v>
                </c:pt>
                <c:pt idx="1">
                  <c:v>0.154</c:v>
                </c:pt>
                <c:pt idx="2" formatCode="0.00%">
                  <c:v>0.11</c:v>
                </c:pt>
                <c:pt idx="3" formatCode="0.00%">
                  <c:v>0.17199999999999999</c:v>
                </c:pt>
                <c:pt idx="4" formatCode="0.00%">
                  <c:v>0.13800000000000001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F-470F-9D40-2A096450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4.0000000000000008E-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5-402C-9A9C-87BBB49FFD9E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E5-402C-9A9C-87BBB49FFD9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2Q'21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2Q'22</c:v>
                </c:pt>
              </c:strCache>
            </c:strRef>
          </c:cat>
          <c:val>
            <c:numRef>
              <c:f>'Ut. Neta(INGLES)'!$B$17:$I$17</c:f>
              <c:numCache>
                <c:formatCode>#,##0.0</c:formatCode>
                <c:ptCount val="8"/>
                <c:pt idx="0">
                  <c:v>86</c:v>
                </c:pt>
                <c:pt idx="1">
                  <c:v>86</c:v>
                </c:pt>
                <c:pt idx="2">
                  <c:v>95</c:v>
                </c:pt>
                <c:pt idx="3">
                  <c:v>78</c:v>
                </c:pt>
                <c:pt idx="4">
                  <c:v>47</c:v>
                </c:pt>
                <c:pt idx="5">
                  <c:v>47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E5-402C-9A9C-87BBB49FFD9E}"/>
            </c:ext>
          </c:extLst>
        </c:ser>
        <c:ser>
          <c:idx val="1"/>
          <c:order val="1"/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7E5-402C-9A9C-87BBB49FFD9E}"/>
              </c:ext>
            </c:extLst>
          </c:dPt>
          <c:dPt>
            <c:idx val="7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7E5-402C-9A9C-87BBB49FFD9E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E5-402C-9A9C-87BBB49FFD9E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E5-402C-9A9C-87BBB49FFD9E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7E5-402C-9A9C-87BBB49FFD9E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7E5-402C-9A9C-87BBB49FFD9E}"/>
                </c:ext>
              </c:extLst>
            </c:dLbl>
            <c:dLbl>
              <c:idx val="5"/>
              <c:layout>
                <c:manualLayout>
                  <c:x val="0"/>
                  <c:y val="1.833660079367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7E5-402C-9A9C-87BBB49FFD9E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7E5-402C-9A9C-87BBB49FFD9E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2Q'21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2Q'22</c:v>
                </c:pt>
              </c:strCache>
            </c:strRef>
          </c:cat>
          <c:val>
            <c:numRef>
              <c:f>'Ut. Neta(INGLES)'!$B$18:$I$18</c:f>
              <c:numCache>
                <c:formatCode>#,##0.0</c:formatCode>
                <c:ptCount val="8"/>
                <c:pt idx="1">
                  <c:v>9</c:v>
                </c:pt>
                <c:pt idx="2">
                  <c:v>0</c:v>
                </c:pt>
                <c:pt idx="3">
                  <c:v>17</c:v>
                </c:pt>
                <c:pt idx="4">
                  <c:v>30</c:v>
                </c:pt>
                <c:pt idx="5">
                  <c:v>2</c:v>
                </c:pt>
                <c:pt idx="6">
                  <c:v>11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7E5-402C-9A9C-87BBB49FF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9983744"/>
        <c:axId val="134596864"/>
      </c:barChart>
      <c:catAx>
        <c:axId val="14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6864"/>
        <c:crosses val="autoZero"/>
        <c:auto val="1"/>
        <c:lblAlgn val="ctr"/>
        <c:lblOffset val="100"/>
        <c:noMultiLvlLbl val="0"/>
      </c:catAx>
      <c:valAx>
        <c:axId val="13459686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99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AB0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5-4765-9C50-F1BFFAE7900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5-4765-9C50-F1BFFAE7900C}"/>
              </c:ext>
            </c:extLst>
          </c:dPt>
          <c:dLbls>
            <c:dLbl>
              <c:idx val="0"/>
              <c:layout>
                <c:manualLayout>
                  <c:x val="-0.18191874785678691"/>
                  <c:y val="-6.25715182232003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B5-4765-9C50-F1BFFAE7900C}"/>
                </c:ext>
              </c:extLst>
            </c:dLbl>
            <c:dLbl>
              <c:idx val="1"/>
              <c:layout>
                <c:manualLayout>
                  <c:x val="-5.3051948939848499E-2"/>
                  <c:y val="7.6196617172649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B5-4765-9C50-F1BFFAE79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Non-Current</c:v>
                </c:pt>
                <c:pt idx="1">
                  <c:v>Current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5-4765-9C50-F1BFFAE7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5112610194407E-2"/>
          <c:y val="5.4226052073992365E-2"/>
          <c:w val="0.9071283793473166"/>
          <c:h val="0.828884251679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Vencimiento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0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173</c:v>
                </c:pt>
                <c:pt idx="1">
                  <c:v>135</c:v>
                </c:pt>
                <c:pt idx="2">
                  <c:v>72</c:v>
                </c:pt>
                <c:pt idx="3">
                  <c:v>60</c:v>
                </c:pt>
                <c:pt idx="4">
                  <c:v>54</c:v>
                </c:pt>
                <c:pt idx="5">
                  <c:v>29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C-4B36-8E93-DC625EE3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1833725190185E-2"/>
          <c:y val="5.4226052073992365E-2"/>
          <c:w val="0.9071283793473166"/>
          <c:h val="0.686634745337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Saldo de caja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March'20</c:v>
                </c:pt>
                <c:pt idx="1">
                  <c:v>April'20</c:v>
                </c:pt>
                <c:pt idx="2">
                  <c:v>May'20</c:v>
                </c:pt>
                <c:pt idx="3">
                  <c:v>June'20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105</c:v>
                </c:pt>
                <c:pt idx="1">
                  <c:v>252</c:v>
                </c:pt>
                <c:pt idx="2">
                  <c:v>199</c:v>
                </c:pt>
                <c:pt idx="3">
                  <c:v>120</c:v>
                </c:pt>
                <c:pt idx="4">
                  <c:v>104</c:v>
                </c:pt>
                <c:pt idx="5">
                  <c:v>74</c:v>
                </c:pt>
                <c:pt idx="6">
                  <c:v>45</c:v>
                </c:pt>
                <c:pt idx="7">
                  <c:v>100</c:v>
                </c:pt>
                <c:pt idx="8">
                  <c:v>59</c:v>
                </c:pt>
                <c:pt idx="9">
                  <c:v>51</c:v>
                </c:pt>
                <c:pt idx="10">
                  <c:v>77</c:v>
                </c:pt>
                <c:pt idx="1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3-4B53-96A0-A548C8E6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4387432172741E-2"/>
          <c:y val="5.2721755932612767E-2"/>
          <c:w val="0.96492028970768329"/>
          <c:h val="0.85030478188855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Local banks</c:v>
                </c:pt>
              </c:strCache>
            </c:strRef>
          </c:tx>
          <c:spPr>
            <a:solidFill>
              <a:srgbClr val="38AC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Hoja1!$B$3:$B$14</c:f>
              <c:numCache>
                <c:formatCode>General</c:formatCode>
                <c:ptCount val="12"/>
                <c:pt idx="0">
                  <c:v>495</c:v>
                </c:pt>
                <c:pt idx="1">
                  <c:v>653</c:v>
                </c:pt>
                <c:pt idx="2">
                  <c:v>573</c:v>
                </c:pt>
                <c:pt idx="3">
                  <c:v>412</c:v>
                </c:pt>
                <c:pt idx="4">
                  <c:v>205</c:v>
                </c:pt>
                <c:pt idx="5">
                  <c:v>198</c:v>
                </c:pt>
                <c:pt idx="6">
                  <c:v>191</c:v>
                </c:pt>
                <c:pt idx="7">
                  <c:v>335</c:v>
                </c:pt>
                <c:pt idx="8">
                  <c:v>330</c:v>
                </c:pt>
                <c:pt idx="9">
                  <c:v>290</c:v>
                </c:pt>
                <c:pt idx="10">
                  <c:v>301</c:v>
                </c:pt>
                <c:pt idx="11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1-437C-98C9-EB67542701E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Foreign banks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Hoja1!$C$3:$C$14</c:f>
              <c:numCache>
                <c:formatCode>General</c:formatCode>
                <c:ptCount val="12"/>
                <c:pt idx="0">
                  <c:v>146</c:v>
                </c:pt>
                <c:pt idx="1">
                  <c:v>121</c:v>
                </c:pt>
                <c:pt idx="2">
                  <c:v>130</c:v>
                </c:pt>
                <c:pt idx="3">
                  <c:v>192</c:v>
                </c:pt>
                <c:pt idx="4">
                  <c:v>133</c:v>
                </c:pt>
                <c:pt idx="5">
                  <c:v>126</c:v>
                </c:pt>
                <c:pt idx="6">
                  <c:v>120</c:v>
                </c:pt>
                <c:pt idx="7">
                  <c:v>110</c:v>
                </c:pt>
                <c:pt idx="8">
                  <c:v>88</c:v>
                </c:pt>
                <c:pt idx="9">
                  <c:v>80</c:v>
                </c:pt>
                <c:pt idx="10">
                  <c:v>76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1-437C-98C9-EB67542701E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Hoja1!$D$3:$D$14</c:f>
              <c:numCache>
                <c:formatCode>General</c:formatCode>
                <c:ptCount val="12"/>
                <c:pt idx="0">
                  <c:v>55</c:v>
                </c:pt>
                <c:pt idx="1">
                  <c:v>89</c:v>
                </c:pt>
                <c:pt idx="2">
                  <c:v>154</c:v>
                </c:pt>
                <c:pt idx="3">
                  <c:v>64</c:v>
                </c:pt>
                <c:pt idx="4">
                  <c:v>68</c:v>
                </c:pt>
                <c:pt idx="5">
                  <c:v>58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15</c:v>
                </c:pt>
                <c:pt idx="10">
                  <c:v>12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1-437C-98C9-EB67542701E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Capital Mkt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Hoja1!$E$3:$E$14</c:f>
              <c:numCache>
                <c:formatCode>General</c:formatCode>
                <c:ptCount val="12"/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1-437C-98C9-EB67542701E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IFRS16</c:v>
                </c:pt>
              </c:strCache>
            </c:strRef>
          </c:tx>
          <c:spPr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</c:strCache>
            </c:strRef>
          </c:cat>
          <c:val>
            <c:numRef>
              <c:f>Hoja1!$F$3:$F$14</c:f>
              <c:numCache>
                <c:formatCode>General</c:formatCode>
                <c:ptCount val="12"/>
                <c:pt idx="0">
                  <c:v>35</c:v>
                </c:pt>
                <c:pt idx="1">
                  <c:v>33</c:v>
                </c:pt>
                <c:pt idx="2">
                  <c:v>42</c:v>
                </c:pt>
                <c:pt idx="3">
                  <c:v>43</c:v>
                </c:pt>
                <c:pt idx="4">
                  <c:v>42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26</c:v>
                </c:pt>
                <c:pt idx="9">
                  <c:v>33</c:v>
                </c:pt>
                <c:pt idx="10">
                  <c:v>27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81-437C-98C9-EB67542701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12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025721254078298"/>
          <c:y val="0.12731731550794306"/>
          <c:w val="0.41451785830995513"/>
          <c:h val="0.11009110259042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54823302421723E-2"/>
                  <c:y val="7.87558140894931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50-464D-8B8D-EA23D47A374E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50-464D-8B8D-EA23D47A374E}"/>
                </c:ext>
              </c:extLst>
            </c:dLbl>
            <c:dLbl>
              <c:idx val="2"/>
              <c:layout>
                <c:manualLayout>
                  <c:x val="-1.3451919878813444E-3"/>
                  <c:y val="7.8826701410905804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antGardeExtLitITCT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46098056556"/>
                      <c:h val="7.39570968664614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50-464D-8B8D-EA23D47A374E}"/>
                </c:ext>
              </c:extLst>
            </c:dLbl>
            <c:dLbl>
              <c:idx val="3"/>
              <c:layout>
                <c:manualLayout>
                  <c:x val="-3.8475998165164562E-3"/>
                  <c:y val="7.87912577501994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50-464D-8B8D-EA23D47A374E}"/>
                </c:ext>
              </c:extLst>
            </c:dLbl>
            <c:dLbl>
              <c:idx val="4"/>
              <c:layout>
                <c:manualLayout>
                  <c:x val="6.1622285380105897E-3"/>
                  <c:y val="-1.72174670613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50-464D-8B8D-EA23D47A37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-0.11</c:v>
                </c:pt>
                <c:pt idx="1">
                  <c:v>0.13300000000000001</c:v>
                </c:pt>
                <c:pt idx="2">
                  <c:v>3.7999999999999999E-2</c:v>
                </c:pt>
                <c:pt idx="3">
                  <c:v>3.5999999999999997E-2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0-464D-8B8D-EA23D47A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2"/>
          <c:min val="-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0368981522749"/>
          <c:y val="0.17067999957310462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 Assets Q2'21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8D-4C86-93F2-580909AB68E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918D-4C86-93F2-580909AB68E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918D-4C86-93F2-580909AB68E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918D-4C86-93F2-580909AB68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8-918D-4C86-93F2-580909AB68E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18D-4C86-93F2-580909AB68E4}"/>
              </c:ext>
            </c:extLst>
          </c:dPt>
          <c:dLbls>
            <c:dLbl>
              <c:idx val="0"/>
              <c:layout>
                <c:manualLayout>
                  <c:x val="0"/>
                  <c:y val="-0.345406554152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Jun21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Jun22</c:v>
                </c:pt>
              </c:strCache>
            </c:strRef>
          </c:cat>
          <c:val>
            <c:numRef>
              <c:f>Hoja1!$B$2:$G$2</c:f>
              <c:numCache>
                <c:formatCode>_ * #,##0_ ;_ * \-#,##0_ ;_ * "-"??_ ;_ @_ </c:formatCode>
                <c:ptCount val="6"/>
                <c:pt idx="0">
                  <c:v>6053</c:v>
                </c:pt>
                <c:pt idx="1">
                  <c:v>5864</c:v>
                </c:pt>
                <c:pt idx="2">
                  <c:v>5864</c:v>
                </c:pt>
                <c:pt idx="3">
                  <c:v>5918</c:v>
                </c:pt>
                <c:pt idx="4">
                  <c:v>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8D-4C86-93F2-580909AB68E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Assets Q2'22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18D-4C86-93F2-580909AB68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8D-4C86-93F2-580909AB68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18D-4C86-93F2-580909AB68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18D-4C86-93F2-580909AB68E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18D-4C86-93F2-580909AB68E4}"/>
              </c:ext>
            </c:extLst>
          </c:dPt>
          <c:dLbls>
            <c:dLbl>
              <c:idx val="1"/>
              <c:layout>
                <c:manualLayout>
                  <c:x val="-4.2426893151850359E-17"/>
                  <c:y val="-3.928255212864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D-4C86-93F2-580909AB68E4}"/>
                </c:ext>
              </c:extLst>
            </c:dLbl>
            <c:dLbl>
              <c:idx val="2"/>
              <c:layout>
                <c:manualLayout>
                  <c:x val="-8.4853786303700717E-17"/>
                  <c:y val="-4.419287114472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18D-4C86-93F2-580909AB68E4}"/>
                </c:ext>
              </c:extLst>
            </c:dLbl>
            <c:dLbl>
              <c:idx val="3"/>
              <c:layout>
                <c:manualLayout>
                  <c:x val="8.0154780775096735E-3"/>
                  <c:y val="-3.437261975185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18D-4C86-93F2-580909AB68E4}"/>
                </c:ext>
              </c:extLst>
            </c:dLbl>
            <c:dLbl>
              <c:idx val="4"/>
              <c:layout>
                <c:manualLayout>
                  <c:x val="-2.3142556578177793E-3"/>
                  <c:y val="-3.89101361142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18D-4C86-93F2-580909AB68E4}"/>
                </c:ext>
              </c:extLst>
            </c:dLbl>
            <c:dLbl>
              <c:idx val="5"/>
              <c:layout>
                <c:manualLayout>
                  <c:x val="-1.9552319620999067E-3"/>
                  <c:y val="-0.3370824386604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18D-4C86-93F2-580909AB68E4}"/>
                </c:ext>
              </c:extLst>
            </c:dLbl>
            <c:dLbl>
              <c:idx val="6"/>
              <c:layout>
                <c:manualLayout>
                  <c:x val="0"/>
                  <c:y val="-0.3366620844268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8D-4C86-93F2-580909AB68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Jun21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Jun22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1">
                  <c:v>189</c:v>
                </c:pt>
                <c:pt idx="2">
                  <c:v>54</c:v>
                </c:pt>
                <c:pt idx="3">
                  <c:v>76</c:v>
                </c:pt>
                <c:pt idx="4" formatCode="0">
                  <c:v>52</c:v>
                </c:pt>
                <c:pt idx="5" formatCode="0">
                  <c:v>6046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96113152"/>
        <c:axId val="258368640"/>
      </c:barChart>
      <c:lineChart>
        <c:grouping val="stacked"/>
        <c:varyColors val="0"/>
        <c:ser>
          <c:idx val="2"/>
          <c:order val="2"/>
          <c:tx>
            <c:strRef>
              <c:f>Hoja1!$A$4</c:f>
              <c:strCache>
                <c:ptCount val="1"/>
                <c:pt idx="0">
                  <c:v>Assets turnover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918D-4C86-93F2-580909AB68E4}"/>
              </c:ext>
            </c:extLst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918D-4C86-93F2-580909AB68E4}"/>
              </c:ext>
            </c:extLst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918D-4C86-93F2-580909AB68E4}"/>
              </c:ext>
            </c:extLst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918D-4C86-93F2-580909AB68E4}"/>
              </c:ext>
            </c:extLst>
          </c:dPt>
          <c:dPt>
            <c:idx val="5"/>
            <c:marker>
              <c:symbol val="diamond"/>
              <c:size val="8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918D-4C86-93F2-580909AB68E4}"/>
              </c:ext>
            </c:extLst>
          </c:dPt>
          <c:dPt>
            <c:idx val="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918D-4C86-93F2-580909AB68E4}"/>
              </c:ext>
            </c:extLst>
          </c:dPt>
          <c:dLbls>
            <c:dLbl>
              <c:idx val="0"/>
              <c:layout>
                <c:manualLayout>
                  <c:x val="-4.1059871204098042E-2"/>
                  <c:y val="-6.9955757802976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18D-4C86-93F2-580909AB68E4}"/>
                </c:ext>
              </c:extLst>
            </c:dLbl>
            <c:dLbl>
              <c:idx val="5"/>
              <c:layout>
                <c:manualLayout>
                  <c:x val="-3.5194175317798324E-2"/>
                  <c:y val="-6.5583522940290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18D-4C86-93F2-580909AB68E4}"/>
                </c:ext>
              </c:extLst>
            </c:dLbl>
            <c:dLbl>
              <c:idx val="6"/>
              <c:layout>
                <c:manualLayout>
                  <c:x val="-4.3015103166198096E-2"/>
                  <c:y val="-6.9955757802976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Jun21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Jun22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0.88</c:v>
                </c:pt>
                <c:pt idx="5">
                  <c:v>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5824"/>
        <c:axId val="258369216"/>
      </c:lineChart>
      <c:catAx>
        <c:axId val="2961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258368640"/>
        <c:crosses val="autoZero"/>
        <c:auto val="1"/>
        <c:lblAlgn val="ctr"/>
        <c:lblOffset val="100"/>
        <c:noMultiLvlLbl val="0"/>
      </c:catAx>
      <c:valAx>
        <c:axId val="258368640"/>
        <c:scaling>
          <c:orientation val="minMax"/>
          <c:max val="7000"/>
          <c:min val="0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96113152"/>
        <c:crosses val="autoZero"/>
        <c:crossBetween val="between"/>
      </c:valAx>
      <c:valAx>
        <c:axId val="25836921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295565824"/>
        <c:crosses val="max"/>
        <c:crossBetween val="between"/>
      </c:valAx>
      <c:catAx>
        <c:axId val="29556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3692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674477433467077"/>
          <c:y val="0.91665108842827792"/>
          <c:w val="0.21930651463275586"/>
          <c:h val="7.4604441846350025E-2"/>
        </c:manualLayout>
      </c:layout>
      <c:overlay val="0"/>
      <c:txPr>
        <a:bodyPr/>
        <a:lstStyle/>
        <a:p>
          <a:pPr>
            <a:defRPr sz="1000">
              <a:latin typeface="AvantGardeExtLitITCT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7811957412345E-2"/>
          <c:y val="7.0879471072786249E-2"/>
          <c:w val="0.68576117145785953"/>
          <c:h val="0.7120003073756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Cash cycle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163</c:v>
                </c:pt>
                <c:pt idx="1">
                  <c:v>163</c:v>
                </c:pt>
                <c:pt idx="2">
                  <c:v>161</c:v>
                </c:pt>
                <c:pt idx="3">
                  <c:v>165</c:v>
                </c:pt>
                <c:pt idx="4">
                  <c:v>169</c:v>
                </c:pt>
                <c:pt idx="5">
                  <c:v>198</c:v>
                </c:pt>
                <c:pt idx="6">
                  <c:v>210</c:v>
                </c:pt>
                <c:pt idx="7">
                  <c:v>193</c:v>
                </c:pt>
                <c:pt idx="8">
                  <c:v>203</c:v>
                </c:pt>
                <c:pt idx="9">
                  <c:v>198</c:v>
                </c:pt>
                <c:pt idx="10">
                  <c:v>176</c:v>
                </c:pt>
                <c:pt idx="11">
                  <c:v>153</c:v>
                </c:pt>
                <c:pt idx="12">
                  <c:v>150</c:v>
                </c:pt>
                <c:pt idx="1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9-4196-9003-F19CBEB44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95564800"/>
        <c:axId val="27163724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Collection days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</c:strCache>
            </c:strRef>
          </c:cat>
          <c:val>
            <c:numRef>
              <c:f>Hoja1!$C$2:$C$15</c:f>
              <c:numCache>
                <c:formatCode>General</c:formatCode>
                <c:ptCount val="14"/>
                <c:pt idx="0">
                  <c:v>67</c:v>
                </c:pt>
                <c:pt idx="1">
                  <c:v>63</c:v>
                </c:pt>
                <c:pt idx="2">
                  <c:v>64</c:v>
                </c:pt>
                <c:pt idx="3">
                  <c:v>62</c:v>
                </c:pt>
                <c:pt idx="4">
                  <c:v>56</c:v>
                </c:pt>
                <c:pt idx="5">
                  <c:v>64</c:v>
                </c:pt>
                <c:pt idx="6">
                  <c:v>76</c:v>
                </c:pt>
                <c:pt idx="7">
                  <c:v>69</c:v>
                </c:pt>
                <c:pt idx="8">
                  <c:v>62</c:v>
                </c:pt>
                <c:pt idx="9">
                  <c:v>57</c:v>
                </c:pt>
                <c:pt idx="10">
                  <c:v>57</c:v>
                </c:pt>
                <c:pt idx="11">
                  <c:v>52</c:v>
                </c:pt>
                <c:pt idx="12">
                  <c:v>45</c:v>
                </c:pt>
                <c:pt idx="1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9-4196-9003-F19CBEB44C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Payable days</c:v>
                </c:pt>
              </c:strCache>
            </c:strRef>
          </c:tx>
          <c:spPr>
            <a:ln w="12700" cap="rnd">
              <a:solidFill>
                <a:srgbClr val="C1D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D800"/>
              </a:solidFill>
              <a:ln w="12700">
                <a:solidFill>
                  <a:srgbClr val="C1D8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</c:strCache>
            </c:strRef>
          </c:cat>
          <c:val>
            <c:numRef>
              <c:f>Hoja1!$D$2:$D$15</c:f>
              <c:numCache>
                <c:formatCode>General</c:formatCode>
                <c:ptCount val="14"/>
                <c:pt idx="0">
                  <c:v>53</c:v>
                </c:pt>
                <c:pt idx="1">
                  <c:v>55</c:v>
                </c:pt>
                <c:pt idx="2">
                  <c:v>52</c:v>
                </c:pt>
                <c:pt idx="3">
                  <c:v>48</c:v>
                </c:pt>
                <c:pt idx="4">
                  <c:v>47</c:v>
                </c:pt>
                <c:pt idx="5">
                  <c:v>52</c:v>
                </c:pt>
                <c:pt idx="6">
                  <c:v>58</c:v>
                </c:pt>
                <c:pt idx="7">
                  <c:v>55</c:v>
                </c:pt>
                <c:pt idx="8">
                  <c:v>59</c:v>
                </c:pt>
                <c:pt idx="9">
                  <c:v>48</c:v>
                </c:pt>
                <c:pt idx="10">
                  <c:v>54</c:v>
                </c:pt>
                <c:pt idx="11">
                  <c:v>52</c:v>
                </c:pt>
                <c:pt idx="12">
                  <c:v>50</c:v>
                </c:pt>
                <c:pt idx="13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9-4196-9003-F19CBEB44CC7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Inventory days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Hoja1!$A$2:$A$15</c:f>
              <c:strCache>
                <c:ptCount val="14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</c:strCache>
            </c:strRef>
          </c:cat>
          <c:val>
            <c:numRef>
              <c:f>Hoja1!$F$2:$F$15</c:f>
              <c:numCache>
                <c:formatCode>0</c:formatCode>
                <c:ptCount val="14"/>
                <c:pt idx="0">
                  <c:v>149</c:v>
                </c:pt>
                <c:pt idx="1">
                  <c:v>155</c:v>
                </c:pt>
                <c:pt idx="2">
                  <c:v>149</c:v>
                </c:pt>
                <c:pt idx="3">
                  <c:v>150</c:v>
                </c:pt>
                <c:pt idx="4">
                  <c:v>159</c:v>
                </c:pt>
                <c:pt idx="5">
                  <c:v>187</c:v>
                </c:pt>
                <c:pt idx="6">
                  <c:v>193</c:v>
                </c:pt>
                <c:pt idx="7">
                  <c:v>180</c:v>
                </c:pt>
                <c:pt idx="8">
                  <c:v>200</c:v>
                </c:pt>
                <c:pt idx="9">
                  <c:v>189</c:v>
                </c:pt>
                <c:pt idx="10">
                  <c:v>173</c:v>
                </c:pt>
                <c:pt idx="11">
                  <c:v>152</c:v>
                </c:pt>
                <c:pt idx="12">
                  <c:v>155</c:v>
                </c:pt>
                <c:pt idx="13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7-475E-952D-24861AEC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4800"/>
        <c:axId val="271637248"/>
      </c:lineChart>
      <c:catAx>
        <c:axId val="2955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71637248"/>
        <c:crosses val="autoZero"/>
        <c:auto val="1"/>
        <c:lblAlgn val="ctr"/>
        <c:lblOffset val="100"/>
        <c:noMultiLvlLbl val="0"/>
      </c:catAx>
      <c:valAx>
        <c:axId val="271637248"/>
        <c:scaling>
          <c:orientation val="minMax"/>
          <c:max val="2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5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36200482613321E-2"/>
          <c:y val="0.9021023591081887"/>
          <c:w val="0.74422823071173183"/>
          <c:h val="8.1628955389847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9158432255081E-2"/>
          <c:y val="3.9852443083015977E-2"/>
          <c:w val="0.92781867780888483"/>
          <c:h val="0.79021606413787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28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6-4C6B-A1D9-4BA3B2BB0E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Machinery and equipment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2515204698575092E-3"/>
                  <c:y val="2.3962315014347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66-4C6B-A1D9-4BA3B2BB0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Hoja1!$C$3:$C$8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6-4C6B-A1D9-4BA3B2BB0E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Rental Fleet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Hoja1!$D$3:$D$8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34</c:v>
                </c:pt>
                <c:pt idx="3">
                  <c:v>10</c:v>
                </c:pt>
                <c:pt idx="4">
                  <c:v>4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6-4C6B-A1D9-4BA3B2BB0E7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Vehicles, furniture and equipment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Hoja1!$E$3:$E$8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6-4C6B-A1D9-4BA3B2BB0E7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Sale of fixed assets</c:v>
                </c:pt>
              </c:strCache>
            </c:strRef>
          </c:tx>
          <c:spPr>
            <a:pattFill prst="pct7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Hoja1!$F$3:$F$8</c:f>
              <c:numCache>
                <c:formatCode>General</c:formatCode>
                <c:ptCount val="6"/>
                <c:pt idx="0">
                  <c:v>-21</c:v>
                </c:pt>
                <c:pt idx="1">
                  <c:v>-7</c:v>
                </c:pt>
                <c:pt idx="2">
                  <c:v>-14</c:v>
                </c:pt>
                <c:pt idx="3">
                  <c:v>-14</c:v>
                </c:pt>
                <c:pt idx="4">
                  <c:v>-8</c:v>
                </c:pt>
                <c:pt idx="5">
                  <c:v>-33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6-4C6B-A1D9-4BA3B2BB0E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721280"/>
        <c:axId val="1457729184"/>
      </c:barChart>
      <c:catAx>
        <c:axId val="1457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1457729184"/>
        <c:crosses val="autoZero"/>
        <c:auto val="1"/>
        <c:lblAlgn val="ctr"/>
        <c:lblOffset val="100"/>
        <c:noMultiLvlLbl val="0"/>
      </c:catAx>
      <c:valAx>
        <c:axId val="14577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45341684876465E-2"/>
          <c:y val="0.89652195016451675"/>
          <c:w val="0.9673866096242445"/>
          <c:h val="0.1034780498354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Private Invest.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54823302421723E-2"/>
                  <c:y val="7.87558140894931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DA-4664-8495-DD6E45BAE468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DA-4664-8495-DD6E45BAE468}"/>
                </c:ext>
              </c:extLst>
            </c:dLbl>
            <c:dLbl>
              <c:idx val="2"/>
              <c:layout>
                <c:manualLayout>
                  <c:x val="1.3669254983929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DA-4664-8495-DD6E45BAE468}"/>
                </c:ext>
              </c:extLst>
            </c:dLbl>
            <c:dLbl>
              <c:idx val="3"/>
              <c:layout>
                <c:manualLayout>
                  <c:x val="-3.1374085931502593E-2"/>
                  <c:y val="9.981820946423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DA-4664-8495-DD6E45BAE468}"/>
                </c:ext>
              </c:extLst>
            </c:dLbl>
            <c:dLbl>
              <c:idx val="4"/>
              <c:layout>
                <c:manualLayout>
                  <c:x val="-2.1364257576975642E-2"/>
                  <c:y val="-3.7134323322035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DA-4664-8495-DD6E45BAE4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-0.16500000000000001</c:v>
                </c:pt>
                <c:pt idx="1">
                  <c:v>0.376</c:v>
                </c:pt>
                <c:pt idx="2">
                  <c:v>8.0000000000000002E-3</c:v>
                </c:pt>
                <c:pt idx="3">
                  <c:v>-2E-3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A-4664-8495-DD6E45BAE468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Public Invest.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0722348590533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8D-4AA9-8B71-2750F7C2820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2Q22</c:v>
                </c:pt>
                <c:pt idx="4">
                  <c:v>2022(E)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 formatCode="0.00%">
                  <c:v>-0.155</c:v>
                </c:pt>
                <c:pt idx="1">
                  <c:v>0.23699999999999999</c:v>
                </c:pt>
                <c:pt idx="2" formatCode="0.00%">
                  <c:v>-0.13700000000000001</c:v>
                </c:pt>
                <c:pt idx="3" formatCode="0.00%">
                  <c:v>3.0000000000000001E-3</c:v>
                </c:pt>
                <c:pt idx="4" formatCode="0.00%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A-4664-8495-DD6E45BA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353625236569E-2"/>
          <c:y val="7.1463982349271871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6909473167638E-2"/>
                  <c:y val="0.33698586093505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2D-4D06-9E04-B59468317F7C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2D-4D06-9E04-B59468317F7C}"/>
                </c:ext>
              </c:extLst>
            </c:dLbl>
            <c:dLbl>
              <c:idx val="2"/>
              <c:layout>
                <c:manualLayout>
                  <c:x val="-3.405954940501775E-2"/>
                  <c:y val="0.16744222312923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2D-4D06-9E04-B59468317F7C}"/>
                </c:ext>
              </c:extLst>
            </c:dLbl>
            <c:dLbl>
              <c:idx val="3"/>
              <c:layout>
                <c:manualLayout>
                  <c:x val="3.6358850005553271E-4"/>
                  <c:y val="-4.550433952238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2D-4D06-9E04-B59468317F7C}"/>
                </c:ext>
              </c:extLst>
            </c:dLbl>
            <c:dLbl>
              <c:idx val="4"/>
              <c:layout>
                <c:manualLayout>
                  <c:x val="-1.6664733636226912E-2"/>
                  <c:y val="-4.38929019737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C2D-4D06-9E04-B59468317F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 formatCode="0.0%">
                  <c:v>-0.13800000000000001</c:v>
                </c:pt>
                <c:pt idx="1">
                  <c:v>9.8000000000000004E-2</c:v>
                </c:pt>
                <c:pt idx="2" formatCode="0.0%">
                  <c:v>-1.2E-2</c:v>
                </c:pt>
                <c:pt idx="3" formatCode="0.0%">
                  <c:v>1.4999999999999999E-2</c:v>
                </c:pt>
                <c:pt idx="4" formatCode="0.0%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2D-4D06-9E04-B59468317F7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38090934668264E-2"/>
                  <c:y val="0.34231015070887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B8-4CF9-A2F0-CDD7F19286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1Q22</c:v>
                </c:pt>
                <c:pt idx="3">
                  <c:v>2Q22</c:v>
                </c:pt>
                <c:pt idx="4">
                  <c:v>2022(E)</c:v>
                </c:pt>
              </c:strCache>
            </c:strRef>
          </c:cat>
          <c:val>
            <c:numRef>
              <c:f>Hoja1!$C$2:$C$6</c:f>
              <c:numCache>
                <c:formatCode>0.00%</c:formatCode>
                <c:ptCount val="5"/>
                <c:pt idx="0">
                  <c:v>-0.13900000000000001</c:v>
                </c:pt>
                <c:pt idx="1">
                  <c:v>0.34499999999999997</c:v>
                </c:pt>
                <c:pt idx="2" formatCode="0.0%">
                  <c:v>1.4E-2</c:v>
                </c:pt>
                <c:pt idx="3" formatCode="0.0%">
                  <c:v>0.01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2D-4D06-9E04-B59468317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antGardeExtLitITCT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r>
              <a:rPr lang="es-PE" dirty="0" err="1" smtClean="0">
                <a:solidFill>
                  <a:sysClr val="windowText" lastClr="000000"/>
                </a:solidFill>
              </a:rPr>
              <a:t>Peru</a:t>
            </a:r>
            <a:r>
              <a:rPr lang="es-PE" dirty="0" smtClean="0">
                <a:solidFill>
                  <a:sysClr val="windowText" lastClr="000000"/>
                </a:solidFill>
              </a:rPr>
              <a:t> PEN / USD</a:t>
            </a:r>
            <a:endParaRPr lang="es-PE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2898740818467997"/>
          <c:y val="3.858024691358024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6.3217436950815928E-2"/>
                  <c:y val="-8.27178764538494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5E-49F7-8A28-D3B4837F68E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'cuadros de @'!$B$210:$B$240</c:f>
              <c:numCache>
                <c:formatCode>mmm\-yy</c:formatCode>
                <c:ptCount val="31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</c:numCache>
            </c:numRef>
          </c:cat>
          <c:val>
            <c:numRef>
              <c:f>'cuadros de @'!$C$210:$C$240</c:f>
              <c:numCache>
                <c:formatCode>#,##0.000</c:formatCode>
                <c:ptCount val="31"/>
                <c:pt idx="0" formatCode="General">
                  <c:v>3.3170000000000002</c:v>
                </c:pt>
                <c:pt idx="1">
                  <c:v>3.3759999999999999</c:v>
                </c:pt>
                <c:pt idx="2">
                  <c:v>3.4510000000000001</c:v>
                </c:pt>
                <c:pt idx="3">
                  <c:v>3.4420000000000002</c:v>
                </c:pt>
                <c:pt idx="4">
                  <c:v>3.383</c:v>
                </c:pt>
                <c:pt idx="5">
                  <c:v>3.4340000000000002</c:v>
                </c:pt>
                <c:pt idx="6">
                  <c:v>3.5409999999999999</c:v>
                </c:pt>
                <c:pt idx="7">
                  <c:v>3.5289999999999999</c:v>
                </c:pt>
                <c:pt idx="8">
                  <c:v>3.5470000000000002</c:v>
                </c:pt>
                <c:pt idx="9">
                  <c:v>3.5990000000000002</c:v>
                </c:pt>
                <c:pt idx="10">
                  <c:v>3.6150000000000002</c:v>
                </c:pt>
                <c:pt idx="11">
                  <c:v>3.61</c:v>
                </c:pt>
                <c:pt idx="12">
                  <c:v>3.6240000000000001</c:v>
                </c:pt>
                <c:pt idx="13">
                  <c:v>3.6419999999999999</c:v>
                </c:pt>
                <c:pt idx="14">
                  <c:v>3.6509999999999998</c:v>
                </c:pt>
                <c:pt idx="15">
                  <c:v>3.758</c:v>
                </c:pt>
                <c:pt idx="16">
                  <c:v>3.7919999999999998</c:v>
                </c:pt>
                <c:pt idx="17">
                  <c:v>3.827</c:v>
                </c:pt>
                <c:pt idx="18">
                  <c:v>3.8660000000000001</c:v>
                </c:pt>
                <c:pt idx="19" formatCode="General">
                  <c:v>4.0439999999999996</c:v>
                </c:pt>
                <c:pt idx="20" formatCode="General">
                  <c:v>4.0860000000000003</c:v>
                </c:pt>
                <c:pt idx="21" formatCode="General">
                  <c:v>4.1360000000000001</c:v>
                </c:pt>
                <c:pt idx="22" formatCode="General">
                  <c:v>3.992</c:v>
                </c:pt>
                <c:pt idx="23" formatCode="General">
                  <c:v>4.0659999999999998</c:v>
                </c:pt>
                <c:pt idx="24" formatCode="General">
                  <c:v>3.9980000000000002</c:v>
                </c:pt>
                <c:pt idx="25" formatCode="General">
                  <c:v>3.8460000000000001</c:v>
                </c:pt>
                <c:pt idx="26" formatCode="General">
                  <c:v>3.7589999999999999</c:v>
                </c:pt>
                <c:pt idx="27" formatCode="General">
                  <c:v>3.7010000000000001</c:v>
                </c:pt>
                <c:pt idx="28" formatCode="General">
                  <c:v>3.8380000000000001</c:v>
                </c:pt>
                <c:pt idx="29" formatCode="General">
                  <c:v>3.7069999999999999</c:v>
                </c:pt>
                <c:pt idx="30" formatCode="0.000">
                  <c:v>3.83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D5E-49F7-8A28-D3B4837F6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224560"/>
        <c:axId val="1"/>
      </c:lineChart>
      <c:dateAx>
        <c:axId val="161322456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ax val="4.2"/>
          <c:min val="3.3"/>
        </c:scaling>
        <c:delete val="1"/>
        <c:axPos val="l"/>
        <c:numFmt formatCode="General" sourceLinked="1"/>
        <c:majorTickMark val="none"/>
        <c:minorTickMark val="none"/>
        <c:tickLblPos val="nextTo"/>
        <c:crossAx val="161322456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PE" sz="1400" dirty="0" smtClean="0"/>
              <a:t>Chile CLP / USD</a:t>
            </a:r>
            <a:endParaRPr lang="es-PE" sz="1400" dirty="0"/>
          </a:p>
        </c:rich>
      </c:tx>
      <c:layout>
        <c:manualLayout>
          <c:xMode val="edge"/>
          <c:yMode val="edge"/>
          <c:x val="0.33151877059794654"/>
          <c:y val="3.1277715332173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6188263910996818E-2"/>
          <c:y val="9.2948016235205044E-2"/>
          <c:w val="0.93997690136658263"/>
          <c:h val="0.7159361509181458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Chile!$M$99:$M$129</c:f>
              <c:numCache>
                <c:formatCode>mmm\-yy</c:formatCode>
                <c:ptCount val="31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</c:numCache>
            </c:numRef>
          </c:cat>
          <c:val>
            <c:numRef>
              <c:f>Chile!$N$99:$N$129</c:f>
              <c:numCache>
                <c:formatCode>0</c:formatCode>
                <c:ptCount val="31"/>
                <c:pt idx="0">
                  <c:v>748.74</c:v>
                </c:pt>
                <c:pt idx="1">
                  <c:v>799.11</c:v>
                </c:pt>
                <c:pt idx="2">
                  <c:v>818.32</c:v>
                </c:pt>
                <c:pt idx="3">
                  <c:v>852.03</c:v>
                </c:pt>
                <c:pt idx="4">
                  <c:v>837.92</c:v>
                </c:pt>
                <c:pt idx="5">
                  <c:v>806.32</c:v>
                </c:pt>
                <c:pt idx="6">
                  <c:v>821.23</c:v>
                </c:pt>
                <c:pt idx="7">
                  <c:v>757.06</c:v>
                </c:pt>
                <c:pt idx="8">
                  <c:v>776.46</c:v>
                </c:pt>
                <c:pt idx="9">
                  <c:v>788.15</c:v>
                </c:pt>
                <c:pt idx="10">
                  <c:v>771.92</c:v>
                </c:pt>
                <c:pt idx="11">
                  <c:v>767.29</c:v>
                </c:pt>
                <c:pt idx="12">
                  <c:v>710.95</c:v>
                </c:pt>
                <c:pt idx="13">
                  <c:v>734.62</c:v>
                </c:pt>
                <c:pt idx="14">
                  <c:v>719.91</c:v>
                </c:pt>
                <c:pt idx="15">
                  <c:v>721.82</c:v>
                </c:pt>
                <c:pt idx="16">
                  <c:v>711.06</c:v>
                </c:pt>
                <c:pt idx="17">
                  <c:v>722.11</c:v>
                </c:pt>
                <c:pt idx="18">
                  <c:v>727.76</c:v>
                </c:pt>
                <c:pt idx="19">
                  <c:v>760.2</c:v>
                </c:pt>
                <c:pt idx="20">
                  <c:v>775.14</c:v>
                </c:pt>
                <c:pt idx="21">
                  <c:v>811.9</c:v>
                </c:pt>
                <c:pt idx="22">
                  <c:v>810.91</c:v>
                </c:pt>
                <c:pt idx="23">
                  <c:v>837.55</c:v>
                </c:pt>
                <c:pt idx="24">
                  <c:v>844.69</c:v>
                </c:pt>
                <c:pt idx="25">
                  <c:v>803.88</c:v>
                </c:pt>
                <c:pt idx="26">
                  <c:v>798.01</c:v>
                </c:pt>
                <c:pt idx="27">
                  <c:v>787.98</c:v>
                </c:pt>
                <c:pt idx="28">
                  <c:v>850.78</c:v>
                </c:pt>
                <c:pt idx="29">
                  <c:v>824.35</c:v>
                </c:pt>
                <c:pt idx="30">
                  <c:v>932.08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3C-4B18-B693-C91C656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432016"/>
        <c:axId val="1"/>
      </c:lineChart>
      <c:dateAx>
        <c:axId val="15934320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600"/>
        </c:scaling>
        <c:delete val="1"/>
        <c:axPos val="l"/>
        <c:numFmt formatCode="0" sourceLinked="1"/>
        <c:majorTickMark val="out"/>
        <c:minorTickMark val="none"/>
        <c:tickLblPos val="nextTo"/>
        <c:crossAx val="1593432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530330822975739"/>
          <c:h val="0.829554320887414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Rental and used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106</c:v>
                </c:pt>
                <c:pt idx="1">
                  <c:v>119</c:v>
                </c:pt>
                <c:pt idx="2">
                  <c:v>100</c:v>
                </c:pt>
                <c:pt idx="3">
                  <c:v>108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2-49DB-A372-DC54024D7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7440"/>
        <c:axId val="266468096"/>
      </c:barChart>
      <c:catAx>
        <c:axId val="291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n-US"/>
          </a:p>
        </c:txPr>
        <c:crossAx val="266468096"/>
        <c:crosses val="autoZero"/>
        <c:auto val="1"/>
        <c:lblAlgn val="ctr"/>
        <c:lblOffset val="100"/>
        <c:noMultiLvlLbl val="0"/>
      </c:catAx>
      <c:valAx>
        <c:axId val="266468096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Hoja1!$B$1</c:f>
              <c:strCache>
                <c:ptCount val="1"/>
                <c:pt idx="0">
                  <c:v>Cat Machines and engines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282</c:v>
                </c:pt>
                <c:pt idx="1">
                  <c:v>313</c:v>
                </c:pt>
                <c:pt idx="2">
                  <c:v>274</c:v>
                </c:pt>
                <c:pt idx="3">
                  <c:v>224</c:v>
                </c:pt>
                <c:pt idx="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B-4E47-BBC0-7BC85DFFE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008896"/>
        <c:axId val="258376256"/>
      </c:barChart>
      <c:catAx>
        <c:axId val="2930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6256"/>
        <c:crosses val="autoZero"/>
        <c:auto val="1"/>
        <c:lblAlgn val="ctr"/>
        <c:lblOffset val="100"/>
        <c:noMultiLvlLbl val="0"/>
      </c:catAx>
      <c:valAx>
        <c:axId val="258376256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0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51041730038E-2"/>
          <c:y val="0"/>
          <c:w val="0.94426979165399239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CAT Mining trucks and equipment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Hoja1!$A$5:$A$9</c:f>
              <c:strCache>
                <c:ptCount val="5"/>
                <c:pt idx="0">
                  <c:v>Q3'21</c:v>
                </c:pt>
                <c:pt idx="1">
                  <c:v>Q4'21</c:v>
                </c:pt>
                <c:pt idx="2">
                  <c:v>Q1'22</c:v>
                </c:pt>
                <c:pt idx="3">
                  <c:v>Q2'21</c:v>
                </c:pt>
                <c:pt idx="4">
                  <c:v>Q2'22</c:v>
                </c:pt>
              </c:strCache>
            </c:strRef>
          </c:cat>
          <c:val>
            <c:numRef>
              <c:f>Hoja1!$B$5:$B$9</c:f>
              <c:numCache>
                <c:formatCode>General</c:formatCode>
                <c:ptCount val="5"/>
                <c:pt idx="0">
                  <c:v>182</c:v>
                </c:pt>
                <c:pt idx="1">
                  <c:v>190</c:v>
                </c:pt>
                <c:pt idx="2">
                  <c:v>57</c:v>
                </c:pt>
                <c:pt idx="3">
                  <c:v>96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341696"/>
        <c:axId val="258377984"/>
      </c:barChart>
      <c:catAx>
        <c:axId val="2933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n-US"/>
          </a:p>
        </c:txPr>
        <c:crossAx val="258377984"/>
        <c:crosses val="autoZero"/>
        <c:auto val="1"/>
        <c:lblAlgn val="ctr"/>
        <c:lblOffset val="100"/>
        <c:noMultiLvlLbl val="0"/>
      </c:catAx>
      <c:valAx>
        <c:axId val="258377984"/>
        <c:scaling>
          <c:orientation val="minMax"/>
          <c:max val="3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3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0.60442</cdr:x>
      <cdr:y>0.17358</cdr:y>
    </cdr:from>
    <cdr:to>
      <cdr:x>0.60478</cdr:x>
      <cdr:y>0.82213</cdr:y>
    </cdr:to>
    <cdr:cxnSp macro="">
      <cdr:nvCxnSpPr>
        <cdr:cNvPr id="8" name="53 Conector recto">
          <a:extLst xmlns:a="http://schemas.openxmlformats.org/drawingml/2006/main">
            <a:ext uri="{FF2B5EF4-FFF2-40B4-BE49-F238E27FC236}">
              <a16:creationId xmlns:a16="http://schemas.microsoft.com/office/drawing/2014/main" id="{71B1CA40-321B-4865-8CF1-EC5075F00002}"/>
            </a:ext>
          </a:extLst>
        </cdr:cNvPr>
        <cdr:cNvCxnSpPr/>
      </cdr:nvCxnSpPr>
      <cdr:spPr>
        <a:xfrm xmlns:a="http://schemas.openxmlformats.org/drawingml/2006/main" flipH="1">
          <a:off x="3030229" y="448941"/>
          <a:ext cx="1805" cy="167740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0.55909</cdr:x>
      <cdr:y>0.32091</cdr:y>
    </cdr:from>
    <cdr:to>
      <cdr:x>0.61278</cdr:x>
      <cdr:y>0.41862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5232452" y="832658"/>
          <a:ext cx="502474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dirty="0">
              <a:latin typeface="AvantGardeExtLitITCTT"/>
            </a:rPr>
            <a:t>576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0.59379</cdr:x>
      <cdr:y>0.26156</cdr:y>
    </cdr:from>
    <cdr:to>
      <cdr:x>0.64749</cdr:x>
      <cdr:y>0.35927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557154" y="678661"/>
          <a:ext cx="502568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605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0.64551</cdr:x>
      <cdr:y>0.34671</cdr:y>
    </cdr:from>
    <cdr:to>
      <cdr:x>0.69921</cdr:x>
      <cdr:y>0.44442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6041247" y="899600"/>
          <a:ext cx="502475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549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0.68506</cdr:x>
      <cdr:y>0.28537</cdr:y>
    </cdr:from>
    <cdr:to>
      <cdr:x>0.73875</cdr:x>
      <cdr:y>0.38308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6411351" y="740429"/>
          <a:ext cx="502474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575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0.7611</cdr:x>
      <cdr:y>0.35946</cdr:y>
    </cdr:from>
    <cdr:to>
      <cdr:x>0.81479</cdr:x>
      <cdr:y>0.45718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7122984" y="932686"/>
          <a:ext cx="502474" cy="253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508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0.72471</cdr:x>
      <cdr:y>0.41184</cdr:y>
    </cdr:from>
    <cdr:to>
      <cdr:x>0.7784</cdr:x>
      <cdr:y>0.50955</cdr:y>
    </cdr:to>
    <cdr:sp macro="" textlink="">
      <cdr:nvSpPr>
        <cdr:cNvPr id="11" name="CuadroTexto 1"/>
        <cdr:cNvSpPr txBox="1"/>
      </cdr:nvSpPr>
      <cdr:spPr>
        <a:xfrm xmlns:a="http://schemas.openxmlformats.org/drawingml/2006/main">
          <a:off x="6782433" y="1068575"/>
          <a:ext cx="502474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>
              <a:latin typeface="AvantGardeExtLitITCTT"/>
            </a:rPr>
            <a:t>474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0.88889</cdr:x>
      <cdr:y>0.45119</cdr:y>
    </cdr:from>
    <cdr:to>
      <cdr:x>0.96328</cdr:x>
      <cdr:y>0.45119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552B5B13-749D-4797-9DEC-8BC5FA490266}"/>
            </a:ext>
          </a:extLst>
        </cdr:cNvPr>
        <cdr:cNvCxnSpPr/>
      </cdr:nvCxnSpPr>
      <cdr:spPr>
        <a:xfrm xmlns:a="http://schemas.openxmlformats.org/drawingml/2006/main">
          <a:off x="8318921" y="1170691"/>
          <a:ext cx="6961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0.88066</cdr:x>
      <cdr:y>0.3614</cdr:y>
    </cdr:from>
    <cdr:to>
      <cdr:x>0.93231</cdr:x>
      <cdr:y>0.45911</cdr:y>
    </cdr:to>
    <cdr:sp macro="" textlink="">
      <cdr:nvSpPr>
        <cdr:cNvPr id="13" name="CuadroTexto 1"/>
        <cdr:cNvSpPr txBox="1"/>
      </cdr:nvSpPr>
      <cdr:spPr>
        <a:xfrm xmlns:a="http://schemas.openxmlformats.org/drawingml/2006/main">
          <a:off x="8241954" y="937697"/>
          <a:ext cx="483379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ES_tradnl"/>
          </a:defPPr>
          <a:lvl1pPr marL="0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2033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40654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6097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81316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10162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521970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942271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362613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 smtClean="0">
              <a:latin typeface="AvantGardeExtLitITCTT"/>
            </a:rPr>
            <a:t>527</a:t>
          </a:r>
          <a:endParaRPr lang="es-PE" sz="8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0.91496</cdr:x>
      <cdr:y>0.31676</cdr:y>
    </cdr:from>
    <cdr:to>
      <cdr:x>0.96661</cdr:x>
      <cdr:y>0.41447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8562932" y="821870"/>
          <a:ext cx="483379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 smtClean="0">
              <a:latin typeface="AvantGardeExtLitITCTT"/>
            </a:rPr>
            <a:t>549</a:t>
          </a:r>
          <a:endParaRPr lang="es-PE" sz="800" dirty="0">
            <a:latin typeface="AvantGardeExtLitITCT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0.8925</cdr:x>
      <cdr:y>0.09519</cdr:y>
    </cdr:from>
    <cdr:to>
      <cdr:x>0.9832</cdr:x>
      <cdr:y>0.82196</cdr:y>
    </cdr:to>
    <cdr:sp macro="" textlink="">
      <cdr:nvSpPr>
        <cdr:cNvPr id="4" name="1 Rectángulo">
          <a:extLst xmlns:a="http://schemas.openxmlformats.org/drawingml/2006/main">
            <a:ext uri="{FF2B5EF4-FFF2-40B4-BE49-F238E27FC236}">
              <a16:creationId xmlns:a16="http://schemas.microsoft.com/office/drawing/2014/main" id="{1E2FD730-B7B9-4CF7-A6D9-7F34C278B2DD}"/>
            </a:ext>
          </a:extLst>
        </cdr:cNvPr>
        <cdr:cNvSpPr/>
      </cdr:nvSpPr>
      <cdr:spPr>
        <a:xfrm xmlns:a="http://schemas.openxmlformats.org/drawingml/2006/main">
          <a:off x="5797129" y="276498"/>
          <a:ext cx="589142" cy="21110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7AD6-0E77-46E1-9D18-EC6021B3E469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7D828-1C40-457F-B704-E5A9F1DD7C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9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5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4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2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1143000"/>
            <a:ext cx="4848225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1F64-DA53-449B-A8A6-417FEB5EBC8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9E6-921E-4DA0-8A9A-5F7F3E4DAFA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6B13-B591-436D-B72C-98E5E231624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3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4C49-F505-4081-9118-BFD4DB49A7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AF78-D811-4D3C-9515-5FFA372A0D0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33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52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50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5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0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26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51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766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019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BA89-A61D-4FCA-8479-39251A06D33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E4D-BE07-4AD3-B709-E5DB40221D9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13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13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D35-8D34-454A-8F27-F0DCFFE85CB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ECF7-EC87-4799-B73B-DFE6827F1D2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313-B3A6-44DB-ADD2-2977379580C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29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81E6-EAB4-4A70-955A-AE2A66AD8EE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FCCB-3DFF-43BB-A707-6329B76EDA0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0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5252" indent="0">
              <a:buNone/>
              <a:defRPr sz="3400"/>
            </a:lvl2pPr>
            <a:lvl3pPr marL="1050487" indent="0">
              <a:buNone/>
              <a:defRPr sz="2900"/>
            </a:lvl3pPr>
            <a:lvl4pPr marL="1575728" indent="0">
              <a:buNone/>
              <a:defRPr sz="2400"/>
            </a:lvl4pPr>
            <a:lvl5pPr marL="2100966" indent="0">
              <a:buNone/>
              <a:defRPr sz="2400"/>
            </a:lvl5pPr>
            <a:lvl6pPr marL="2626212" indent="0">
              <a:buNone/>
              <a:defRPr sz="2400"/>
            </a:lvl6pPr>
            <a:lvl7pPr marL="3151457" indent="0">
              <a:buNone/>
              <a:defRPr sz="2400"/>
            </a:lvl7pPr>
            <a:lvl8pPr marL="3676684" indent="0">
              <a:buNone/>
              <a:defRPr sz="2400"/>
            </a:lvl8pPr>
            <a:lvl9pPr marL="420193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6F4-F137-434F-A1BA-6AFC0706190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DA1E-90B4-4858-BAE7-49904B6AD08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7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5E17-CFBE-463F-8A18-5594E1DFAAE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0"/>
            <a:ext cx="8909447" cy="1825171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EE61-BCB1-41FA-B87F-2B9349DD84A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3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D72-43E0-43C9-A1B9-D5C1144A2CF8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7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4"/>
            <a:ext cx="10245864" cy="1653678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EF5F0-D0D0-444A-B1AF-75FD698EE685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6C4-EF97-462D-B97F-8D0AFA6E52CB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5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5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853171"/>
            <a:ext cx="5050234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EAEE-29CE-4512-9EF7-9B73A835B254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3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EAFEC-A94D-4F33-BE0B-D87265B82AA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42374-AC6C-48DB-B147-27F98EFA4CD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52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3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4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0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941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17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41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647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883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B496-96A8-48E4-87C0-8C514C3F686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454"/>
            <a:ext cx="6013877" cy="5372269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6CBC-FCEF-4B68-B6A5-CF6BDDB4DBD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1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454"/>
            <a:ext cx="6013877" cy="5372269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A6C11-A551-4328-BCA8-06C5897D6891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8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2DAC4-AE9C-49E6-97B6-5F254B3CC7B2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7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3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02483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6F6CB-4881-415A-9B26-95B058F2FDCE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1E12-FA51-4727-99E1-F9F72BB44A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6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AB8-DB82-477B-8982-F293EB2F58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3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301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109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218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32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437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546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65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7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87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1E353-98D7-4BD0-B3BD-2DD0492EEB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69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698A-0456-4547-9E81-5F24EB035F9D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2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5112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5112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D002-2BC1-4AC3-B929-4BFF15931205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5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B5B3-73DE-47BF-827E-676E262B03A1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8EB-FF30-449B-A9D0-B8607BF0194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3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8CF69-8EBE-4E37-BDD9-68DCD0BBFA72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0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597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8FC42-017F-4710-BCEC-5EACD0046818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3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10949" indent="0">
              <a:buNone/>
              <a:defRPr sz="3400"/>
            </a:lvl2pPr>
            <a:lvl3pPr marL="1021876" indent="0">
              <a:buNone/>
              <a:defRPr sz="2900"/>
            </a:lvl3pPr>
            <a:lvl4pPr marL="1532818" indent="0">
              <a:buNone/>
              <a:defRPr sz="2400"/>
            </a:lvl4pPr>
            <a:lvl5pPr marL="2043752" indent="0">
              <a:buNone/>
              <a:defRPr sz="2400"/>
            </a:lvl5pPr>
            <a:lvl6pPr marL="2554699" indent="0">
              <a:buNone/>
              <a:defRPr sz="2400"/>
            </a:lvl6pPr>
            <a:lvl7pPr marL="3065645" indent="0">
              <a:buNone/>
              <a:defRPr sz="2400"/>
            </a:lvl7pPr>
            <a:lvl8pPr marL="3576568" indent="0">
              <a:buNone/>
              <a:defRPr sz="2400"/>
            </a:lvl8pPr>
            <a:lvl9pPr marL="408751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616B9-16D1-40D4-9659-72A03A6DAB2E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1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614C-2B91-40CA-A137-A9C9C135A38B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8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6CC47-DE9E-4D18-8E42-8FAA0B727AD6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7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2"/>
            <a:ext cx="8909447" cy="1825171"/>
          </a:xfrm>
        </p:spPr>
        <p:txBody>
          <a:bodyPr/>
          <a:lstStyle>
            <a:lvl1pPr marL="0" indent="0" algn="ctr">
              <a:buNone/>
              <a:defRPr sz="2300"/>
            </a:lvl1pPr>
            <a:lvl2pPr marL="409535" indent="0" algn="ctr">
              <a:buNone/>
              <a:defRPr sz="1900"/>
            </a:lvl2pPr>
            <a:lvl3pPr marL="819047" indent="0" algn="ctr">
              <a:buNone/>
              <a:defRPr sz="1700"/>
            </a:lvl3pPr>
            <a:lvl4pPr marL="1228572" indent="0" algn="ctr">
              <a:buNone/>
              <a:defRPr sz="1600"/>
            </a:lvl4pPr>
            <a:lvl5pPr marL="1638087" indent="0" algn="ctr">
              <a:buNone/>
              <a:defRPr sz="1600"/>
            </a:lvl5pPr>
            <a:lvl6pPr marL="2047632" indent="0" algn="ctr">
              <a:buNone/>
              <a:defRPr sz="1600"/>
            </a:lvl6pPr>
            <a:lvl7pPr marL="2457157" indent="0" algn="ctr">
              <a:buNone/>
              <a:defRPr sz="1600"/>
            </a:lvl7pPr>
            <a:lvl8pPr marL="2866671" indent="0" algn="ctr">
              <a:buNone/>
              <a:defRPr sz="1600"/>
            </a:lvl8pPr>
            <a:lvl9pPr marL="3276204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131B-F1D5-45FB-89D9-3DA92DEF2477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74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1EAF-AFCD-45A3-9152-9E43BA52FAF5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47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7"/>
            <a:ext cx="10245864" cy="165367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95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9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8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3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4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57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66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7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DCBD-59F4-4041-B8BE-F491BD992D43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49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0632-D210-4F66-B9CC-470E7E07352B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40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6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6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80" y="1853171"/>
            <a:ext cx="5050234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80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DED0-06C6-4935-A0CD-20E9CCFBE861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4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37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37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9EC6-6A9E-4B10-8E5F-17DA56A6A06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C2BB-6A67-47BE-9BFB-8547F029E335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906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BCA1-B8F1-4E08-AEB2-6145686DA1FC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34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967"/>
            <a:ext cx="6013877" cy="53722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57DC-4A90-4C3D-AB04-1F1E90E7BA58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114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967"/>
            <a:ext cx="6013877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09535" indent="0">
              <a:buNone/>
              <a:defRPr sz="2700"/>
            </a:lvl2pPr>
            <a:lvl3pPr marL="819047" indent="0">
              <a:buNone/>
              <a:defRPr sz="2300"/>
            </a:lvl3pPr>
            <a:lvl4pPr marL="1228572" indent="0">
              <a:buNone/>
              <a:defRPr sz="1900"/>
            </a:lvl4pPr>
            <a:lvl5pPr marL="1638087" indent="0">
              <a:buNone/>
              <a:defRPr sz="1900"/>
            </a:lvl5pPr>
            <a:lvl6pPr marL="2047632" indent="0">
              <a:buNone/>
              <a:defRPr sz="1900"/>
            </a:lvl6pPr>
            <a:lvl7pPr marL="2457157" indent="0">
              <a:buNone/>
              <a:defRPr sz="1900"/>
            </a:lvl7pPr>
            <a:lvl8pPr marL="2866671" indent="0">
              <a:buNone/>
              <a:defRPr sz="1900"/>
            </a:lvl8pPr>
            <a:lvl9pPr marL="3276204" indent="0">
              <a:buNone/>
              <a:defRPr sz="19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13A-1813-437C-8434-EDF533C1D6D9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78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63E4-033C-4BBB-9776-B6CF68B59C2A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0144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5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6" y="402485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B91C-322E-4B5E-9C2F-F0DB2DE44CD1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716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1C67-9823-496B-9866-7529AE92F29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96E-BA7D-4C7A-A0D2-14C994144E9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48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2EC-F096-4F6E-8C9E-7333303BC47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3547" indent="0">
              <a:buNone/>
              <a:defRPr sz="3400"/>
            </a:lvl2pPr>
            <a:lvl3pPr marL="1047077" indent="0">
              <a:buNone/>
              <a:defRPr sz="2900"/>
            </a:lvl3pPr>
            <a:lvl4pPr marL="1570622" indent="0">
              <a:buNone/>
              <a:defRPr sz="2400"/>
            </a:lvl4pPr>
            <a:lvl5pPr marL="2094148" indent="0">
              <a:buNone/>
              <a:defRPr sz="2400"/>
            </a:lvl5pPr>
            <a:lvl6pPr marL="2617696" indent="0">
              <a:buNone/>
              <a:defRPr sz="2400"/>
            </a:lvl6pPr>
            <a:lvl7pPr marL="3141238" indent="0">
              <a:buNone/>
              <a:defRPr sz="2400"/>
            </a:lvl7pPr>
            <a:lvl8pPr marL="3664762" indent="0">
              <a:buNone/>
              <a:defRPr sz="2400"/>
            </a:lvl8pPr>
            <a:lvl9pPr marL="4188311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384-C4C2-4D93-9A53-5379F81B71F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4697" tIns="52341" rIns="104697" bIns="5234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4697" tIns="52341" rIns="104697" bIns="5234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B5BDB47-C1AF-4D65-AED1-8D4F611A858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60"/>
            <a:ext cx="3761767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3547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52354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648" indent="-392648" algn="l" defTabSz="5235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0753" indent="-327203" algn="l" defTabSz="5235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8857" indent="-261768" algn="l" defTabSz="52354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380" indent="-261768" algn="l" defTabSz="5235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5936" indent="-261768" algn="l" defTabSz="5235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467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01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542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08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54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07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62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14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696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3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76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311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5038" tIns="52511" rIns="105038" bIns="5251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5038" tIns="52511" rIns="105038" bIns="5251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D1172FB6-C531-40A1-AC67-24F98BE98B9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01/08/2022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40"/>
            <a:ext cx="3761767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525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52525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924" indent="-393924" algn="l" defTabSz="52525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3519" indent="-328270" algn="l" defTabSz="525252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3119" indent="-262621" algn="l" defTabSz="52525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343" indent="-262621" algn="l" defTabSz="52525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63601" indent="-262621" algn="l" defTabSz="52525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8831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14090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39319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64562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525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48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728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966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21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145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684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1939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AF7E-0629-4B36-A012-72BD7A3C02BF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01/08/2022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6699"/>
            <a:ext cx="40092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2188" tIns="51081" rIns="102188" bIns="5108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2188" tIns="51081" rIns="102188" bIns="5108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3D89-CAAF-445C-AEEA-F10005977A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01/08/2022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309"/>
            <a:ext cx="3761767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510949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01" indent="-383201" algn="l" defTabSz="51094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72" indent="-319339" algn="l" defTabSz="510949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359" indent="-255478" algn="l" defTabSz="51094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284" indent="-255478" algn="l" defTabSz="51094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236" indent="-255478" algn="l" defTabSz="51094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164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127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038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342990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4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876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81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69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645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56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51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83956" tIns="41993" rIns="83956" bIns="4199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83956" tIns="41993" rIns="83956" bIns="4199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B1B5-8F78-4605-A625-2B4F179B12AF}" type="datetime1">
              <a:rPr lang="es-ES_tradnl" smtClean="0"/>
              <a:t>01/08/2022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7213"/>
            <a:ext cx="4009251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29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81904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36" indent="-204736" algn="l" defTabSz="819047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87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16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3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859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83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14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38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96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35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8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3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5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1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204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2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03128" y="661346"/>
            <a:ext cx="6705600" cy="94658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 Presentation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Quarter 2022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8483" y="1538738"/>
            <a:ext cx="6255026" cy="361805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s-ES_tradnl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599D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24401" y="3539610"/>
            <a:ext cx="661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_tradnl" sz="30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30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Results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7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05081"/>
              </p:ext>
            </p:extLst>
          </p:nvPr>
        </p:nvGraphicFramePr>
        <p:xfrm>
          <a:off x="12098" y="4905455"/>
          <a:ext cx="5382711" cy="29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683580"/>
              </p:ext>
            </p:extLst>
          </p:nvPr>
        </p:nvGraphicFramePr>
        <p:xfrm>
          <a:off x="326414" y="2166690"/>
          <a:ext cx="4748693" cy="237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88"/>
          <p:cNvSpPr/>
          <p:nvPr/>
        </p:nvSpPr>
        <p:spPr>
          <a:xfrm>
            <a:off x="1988634" y="171361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1" name="Rectangle 88"/>
          <p:cNvSpPr/>
          <p:nvPr/>
        </p:nvSpPr>
        <p:spPr>
          <a:xfrm>
            <a:off x="7525691" y="4958971"/>
            <a:ext cx="21434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EBITDA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2" name="CuadroTexto 2"/>
          <p:cNvSpPr txBox="1"/>
          <p:nvPr/>
        </p:nvSpPr>
        <p:spPr>
          <a:xfrm>
            <a:off x="126344" y="800062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1641651868"/>
              </p:ext>
            </p:extLst>
          </p:nvPr>
        </p:nvGraphicFramePr>
        <p:xfrm>
          <a:off x="5709782" y="4919691"/>
          <a:ext cx="5651082" cy="28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57871" y="1184731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3588537" y="2502627"/>
            <a:ext cx="1188897" cy="205031"/>
            <a:chOff x="10107629" y="1910569"/>
            <a:chExt cx="893369" cy="527862"/>
          </a:xfrm>
        </p:grpSpPr>
        <p:cxnSp>
          <p:nvCxnSpPr>
            <p:cNvPr id="48" name="47 Conector recto"/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3930086" y="2399511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276967" y="2343219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cxnSpLocks/>
          </p:cNvCxnSpPr>
          <p:nvPr/>
        </p:nvCxnSpPr>
        <p:spPr>
          <a:xfrm>
            <a:off x="3276967" y="5168304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54 Grupo"/>
          <p:cNvGrpSpPr/>
          <p:nvPr/>
        </p:nvGrpSpPr>
        <p:grpSpPr>
          <a:xfrm>
            <a:off x="3599780" y="6284551"/>
            <a:ext cx="1084771" cy="191463"/>
            <a:chOff x="10107629" y="1910569"/>
            <a:chExt cx="893369" cy="216125"/>
          </a:xfrm>
        </p:grpSpPr>
        <p:cxnSp>
          <p:nvCxnSpPr>
            <p:cNvPr id="56" name="55 Conector recto"/>
            <p:cNvCxnSpPr>
              <a:cxnSpLocks/>
            </p:cNvCxnSpPr>
            <p:nvPr/>
          </p:nvCxnSpPr>
          <p:spPr>
            <a:xfrm flipV="1">
              <a:off x="10107629" y="1942102"/>
              <a:ext cx="0" cy="1845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21612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3818555" y="6176063"/>
            <a:ext cx="829925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67" name="Rectangle 88"/>
          <p:cNvSpPr/>
          <p:nvPr/>
        </p:nvSpPr>
        <p:spPr>
          <a:xfrm>
            <a:off x="1702780" y="4980895"/>
            <a:ext cx="261098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OPERATING PROFIT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75" name="74 Conector recto"/>
          <p:cNvCxnSpPr>
            <a:cxnSpLocks/>
          </p:cNvCxnSpPr>
          <p:nvPr/>
        </p:nvCxnSpPr>
        <p:spPr>
          <a:xfrm>
            <a:off x="9023016" y="5197369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9422074" y="6149219"/>
            <a:ext cx="920851" cy="225376"/>
            <a:chOff x="10107629" y="1910569"/>
            <a:chExt cx="893369" cy="432249"/>
          </a:xfrm>
        </p:grpSpPr>
        <p:cxnSp>
          <p:nvCxnSpPr>
            <p:cNvPr id="78" name="77 Conector recto"/>
            <p:cNvCxnSpPr>
              <a:cxnSpLocks/>
            </p:cNvCxnSpPr>
            <p:nvPr/>
          </p:nvCxnSpPr>
          <p:spPr>
            <a:xfrm flipV="1">
              <a:off x="10107629" y="1942101"/>
              <a:ext cx="0" cy="40071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35651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9630369" y="6029329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12%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995453918"/>
              </p:ext>
            </p:extLst>
          </p:nvPr>
        </p:nvGraphicFramePr>
        <p:xfrm>
          <a:off x="5898993" y="1994858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Rectangle 88"/>
          <p:cNvSpPr/>
          <p:nvPr/>
        </p:nvSpPr>
        <p:spPr>
          <a:xfrm>
            <a:off x="7437564" y="175046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84" name="83 Conector recto"/>
          <p:cNvCxnSpPr/>
          <p:nvPr/>
        </p:nvCxnSpPr>
        <p:spPr>
          <a:xfrm>
            <a:off x="9023016" y="2296374"/>
            <a:ext cx="0" cy="196026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472" y="7319388"/>
            <a:ext cx="2771828" cy="402483"/>
          </a:xfrm>
        </p:spPr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id="{06A0E07F-44C3-4416-A1C2-3487AA78617B}"/>
              </a:ext>
            </a:extLst>
          </p:cNvPr>
          <p:cNvGrpSpPr/>
          <p:nvPr/>
        </p:nvGrpSpPr>
        <p:grpSpPr>
          <a:xfrm>
            <a:off x="1038027" y="2493394"/>
            <a:ext cx="1862445" cy="140832"/>
            <a:chOff x="10107629" y="1910569"/>
            <a:chExt cx="893369" cy="527862"/>
          </a:xfrm>
        </p:grpSpPr>
        <p:cxnSp>
          <p:nvCxnSpPr>
            <p:cNvPr id="37" name="47 Conector recto">
              <a:extLst>
                <a:ext uri="{FF2B5EF4-FFF2-40B4-BE49-F238E27FC236}">
                  <a16:creationId xmlns:a16="http://schemas.microsoft.com/office/drawing/2014/main" id="{6E41B021-FDAB-4BE2-AD28-94CF3E1E67FF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48 Conector recto">
              <a:extLst>
                <a:ext uri="{FF2B5EF4-FFF2-40B4-BE49-F238E27FC236}">
                  <a16:creationId xmlns:a16="http://schemas.microsoft.com/office/drawing/2014/main" id="{4C974C4B-EB58-4626-892C-14E40E10DB1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9 Conector recto">
              <a:extLst>
                <a:ext uri="{FF2B5EF4-FFF2-40B4-BE49-F238E27FC236}">
                  <a16:creationId xmlns:a16="http://schemas.microsoft.com/office/drawing/2014/main" id="{4926E2E8-F578-4335-889A-F723815D826F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0 Conector recto de flecha">
              <a:extLst>
                <a:ext uri="{FF2B5EF4-FFF2-40B4-BE49-F238E27FC236}">
                  <a16:creationId xmlns:a16="http://schemas.microsoft.com/office/drawing/2014/main" id="{7FF2F4DD-4681-4E81-87A3-301A22AB0F1D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51 CuadroTexto">
            <a:extLst>
              <a:ext uri="{FF2B5EF4-FFF2-40B4-BE49-F238E27FC236}">
                <a16:creationId xmlns:a16="http://schemas.microsoft.com/office/drawing/2014/main" id="{8B0B0954-9959-4406-BCEB-3B7F5FB05FB2}"/>
              </a:ext>
            </a:extLst>
          </p:cNvPr>
          <p:cNvSpPr txBox="1"/>
          <p:nvPr/>
        </p:nvSpPr>
        <p:spPr>
          <a:xfrm>
            <a:off x="1639013" y="239594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2" name="46 Grupo">
            <a:extLst>
              <a:ext uri="{FF2B5EF4-FFF2-40B4-BE49-F238E27FC236}">
                <a16:creationId xmlns:a16="http://schemas.microsoft.com/office/drawing/2014/main" id="{6DC223CE-F04E-46DC-91B6-9EC59BA3073A}"/>
              </a:ext>
            </a:extLst>
          </p:cNvPr>
          <p:cNvGrpSpPr/>
          <p:nvPr/>
        </p:nvGrpSpPr>
        <p:grpSpPr>
          <a:xfrm>
            <a:off x="959661" y="6233763"/>
            <a:ext cx="1862445" cy="140832"/>
            <a:chOff x="10107629" y="1910569"/>
            <a:chExt cx="893369" cy="527862"/>
          </a:xfrm>
        </p:grpSpPr>
        <p:cxnSp>
          <p:nvCxnSpPr>
            <p:cNvPr id="43" name="47 Conector recto">
              <a:extLst>
                <a:ext uri="{FF2B5EF4-FFF2-40B4-BE49-F238E27FC236}">
                  <a16:creationId xmlns:a16="http://schemas.microsoft.com/office/drawing/2014/main" id="{B90F3416-4337-4559-9461-793145DB1C07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8 Conector recto">
              <a:extLst>
                <a:ext uri="{FF2B5EF4-FFF2-40B4-BE49-F238E27FC236}">
                  <a16:creationId xmlns:a16="http://schemas.microsoft.com/office/drawing/2014/main" id="{EF4BB1E9-3F23-4F09-801F-1A11C4BAAC46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9 Conector recto">
              <a:extLst>
                <a:ext uri="{FF2B5EF4-FFF2-40B4-BE49-F238E27FC236}">
                  <a16:creationId xmlns:a16="http://schemas.microsoft.com/office/drawing/2014/main" id="{D4737F39-2014-4D8A-87E2-47324EE6CFBE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0 Conector recto de flecha">
              <a:extLst>
                <a:ext uri="{FF2B5EF4-FFF2-40B4-BE49-F238E27FC236}">
                  <a16:creationId xmlns:a16="http://schemas.microsoft.com/office/drawing/2014/main" id="{5799D738-38E8-4BB7-AE0D-E855AF62B5AC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1 CuadroTexto">
            <a:extLst>
              <a:ext uri="{FF2B5EF4-FFF2-40B4-BE49-F238E27FC236}">
                <a16:creationId xmlns:a16="http://schemas.microsoft.com/office/drawing/2014/main" id="{A4FB769A-BF11-41F2-A0A5-105E831A4D0D}"/>
              </a:ext>
            </a:extLst>
          </p:cNvPr>
          <p:cNvSpPr txBox="1"/>
          <p:nvPr/>
        </p:nvSpPr>
        <p:spPr>
          <a:xfrm>
            <a:off x="1586809" y="609285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-58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61" name="46 Grupo">
            <a:extLst>
              <a:ext uri="{FF2B5EF4-FFF2-40B4-BE49-F238E27FC236}">
                <a16:creationId xmlns:a16="http://schemas.microsoft.com/office/drawing/2014/main" id="{6B341FC8-A0E1-4E82-B6CB-842E6AC57BFD}"/>
              </a:ext>
            </a:extLst>
          </p:cNvPr>
          <p:cNvGrpSpPr/>
          <p:nvPr/>
        </p:nvGrpSpPr>
        <p:grpSpPr>
          <a:xfrm>
            <a:off x="6699782" y="6188991"/>
            <a:ext cx="1862445" cy="171498"/>
            <a:chOff x="10107629" y="1910569"/>
            <a:chExt cx="893369" cy="527862"/>
          </a:xfrm>
        </p:grpSpPr>
        <p:cxnSp>
          <p:nvCxnSpPr>
            <p:cNvPr id="62" name="47 Conector recto">
              <a:extLst>
                <a:ext uri="{FF2B5EF4-FFF2-40B4-BE49-F238E27FC236}">
                  <a16:creationId xmlns:a16="http://schemas.microsoft.com/office/drawing/2014/main" id="{5FC0F97F-FE18-434E-98E3-57082995C7D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8 Conector recto">
              <a:extLst>
                <a:ext uri="{FF2B5EF4-FFF2-40B4-BE49-F238E27FC236}">
                  <a16:creationId xmlns:a16="http://schemas.microsoft.com/office/drawing/2014/main" id="{C31F65BE-547B-4DFB-8483-E8C01F81060A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9 Conector recto">
              <a:extLst>
                <a:ext uri="{FF2B5EF4-FFF2-40B4-BE49-F238E27FC236}">
                  <a16:creationId xmlns:a16="http://schemas.microsoft.com/office/drawing/2014/main" id="{81F8A119-0457-4669-B857-A476DB757DA6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50 Conector recto de flecha">
              <a:extLst>
                <a:ext uri="{FF2B5EF4-FFF2-40B4-BE49-F238E27FC236}">
                  <a16:creationId xmlns:a16="http://schemas.microsoft.com/office/drawing/2014/main" id="{7BBB727F-0642-4B80-8125-BC8BF099CBF6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51 CuadroTexto">
            <a:extLst>
              <a:ext uri="{FF2B5EF4-FFF2-40B4-BE49-F238E27FC236}">
                <a16:creationId xmlns:a16="http://schemas.microsoft.com/office/drawing/2014/main" id="{108EC361-8F87-4E91-B329-96DFFF1BE19D}"/>
              </a:ext>
            </a:extLst>
          </p:cNvPr>
          <p:cNvSpPr txBox="1"/>
          <p:nvPr/>
        </p:nvSpPr>
        <p:spPr>
          <a:xfrm>
            <a:off x="7294720" y="604938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-48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grpSp>
        <p:nvGrpSpPr>
          <p:cNvPr id="76" name="46 Grupo">
            <a:extLst>
              <a:ext uri="{FF2B5EF4-FFF2-40B4-BE49-F238E27FC236}">
                <a16:creationId xmlns:a16="http://schemas.microsoft.com/office/drawing/2014/main" id="{74DCAD79-9872-4BAD-8CB7-62CEB1168795}"/>
              </a:ext>
            </a:extLst>
          </p:cNvPr>
          <p:cNvGrpSpPr/>
          <p:nvPr/>
        </p:nvGrpSpPr>
        <p:grpSpPr>
          <a:xfrm>
            <a:off x="1836758" y="2231765"/>
            <a:ext cx="1040937" cy="222909"/>
            <a:chOff x="10107629" y="1910569"/>
            <a:chExt cx="893369" cy="527862"/>
          </a:xfrm>
        </p:grpSpPr>
        <p:cxnSp>
          <p:nvCxnSpPr>
            <p:cNvPr id="85" name="47 Conector recto">
              <a:extLst>
                <a:ext uri="{FF2B5EF4-FFF2-40B4-BE49-F238E27FC236}">
                  <a16:creationId xmlns:a16="http://schemas.microsoft.com/office/drawing/2014/main" id="{48D530DC-76B7-4D9C-869A-057019ADB302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48 Conector recto">
              <a:extLst>
                <a:ext uri="{FF2B5EF4-FFF2-40B4-BE49-F238E27FC236}">
                  <a16:creationId xmlns:a16="http://schemas.microsoft.com/office/drawing/2014/main" id="{4C7FF725-9D3D-4672-98A5-2A636270A98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9 Conector recto">
              <a:extLst>
                <a:ext uri="{FF2B5EF4-FFF2-40B4-BE49-F238E27FC236}">
                  <a16:creationId xmlns:a16="http://schemas.microsoft.com/office/drawing/2014/main" id="{B20FCA5C-90EE-491B-BE5C-ED514308997D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50 Conector recto de flecha">
              <a:extLst>
                <a:ext uri="{FF2B5EF4-FFF2-40B4-BE49-F238E27FC236}">
                  <a16:creationId xmlns:a16="http://schemas.microsoft.com/office/drawing/2014/main" id="{DF015C14-2538-4314-BC25-9E61DCCF5867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1 CuadroTexto">
            <a:extLst>
              <a:ext uri="{FF2B5EF4-FFF2-40B4-BE49-F238E27FC236}">
                <a16:creationId xmlns:a16="http://schemas.microsoft.com/office/drawing/2014/main" id="{018D6E9B-D98C-4829-B941-8EF0C9321813}"/>
              </a:ext>
            </a:extLst>
          </p:cNvPr>
          <p:cNvSpPr txBox="1"/>
          <p:nvPr/>
        </p:nvSpPr>
        <p:spPr>
          <a:xfrm>
            <a:off x="2133680" y="2104002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0" name="46 Grupo">
            <a:extLst>
              <a:ext uri="{FF2B5EF4-FFF2-40B4-BE49-F238E27FC236}">
                <a16:creationId xmlns:a16="http://schemas.microsoft.com/office/drawing/2014/main" id="{C76C4F2E-1DED-4696-BB9B-7E9854FF67D4}"/>
              </a:ext>
            </a:extLst>
          </p:cNvPr>
          <p:cNvGrpSpPr/>
          <p:nvPr/>
        </p:nvGrpSpPr>
        <p:grpSpPr>
          <a:xfrm>
            <a:off x="1836758" y="5854689"/>
            <a:ext cx="948177" cy="251567"/>
            <a:chOff x="10107629" y="1910569"/>
            <a:chExt cx="893369" cy="527862"/>
          </a:xfrm>
        </p:grpSpPr>
        <p:cxnSp>
          <p:nvCxnSpPr>
            <p:cNvPr id="91" name="47 Conector recto">
              <a:extLst>
                <a:ext uri="{FF2B5EF4-FFF2-40B4-BE49-F238E27FC236}">
                  <a16:creationId xmlns:a16="http://schemas.microsoft.com/office/drawing/2014/main" id="{6D0F4B64-AF96-4AB0-958D-7C50C150DD8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48 Conector recto">
              <a:extLst>
                <a:ext uri="{FF2B5EF4-FFF2-40B4-BE49-F238E27FC236}">
                  <a16:creationId xmlns:a16="http://schemas.microsoft.com/office/drawing/2014/main" id="{E62CACDC-29E6-4C08-97F1-5C471B992BD9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49 Conector recto">
              <a:extLst>
                <a:ext uri="{FF2B5EF4-FFF2-40B4-BE49-F238E27FC236}">
                  <a16:creationId xmlns:a16="http://schemas.microsoft.com/office/drawing/2014/main" id="{A83DE1DD-65A9-42DB-A102-08BD1BF9E628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50 Conector recto de flecha">
              <a:extLst>
                <a:ext uri="{FF2B5EF4-FFF2-40B4-BE49-F238E27FC236}">
                  <a16:creationId xmlns:a16="http://schemas.microsoft.com/office/drawing/2014/main" id="{281B1AFF-7D6E-47D8-A7EB-E4246CCC1653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51 CuadroTexto">
            <a:extLst>
              <a:ext uri="{FF2B5EF4-FFF2-40B4-BE49-F238E27FC236}">
                <a16:creationId xmlns:a16="http://schemas.microsoft.com/office/drawing/2014/main" id="{D691FCC8-08E3-4C78-ABF9-325D993D5584}"/>
              </a:ext>
            </a:extLst>
          </p:cNvPr>
          <p:cNvSpPr txBox="1"/>
          <p:nvPr/>
        </p:nvSpPr>
        <p:spPr>
          <a:xfrm>
            <a:off x="2023438" y="57265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-53%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02" name="46 Grupo">
            <a:extLst>
              <a:ext uri="{FF2B5EF4-FFF2-40B4-BE49-F238E27FC236}">
                <a16:creationId xmlns:a16="http://schemas.microsoft.com/office/drawing/2014/main" id="{364C8137-9DAE-4180-B406-69F6A86F81D0}"/>
              </a:ext>
            </a:extLst>
          </p:cNvPr>
          <p:cNvGrpSpPr/>
          <p:nvPr/>
        </p:nvGrpSpPr>
        <p:grpSpPr>
          <a:xfrm>
            <a:off x="7643846" y="5788948"/>
            <a:ext cx="909494" cy="271739"/>
            <a:chOff x="10107629" y="1910569"/>
            <a:chExt cx="893369" cy="527862"/>
          </a:xfrm>
        </p:grpSpPr>
        <p:cxnSp>
          <p:nvCxnSpPr>
            <p:cNvPr id="103" name="47 Conector recto">
              <a:extLst>
                <a:ext uri="{FF2B5EF4-FFF2-40B4-BE49-F238E27FC236}">
                  <a16:creationId xmlns:a16="http://schemas.microsoft.com/office/drawing/2014/main" id="{3D6557FB-C195-489E-A5AA-EBBD20F8C8C4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48 Conector recto">
              <a:extLst>
                <a:ext uri="{FF2B5EF4-FFF2-40B4-BE49-F238E27FC236}">
                  <a16:creationId xmlns:a16="http://schemas.microsoft.com/office/drawing/2014/main" id="{3B386062-9312-4F5A-B93C-9024B583D72B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9 Conector recto">
              <a:extLst>
                <a:ext uri="{FF2B5EF4-FFF2-40B4-BE49-F238E27FC236}">
                  <a16:creationId xmlns:a16="http://schemas.microsoft.com/office/drawing/2014/main" id="{AAFAA894-EC4C-4828-98F0-985771FA23C7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0 Conector recto de flecha">
              <a:extLst>
                <a:ext uri="{FF2B5EF4-FFF2-40B4-BE49-F238E27FC236}">
                  <a16:creationId xmlns:a16="http://schemas.microsoft.com/office/drawing/2014/main" id="{1E24DFCE-9AE8-476B-9FD0-90313DB89199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51 CuadroTexto">
            <a:extLst>
              <a:ext uri="{FF2B5EF4-FFF2-40B4-BE49-F238E27FC236}">
                <a16:creationId xmlns:a16="http://schemas.microsoft.com/office/drawing/2014/main" id="{AD65D8ED-BCB7-42FA-A484-280230E053D5}"/>
              </a:ext>
            </a:extLst>
          </p:cNvPr>
          <p:cNvSpPr txBox="1"/>
          <p:nvPr/>
        </p:nvSpPr>
        <p:spPr>
          <a:xfrm>
            <a:off x="7840573" y="5640275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-41%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95488" y="123353"/>
            <a:ext cx="38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Margin Ad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2Q2021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26.2</a:t>
            </a:r>
            <a:r>
              <a:rPr lang="es-PE" sz="1200" dirty="0" smtClean="0">
                <a:solidFill>
                  <a:prstClr val="black"/>
                </a:solidFill>
              </a:rPr>
              <a:t>%, </a:t>
            </a:r>
            <a:r>
              <a:rPr lang="es-PE" sz="1200" dirty="0">
                <a:solidFill>
                  <a:prstClr val="black"/>
                </a:solidFill>
              </a:rPr>
              <a:t>2Q 2022 = </a:t>
            </a:r>
            <a:r>
              <a:rPr lang="es-PE" sz="1200" dirty="0" smtClean="0">
                <a:solidFill>
                  <a:prstClr val="black"/>
                </a:solidFill>
              </a:rPr>
              <a:t>26.1%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Margin Adj.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2Q 2021 =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11.8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11.4%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 Margin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2Q 2021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15.8%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15.1%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"/>
          <p:cNvSpPr txBox="1"/>
          <p:nvPr/>
        </p:nvSpPr>
        <p:spPr>
          <a:xfrm>
            <a:off x="17239" y="776615"/>
            <a:ext cx="2324158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NET INCOME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8766" y="1161284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5005" y="5945038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5511" y="6255098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9020" y="588197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6460F0-C2A5-4AD0-9EE0-F310C96F01BE}"/>
              </a:ext>
            </a:extLst>
          </p:cNvPr>
          <p:cNvSpPr/>
          <p:nvPr/>
        </p:nvSpPr>
        <p:spPr>
          <a:xfrm>
            <a:off x="2110952" y="2241365"/>
            <a:ext cx="414039" cy="3830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73760" y="619203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18602532-8649-44C2-AF84-9CBA32605CB9}"/>
              </a:ext>
            </a:extLst>
          </p:cNvPr>
          <p:cNvSpPr/>
          <p:nvPr/>
        </p:nvSpPr>
        <p:spPr>
          <a:xfrm>
            <a:off x="4552279" y="1794903"/>
            <a:ext cx="2936970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NET INCOME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2Q2022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2C88CC-663F-4EA4-8FBE-E0B2F5395C7F}"/>
              </a:ext>
            </a:extLst>
          </p:cNvPr>
          <p:cNvSpPr/>
          <p:nvPr/>
        </p:nvSpPr>
        <p:spPr>
          <a:xfrm>
            <a:off x="2040589" y="1895369"/>
            <a:ext cx="536357" cy="37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478568"/>
              </p:ext>
            </p:extLst>
          </p:nvPr>
        </p:nvGraphicFramePr>
        <p:xfrm>
          <a:off x="2216206" y="2134735"/>
          <a:ext cx="7609115" cy="415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8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58" name="CuadroTexto 2"/>
          <p:cNvSpPr txBox="1"/>
          <p:nvPr/>
        </p:nvSpPr>
        <p:spPr>
          <a:xfrm>
            <a:off x="115164" y="836480"/>
            <a:ext cx="8528357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CASH GENERATION AND LIABILITY MANAGEMENT</a:t>
            </a:r>
          </a:p>
        </p:txBody>
      </p:sp>
      <p:sp>
        <p:nvSpPr>
          <p:cNvPr id="159" name="6 CuadroTexto">
            <a:extLst>
              <a:ext uri="{FF2B5EF4-FFF2-40B4-BE49-F238E27FC236}">
                <a16:creationId xmlns:a16="http://schemas.microsoft.com/office/drawing/2014/main" id="{3ADC79BE-D28D-4096-9929-91F62AE3EFDA}"/>
              </a:ext>
            </a:extLst>
          </p:cNvPr>
          <p:cNvSpPr txBox="1"/>
          <p:nvPr/>
        </p:nvSpPr>
        <p:spPr>
          <a:xfrm>
            <a:off x="250635" y="1251561"/>
            <a:ext cx="2011700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60" name="Rectangle 88">
            <a:extLst>
              <a:ext uri="{FF2B5EF4-FFF2-40B4-BE49-F238E27FC236}">
                <a16:creationId xmlns:a16="http://schemas.microsoft.com/office/drawing/2014/main" id="{18E01B5A-B0FC-4ED6-832C-39ED56BEB0E0}"/>
              </a:ext>
            </a:extLst>
          </p:cNvPr>
          <p:cNvSpPr/>
          <p:nvPr/>
        </p:nvSpPr>
        <p:spPr>
          <a:xfrm>
            <a:off x="2722352" y="4644758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EVOLUTION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A4443279-5537-491D-9538-0AD3E148978B}"/>
              </a:ext>
            </a:extLst>
          </p:cNvPr>
          <p:cNvSpPr/>
          <p:nvPr/>
        </p:nvSpPr>
        <p:spPr>
          <a:xfrm>
            <a:off x="885680" y="2028009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63" name="Rectangle 88">
            <a:extLst>
              <a:ext uri="{FF2B5EF4-FFF2-40B4-BE49-F238E27FC236}">
                <a16:creationId xmlns:a16="http://schemas.microsoft.com/office/drawing/2014/main" id="{E29DBA45-9F89-4280-989E-EF3ADCF1ED9B}"/>
              </a:ext>
            </a:extLst>
          </p:cNvPr>
          <p:cNvSpPr/>
          <p:nvPr/>
        </p:nvSpPr>
        <p:spPr>
          <a:xfrm>
            <a:off x="1761514" y="1805555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BALANCE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70" name="Rectangle 88">
            <a:extLst>
              <a:ext uri="{FF2B5EF4-FFF2-40B4-BE49-F238E27FC236}">
                <a16:creationId xmlns:a16="http://schemas.microsoft.com/office/drawing/2014/main" id="{9C6EBEB2-6197-4CA7-8CEA-3EB84215AA13}"/>
              </a:ext>
            </a:extLst>
          </p:cNvPr>
          <p:cNvSpPr/>
          <p:nvPr/>
        </p:nvSpPr>
        <p:spPr>
          <a:xfrm>
            <a:off x="6924437" y="2212752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MATURITY AND PROFILE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88" name="Gráfico 187">
            <a:extLst>
              <a:ext uri="{FF2B5EF4-FFF2-40B4-BE49-F238E27FC236}">
                <a16:creationId xmlns:a16="http://schemas.microsoft.com/office/drawing/2014/main" id="{A57E07ED-D465-4B73-AC16-726A2BAD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539209"/>
              </p:ext>
            </p:extLst>
          </p:nvPr>
        </p:nvGraphicFramePr>
        <p:xfrm>
          <a:off x="9125220" y="2174252"/>
          <a:ext cx="3729797" cy="203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245167"/>
              </p:ext>
            </p:extLst>
          </p:nvPr>
        </p:nvGraphicFramePr>
        <p:xfrm>
          <a:off x="6533432" y="2809252"/>
          <a:ext cx="5457854" cy="201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055548"/>
              </p:ext>
            </p:extLst>
          </p:nvPr>
        </p:nvGraphicFramePr>
        <p:xfrm>
          <a:off x="-1" y="2166912"/>
          <a:ext cx="6428191" cy="227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72489897-823A-44B9-AD5D-FE17D6F94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914597"/>
              </p:ext>
            </p:extLst>
          </p:nvPr>
        </p:nvGraphicFramePr>
        <p:xfrm>
          <a:off x="122081" y="4856374"/>
          <a:ext cx="9358803" cy="25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C7D08A51-7D2A-43CB-BC7E-50D436878FF5}"/>
              </a:ext>
            </a:extLst>
          </p:cNvPr>
          <p:cNvSpPr txBox="1"/>
          <p:nvPr/>
        </p:nvSpPr>
        <p:spPr>
          <a:xfrm>
            <a:off x="-23259" y="5404230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6C90F35-36F9-4EC3-A008-3B8245A73D48}"/>
              </a:ext>
            </a:extLst>
          </p:cNvPr>
          <p:cNvSpPr txBox="1"/>
          <p:nvPr/>
        </p:nvSpPr>
        <p:spPr>
          <a:xfrm>
            <a:off x="836033" y="520792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863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06A534F-D870-4BF0-AA95-7E36EBB723A6}"/>
              </a:ext>
            </a:extLst>
          </p:cNvPr>
          <p:cNvSpPr txBox="1"/>
          <p:nvPr/>
        </p:nvSpPr>
        <p:spPr>
          <a:xfrm>
            <a:off x="1632670" y="5004270"/>
            <a:ext cx="5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857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EB380F8-9358-49FA-B0BD-BCB87170F296}"/>
              </a:ext>
            </a:extLst>
          </p:cNvPr>
          <p:cNvSpPr txBox="1"/>
          <p:nvPr/>
        </p:nvSpPr>
        <p:spPr>
          <a:xfrm>
            <a:off x="2702946" y="529825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711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FE53793-A7A7-49C4-B72F-4596CEC06DD8}"/>
              </a:ext>
            </a:extLst>
          </p:cNvPr>
          <p:cNvSpPr txBox="1"/>
          <p:nvPr/>
        </p:nvSpPr>
        <p:spPr>
          <a:xfrm>
            <a:off x="3462987" y="5727875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538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F34086F-E1BC-469D-A46A-C5B5E9C71AD9}"/>
              </a:ext>
            </a:extLst>
          </p:cNvPr>
          <p:cNvSpPr txBox="1"/>
          <p:nvPr/>
        </p:nvSpPr>
        <p:spPr>
          <a:xfrm>
            <a:off x="2358907" y="545629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669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5FCC46A-EE39-455F-81A0-7F859A939828}"/>
              </a:ext>
            </a:extLst>
          </p:cNvPr>
          <p:cNvSpPr txBox="1"/>
          <p:nvPr/>
        </p:nvSpPr>
        <p:spPr>
          <a:xfrm>
            <a:off x="3081618" y="587094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497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DBEF7DC-A817-4065-B7DC-D5C54D47718C}"/>
              </a:ext>
            </a:extLst>
          </p:cNvPr>
          <p:cNvSpPr txBox="1"/>
          <p:nvPr/>
        </p:nvSpPr>
        <p:spPr>
          <a:xfrm>
            <a:off x="510437" y="5340478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731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433FD6B-CE3A-47E3-8A50-6C3F2126D882}"/>
              </a:ext>
            </a:extLst>
          </p:cNvPr>
          <p:cNvSpPr txBox="1"/>
          <p:nvPr/>
        </p:nvSpPr>
        <p:spPr>
          <a:xfrm>
            <a:off x="1256485" y="489093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4A4D3A2-4BBB-49DD-B9E3-E9A47630B65E}"/>
              </a:ext>
            </a:extLst>
          </p:cNvPr>
          <p:cNvSpPr txBox="1"/>
          <p:nvPr/>
        </p:nvSpPr>
        <p:spPr>
          <a:xfrm>
            <a:off x="2068130" y="490319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EF89D78-DB64-4BCC-9663-B6E69255AF51}"/>
              </a:ext>
            </a:extLst>
          </p:cNvPr>
          <p:cNvCxnSpPr/>
          <p:nvPr/>
        </p:nvCxnSpPr>
        <p:spPr>
          <a:xfrm>
            <a:off x="3238690" y="6091336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1FF3BB2-030D-48C5-987B-681F4B342D6F}"/>
              </a:ext>
            </a:extLst>
          </p:cNvPr>
          <p:cNvCxnSpPr/>
          <p:nvPr/>
        </p:nvCxnSpPr>
        <p:spPr>
          <a:xfrm>
            <a:off x="2438545" y="568903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039572F-689A-4EDA-8E61-1B6983BAD7C7}"/>
              </a:ext>
            </a:extLst>
          </p:cNvPr>
          <p:cNvCxnSpPr/>
          <p:nvPr/>
        </p:nvCxnSpPr>
        <p:spPr>
          <a:xfrm>
            <a:off x="1738475" y="524781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9C8843D6-1087-4788-B08D-8C85B19A8E74}"/>
              </a:ext>
            </a:extLst>
          </p:cNvPr>
          <p:cNvCxnSpPr/>
          <p:nvPr/>
        </p:nvCxnSpPr>
        <p:spPr>
          <a:xfrm>
            <a:off x="913163" y="5403387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A988A726-46E1-48A5-BBCD-962090BF3A27}"/>
              </a:ext>
            </a:extLst>
          </p:cNvPr>
          <p:cNvCxnSpPr/>
          <p:nvPr/>
        </p:nvCxnSpPr>
        <p:spPr>
          <a:xfrm>
            <a:off x="36798" y="5631469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80F0108-ABA1-4A6B-BA48-D0A7E84E8CAE}"/>
              </a:ext>
            </a:extLst>
          </p:cNvPr>
          <p:cNvSpPr txBox="1"/>
          <p:nvPr/>
        </p:nvSpPr>
        <p:spPr>
          <a:xfrm>
            <a:off x="3892350" y="5920906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472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3972422" y="6121375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E04E6A6-F303-460B-8384-21A2ED721FF4}"/>
              </a:ext>
            </a:extLst>
          </p:cNvPr>
          <p:cNvSpPr txBox="1"/>
          <p:nvPr/>
        </p:nvSpPr>
        <p:spPr>
          <a:xfrm>
            <a:off x="4228950" y="578099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511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E6FA7958-869F-4C1B-B8DC-87921D7961FE}"/>
              </a:ext>
            </a:extLst>
          </p:cNvPr>
          <p:cNvSpPr txBox="1"/>
          <p:nvPr/>
        </p:nvSpPr>
        <p:spPr>
          <a:xfrm>
            <a:off x="4672685" y="6001754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448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06F3FA7-A949-4545-B30C-0BD040B2FC15}"/>
              </a:ext>
            </a:extLst>
          </p:cNvPr>
          <p:cNvCxnSpPr/>
          <p:nvPr/>
        </p:nvCxnSpPr>
        <p:spPr>
          <a:xfrm>
            <a:off x="4730785" y="6205099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2677DDB-9939-4557-9A26-2E8D0C2B1FD8}"/>
              </a:ext>
            </a:extLst>
          </p:cNvPr>
          <p:cNvSpPr txBox="1"/>
          <p:nvPr/>
        </p:nvSpPr>
        <p:spPr>
          <a:xfrm>
            <a:off x="4992071" y="585032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483</a:t>
            </a: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5474061" y="5901143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6195739" y="5957471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6960793" y="6135040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7719324" y="6128571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uadroTexto 1"/>
          <p:cNvSpPr txBox="1"/>
          <p:nvPr/>
        </p:nvSpPr>
        <p:spPr>
          <a:xfrm>
            <a:off x="7988822" y="5785042"/>
            <a:ext cx="483378" cy="2535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>
                <a:latin typeface="AvantGardeExtLitITCTT"/>
              </a:rPr>
              <a:t>506</a:t>
            </a:r>
            <a:endParaRPr lang="es-PE" sz="1100" dirty="0">
              <a:latin typeface="AvantGardeExtLitITCTT"/>
            </a:endParaRPr>
          </a:p>
        </p:txBody>
      </p:sp>
      <p:sp>
        <p:nvSpPr>
          <p:cNvPr id="74" name="CuadroTexto 1"/>
          <p:cNvSpPr txBox="1"/>
          <p:nvPr/>
        </p:nvSpPr>
        <p:spPr>
          <a:xfrm>
            <a:off x="7613608" y="5903256"/>
            <a:ext cx="483379" cy="25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vantGardeExtLitITCTT"/>
              </a:rPr>
              <a:t>479</a:t>
            </a:r>
            <a:endParaRPr lang="es-PE" sz="1100" dirty="0">
              <a:latin typeface="AvantGardeExtLitITCTT"/>
            </a:endParaRPr>
          </a:p>
        </p:txBody>
      </p:sp>
    </p:spTree>
    <p:extLst>
      <p:ext uri="{BB962C8B-B14F-4D97-AF65-F5344CB8AC3E}">
        <p14:creationId xmlns:p14="http://schemas.microsoft.com/office/powerpoint/2010/main" val="94094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539" y="403760"/>
            <a:ext cx="7783577" cy="660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019" tIns="52502" rIns="105019" bIns="52502" rtlCol="0" anchor="ctr"/>
          <a:lstStyle/>
          <a:p>
            <a:pPr marL="0" marR="0" lvl="0" indent="0" algn="ctr" defTabSz="525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2"/>
          <p:cNvSpPr txBox="1"/>
          <p:nvPr/>
        </p:nvSpPr>
        <p:spPr>
          <a:xfrm>
            <a:off x="236474" y="648944"/>
            <a:ext cx="5817919" cy="499983"/>
          </a:xfrm>
          <a:prstGeom prst="rect">
            <a:avLst/>
          </a:prstGeom>
          <a:noFill/>
        </p:spPr>
        <p:txBody>
          <a:bodyPr wrap="none" lIns="105019" tIns="52502" rIns="105019" bIns="5250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TOTAL ASSETS AND CASH CYCLE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47390" y="1075842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2" y="6528489"/>
            <a:ext cx="1755338" cy="4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27" name="25 Gráfico">
            <a:extLst>
              <a:ext uri="{FF2B5EF4-FFF2-40B4-BE49-F238E27FC236}">
                <a16:creationId xmlns:a16="http://schemas.microsoft.com/office/drawing/2014/main" id="{9594AAEE-8070-42DE-944C-C41757A77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968749"/>
              </p:ext>
            </p:extLst>
          </p:nvPr>
        </p:nvGraphicFramePr>
        <p:xfrm>
          <a:off x="-402168" y="2477724"/>
          <a:ext cx="6495393" cy="290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32 Grupo">
            <a:extLst>
              <a:ext uri="{FF2B5EF4-FFF2-40B4-BE49-F238E27FC236}">
                <a16:creationId xmlns:a16="http://schemas.microsoft.com/office/drawing/2014/main" id="{852A4B04-5E4C-46E6-86CC-F4B0C5DF20A3}"/>
              </a:ext>
            </a:extLst>
          </p:cNvPr>
          <p:cNvGrpSpPr/>
          <p:nvPr/>
        </p:nvGrpSpPr>
        <p:grpSpPr>
          <a:xfrm>
            <a:off x="835968" y="2444900"/>
            <a:ext cx="4281054" cy="309332"/>
            <a:chOff x="9128234" y="1594740"/>
            <a:chExt cx="1240221" cy="407481"/>
          </a:xfrm>
        </p:grpSpPr>
        <p:cxnSp>
          <p:nvCxnSpPr>
            <p:cNvPr id="31" name="34 Conector recto">
              <a:extLst>
                <a:ext uri="{FF2B5EF4-FFF2-40B4-BE49-F238E27FC236}">
                  <a16:creationId xmlns:a16="http://schemas.microsoft.com/office/drawing/2014/main" id="{91D44F55-BB84-47BB-B362-73393FF619A5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>
              <a:extLst>
                <a:ext uri="{FF2B5EF4-FFF2-40B4-BE49-F238E27FC236}">
                  <a16:creationId xmlns:a16="http://schemas.microsoft.com/office/drawing/2014/main" id="{86B9F3A5-477D-4ECC-AA4C-C193F4F04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594741"/>
              <a:ext cx="541844" cy="676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6 Conector recto">
              <a:extLst>
                <a:ext uri="{FF2B5EF4-FFF2-40B4-BE49-F238E27FC236}">
                  <a16:creationId xmlns:a16="http://schemas.microsoft.com/office/drawing/2014/main" id="{2ABFF047-CF33-402E-9437-5B7DAE64268D}"/>
                </a:ext>
              </a:extLst>
            </p:cNvPr>
            <p:cNvCxnSpPr>
              <a:cxnSpLocks/>
            </p:cNvCxnSpPr>
            <p:nvPr/>
          </p:nvCxnSpPr>
          <p:spPr>
            <a:xfrm>
              <a:off x="9820911" y="1594740"/>
              <a:ext cx="547544" cy="676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38 CuadroTexto">
            <a:extLst>
              <a:ext uri="{FF2B5EF4-FFF2-40B4-BE49-F238E27FC236}">
                <a16:creationId xmlns:a16="http://schemas.microsoft.com/office/drawing/2014/main" id="{47DC6D50-9BFC-4483-B204-C8DDD23CA6A0}"/>
              </a:ext>
            </a:extLst>
          </p:cNvPr>
          <p:cNvSpPr txBox="1"/>
          <p:nvPr/>
        </p:nvSpPr>
        <p:spPr>
          <a:xfrm>
            <a:off x="2783275" y="2316781"/>
            <a:ext cx="76876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867BFD6A-0E77-4B1D-8D63-99D205BFD6DB}"/>
              </a:ext>
            </a:extLst>
          </p:cNvPr>
          <p:cNvSpPr/>
          <p:nvPr/>
        </p:nvSpPr>
        <p:spPr>
          <a:xfrm>
            <a:off x="1196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STATE OF FINANCIAL POSITION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4" name="Rectangle 88">
            <a:extLst>
              <a:ext uri="{FF2B5EF4-FFF2-40B4-BE49-F238E27FC236}">
                <a16:creationId xmlns:a16="http://schemas.microsoft.com/office/drawing/2014/main" id="{64E62EC0-C447-4D76-B111-ED8CC50AC3D4}"/>
              </a:ext>
            </a:extLst>
          </p:cNvPr>
          <p:cNvSpPr/>
          <p:nvPr/>
        </p:nvSpPr>
        <p:spPr>
          <a:xfrm>
            <a:off x="7292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CYCLE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5" name="16 Rectángulo">
            <a:extLst>
              <a:ext uri="{FF2B5EF4-FFF2-40B4-BE49-F238E27FC236}">
                <a16:creationId xmlns:a16="http://schemas.microsoft.com/office/drawing/2014/main" id="{AF2EDADA-EED5-431D-A64E-66B7B2AABCDE}"/>
              </a:ext>
            </a:extLst>
          </p:cNvPr>
          <p:cNvSpPr/>
          <p:nvPr/>
        </p:nvSpPr>
        <p:spPr>
          <a:xfrm>
            <a:off x="726203" y="5468251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17 Rectángulo">
            <a:extLst>
              <a:ext uri="{FF2B5EF4-FFF2-40B4-BE49-F238E27FC236}">
                <a16:creationId xmlns:a16="http://schemas.microsoft.com/office/drawing/2014/main" id="{BE2D0011-763B-4130-8BE2-790D32FCAC0D}"/>
              </a:ext>
            </a:extLst>
          </p:cNvPr>
          <p:cNvSpPr/>
          <p:nvPr/>
        </p:nvSpPr>
        <p:spPr>
          <a:xfrm>
            <a:off x="736709" y="5778311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18 CuadroTexto">
            <a:extLst>
              <a:ext uri="{FF2B5EF4-FFF2-40B4-BE49-F238E27FC236}">
                <a16:creationId xmlns:a16="http://schemas.microsoft.com/office/drawing/2014/main" id="{ACE7DCB6-48A2-4E4C-B5D7-69BE73AF3387}"/>
              </a:ext>
            </a:extLst>
          </p:cNvPr>
          <p:cNvSpPr txBox="1"/>
          <p:nvPr/>
        </p:nvSpPr>
        <p:spPr>
          <a:xfrm>
            <a:off x="1010218" y="540518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48" name="19 CuadroTexto">
            <a:extLst>
              <a:ext uri="{FF2B5EF4-FFF2-40B4-BE49-F238E27FC236}">
                <a16:creationId xmlns:a16="http://schemas.microsoft.com/office/drawing/2014/main" id="{BE6A0EFD-D2A1-4D48-A0FF-7BB8A3B23573}"/>
              </a:ext>
            </a:extLst>
          </p:cNvPr>
          <p:cNvSpPr txBox="1"/>
          <p:nvPr/>
        </p:nvSpPr>
        <p:spPr>
          <a:xfrm>
            <a:off x="1004958" y="571524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graphicFrame>
        <p:nvGraphicFramePr>
          <p:cNvPr id="49" name="24 Gráfico">
            <a:extLst>
              <a:ext uri="{FF2B5EF4-FFF2-40B4-BE49-F238E27FC236}">
                <a16:creationId xmlns:a16="http://schemas.microsoft.com/office/drawing/2014/main" id="{0B52D529-2740-42D8-BD84-2003DD5D9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15604"/>
              </p:ext>
            </p:extLst>
          </p:nvPr>
        </p:nvGraphicFramePr>
        <p:xfrm>
          <a:off x="5974805" y="2696982"/>
          <a:ext cx="6916510" cy="265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1 Rectángulo">
            <a:extLst>
              <a:ext uri="{FF2B5EF4-FFF2-40B4-BE49-F238E27FC236}">
                <a16:creationId xmlns:a16="http://schemas.microsoft.com/office/drawing/2014/main" id="{C72A48B9-B1CE-4FB1-8898-B8CF3053655F}"/>
              </a:ext>
            </a:extLst>
          </p:cNvPr>
          <p:cNvSpPr/>
          <p:nvPr/>
        </p:nvSpPr>
        <p:spPr>
          <a:xfrm>
            <a:off x="6018394" y="2994478"/>
            <a:ext cx="541521" cy="2111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34 Conector recto">
            <a:extLst>
              <a:ext uri="{FF2B5EF4-FFF2-40B4-BE49-F238E27FC236}">
                <a16:creationId xmlns:a16="http://schemas.microsoft.com/office/drawing/2014/main" id="{91D44F55-BB84-47BB-B362-73393FF619A5}"/>
              </a:ext>
            </a:extLst>
          </p:cNvPr>
          <p:cNvCxnSpPr/>
          <p:nvPr/>
        </p:nvCxnSpPr>
        <p:spPr>
          <a:xfrm flipV="1">
            <a:off x="5111156" y="2471804"/>
            <a:ext cx="0" cy="30419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304833" y="515256"/>
            <a:ext cx="8308477" cy="6677711"/>
            <a:chOff x="3304832" y="515254"/>
            <a:chExt cx="8308477" cy="6677711"/>
          </a:xfrm>
        </p:grpSpPr>
        <p:sp>
          <p:nvSpPr>
            <p:cNvPr id="10" name="9 Rectángulo"/>
            <p:cNvSpPr/>
            <p:nvPr/>
          </p:nvSpPr>
          <p:spPr>
            <a:xfrm>
              <a:off x="3304832" y="515254"/>
              <a:ext cx="8308477" cy="631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052" tIns="55526" rIns="111052" bIns="55526" rtlCol="0" anchor="ctr"/>
            <a:lstStyle/>
            <a:p>
              <a:pPr marL="0" marR="0" lvl="0" indent="0" algn="ctr" defTabSz="51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902" y="6715854"/>
              <a:ext cx="1755338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2"/>
          <p:cNvSpPr txBox="1"/>
          <p:nvPr/>
        </p:nvSpPr>
        <p:spPr>
          <a:xfrm>
            <a:off x="195845" y="744791"/>
            <a:ext cx="137197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9" name="37 CuadroTexto"/>
          <p:cNvSpPr txBox="1"/>
          <p:nvPr/>
        </p:nvSpPr>
        <p:spPr>
          <a:xfrm>
            <a:off x="269972" y="1235738"/>
            <a:ext cx="1963335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35296601-174A-41D3-AF34-96723A8C7B9F}"/>
              </a:ext>
            </a:extLst>
          </p:cNvPr>
          <p:cNvSpPr/>
          <p:nvPr/>
        </p:nvSpPr>
        <p:spPr>
          <a:xfrm>
            <a:off x="4898588" y="1593368"/>
            <a:ext cx="2299483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CAPEX – FIXED ASSETS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502B7DF-2512-46EA-B458-005605D67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252675"/>
              </p:ext>
            </p:extLst>
          </p:nvPr>
        </p:nvGraphicFramePr>
        <p:xfrm>
          <a:off x="1866863" y="1853780"/>
          <a:ext cx="7811730" cy="42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14EFD87-2723-462E-99B8-6EF37F9D825E}"/>
              </a:ext>
            </a:extLst>
          </p:cNvPr>
          <p:cNvSpPr txBox="1"/>
          <p:nvPr/>
        </p:nvSpPr>
        <p:spPr>
          <a:xfrm>
            <a:off x="2671963" y="2442504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0D31C2-75BF-4C96-BF0D-C4C973B67F10}"/>
              </a:ext>
            </a:extLst>
          </p:cNvPr>
          <p:cNvSpPr txBox="1"/>
          <p:nvPr/>
        </p:nvSpPr>
        <p:spPr>
          <a:xfrm>
            <a:off x="3875044" y="2980221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07D57F-6CA0-4885-883E-6FA5267BB7A0}"/>
              </a:ext>
            </a:extLst>
          </p:cNvPr>
          <p:cNvSpPr txBox="1"/>
          <p:nvPr/>
        </p:nvSpPr>
        <p:spPr>
          <a:xfrm>
            <a:off x="5080128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43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3422F2-C234-4AC5-A503-EC7669048C67}"/>
              </a:ext>
            </a:extLst>
          </p:cNvPr>
          <p:cNvSpPr txBox="1"/>
          <p:nvPr/>
        </p:nvSpPr>
        <p:spPr>
          <a:xfrm>
            <a:off x="6255708" y="3132137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7530191" y="2446608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3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8648743" y="2284421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 smtClean="0">
                <a:solidFill>
                  <a:prstClr val="black"/>
                </a:solidFill>
                <a:latin typeface="AvantGardeExtLitITCTT"/>
              </a:rPr>
              <a:t>19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97" y="3362181"/>
            <a:ext cx="3625783" cy="64978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504032" y="3334433"/>
            <a:ext cx="5215528" cy="1685244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</a:t>
            </a:r>
          </a:p>
          <a:p>
            <a:pPr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s-ES_tradnl" sz="2600" b="1" dirty="0" err="1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s-ES_tradnl" sz="26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Results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94009" y="3464935"/>
            <a:ext cx="29514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F8CC3-0769-42F7-84E4-58BFEB03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ACCA5836-B19C-4A5F-BB26-123F84A3735E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val="2308697228"/>
              </p:ext>
            </p:extLst>
          </p:nvPr>
        </p:nvGraphicFramePr>
        <p:xfrm>
          <a:off x="547028" y="2153717"/>
          <a:ext cx="9936028" cy="485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4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379292" y="2100095"/>
            <a:ext cx="5560455" cy="4556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678" tIns="52332" rIns="104678" bIns="52332" rtlCol="0" anchor="ctr"/>
          <a:lstStyle/>
          <a:p>
            <a:pPr marL="0" marR="0" lvl="0" indent="0" algn="ctr" defTabSz="5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4" name="CuadroTexto 2">
            <a:extLst>
              <a:ext uri="{FF2B5EF4-FFF2-40B4-BE49-F238E27FC236}">
                <a16:creationId xmlns:a16="http://schemas.microsoft.com/office/drawing/2014/main" id="{A532120C-BDBC-492B-A35E-18700762F8F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INTRODUCTION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2D8B25CA-9372-4916-A6B5-C3AE85A8076C}"/>
              </a:ext>
            </a:extLst>
          </p:cNvPr>
          <p:cNvGraphicFramePr/>
          <p:nvPr>
            <p:extLst/>
          </p:nvPr>
        </p:nvGraphicFramePr>
        <p:xfrm>
          <a:off x="424860" y="2100095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88">
            <a:extLst>
              <a:ext uri="{FF2B5EF4-FFF2-40B4-BE49-F238E27FC236}">
                <a16:creationId xmlns:a16="http://schemas.microsoft.com/office/drawing/2014/main" id="{913180D4-2446-42AB-B9CC-323FE7D4E8FA}"/>
              </a:ext>
            </a:extLst>
          </p:cNvPr>
          <p:cNvSpPr/>
          <p:nvPr/>
        </p:nvSpPr>
        <p:spPr>
          <a:xfrm>
            <a:off x="7445707" y="2267676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PUBLIC AND PRIVATE INVESTMENT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39F6BBC0-0CED-462A-82B3-AB66955B3BFB}"/>
              </a:ext>
            </a:extLst>
          </p:cNvPr>
          <p:cNvGraphicFramePr/>
          <p:nvPr>
            <p:extLst/>
          </p:nvPr>
        </p:nvGraphicFramePr>
        <p:xfrm>
          <a:off x="5975916" y="3304814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4C6AC892-E117-439C-973A-48EA54D40B3D}"/>
              </a:ext>
            </a:extLst>
          </p:cNvPr>
          <p:cNvGraphicFramePr/>
          <p:nvPr>
            <p:extLst/>
          </p:nvPr>
        </p:nvGraphicFramePr>
        <p:xfrm>
          <a:off x="702629" y="5410980"/>
          <a:ext cx="4474839" cy="207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88">
            <a:extLst>
              <a:ext uri="{FF2B5EF4-FFF2-40B4-BE49-F238E27FC236}">
                <a16:creationId xmlns:a16="http://schemas.microsoft.com/office/drawing/2014/main" id="{DA2CB732-6993-47DB-8790-4B2D3D86DD64}"/>
              </a:ext>
            </a:extLst>
          </p:cNvPr>
          <p:cNvSpPr/>
          <p:nvPr/>
        </p:nvSpPr>
        <p:spPr>
          <a:xfrm>
            <a:off x="1699249" y="1813127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GDP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2399E630-8ACD-46C9-8479-11051A1B5F8C}"/>
              </a:ext>
            </a:extLst>
          </p:cNvPr>
          <p:cNvSpPr/>
          <p:nvPr/>
        </p:nvSpPr>
        <p:spPr>
          <a:xfrm>
            <a:off x="1583683" y="4715758"/>
            <a:ext cx="3276411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Mining and Construction GDP evolution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86C80A-699A-4448-8B92-BA21D4C2E0B4}"/>
              </a:ext>
            </a:extLst>
          </p:cNvPr>
          <p:cNvSpPr txBox="1"/>
          <p:nvPr/>
        </p:nvSpPr>
        <p:spPr>
          <a:xfrm>
            <a:off x="7257327" y="6750775"/>
            <a:ext cx="4283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Sources: Central Bank Inflation Report as of March 2022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Apoyo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B9170B-047C-495A-BA9C-1A384D52387C}"/>
              </a:ext>
            </a:extLst>
          </p:cNvPr>
          <p:cNvSpPr txBox="1"/>
          <p:nvPr/>
        </p:nvSpPr>
        <p:spPr>
          <a:xfrm>
            <a:off x="9399117" y="3141452"/>
            <a:ext cx="185474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Private investment affected in 2022 by business confidence</a:t>
            </a:r>
          </a:p>
        </p:txBody>
      </p:sp>
    </p:spTree>
    <p:extLst>
      <p:ext uri="{BB962C8B-B14F-4D97-AF65-F5344CB8AC3E}">
        <p14:creationId xmlns:p14="http://schemas.microsoft.com/office/powerpoint/2010/main" val="130173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FA0751-1489-4C77-934B-E862AECA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59EA6C35-883A-4644-A030-42F9CF18C79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7F8A787-2764-41C8-8C2A-5390C2DC2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569479"/>
              </p:ext>
            </p:extLst>
          </p:nvPr>
        </p:nvGraphicFramePr>
        <p:xfrm>
          <a:off x="170181" y="2620834"/>
          <a:ext cx="5814059" cy="31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552B844-2F7C-4979-9498-15A6C9892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279967"/>
              </p:ext>
            </p:extLst>
          </p:nvPr>
        </p:nvGraphicFramePr>
        <p:xfrm>
          <a:off x="6119355" y="2620834"/>
          <a:ext cx="5608320" cy="315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100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E56C5-D674-454A-A9D2-9D09F1A3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527611-837F-4EBF-9C1F-4A3FD46D9A30}"/>
              </a:ext>
            </a:extLst>
          </p:cNvPr>
          <p:cNvSpPr txBox="1"/>
          <p:nvPr/>
        </p:nvSpPr>
        <p:spPr>
          <a:xfrm>
            <a:off x="586009" y="1987216"/>
            <a:ext cx="106816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Dividends´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March 2022, the Shareholders´ Meeting approved a cash dividend of S/225.6 million.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amount was defined by the upper limit of the dividend policy (60% of free disposal profits).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October 2021 an advance cash dividend of S/100 million was paid.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remaining S/125.6 million were paid in May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2022.</a:t>
            </a:r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Sale of Punta </a:t>
            </a:r>
            <a:r>
              <a:rPr lang="en-US" sz="2000" b="1" u="sng" dirty="0" err="1" smtClean="0"/>
              <a:t>Negra</a:t>
            </a:r>
            <a:r>
              <a:rPr lang="en-US" sz="2000" b="1" u="sng" dirty="0" smtClean="0"/>
              <a:t>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facility </a:t>
            </a:r>
            <a:r>
              <a:rPr lang="en-US" sz="2000" dirty="0"/>
              <a:t>was acquired in 2015.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selling price was S/95 million.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Decision aligned with strategy to optimize existing facilities and take advantage of synergies among the corporations’ subsidiaries.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2C8A6B24-4962-4C8E-B2FC-1D7F7D3EA293}"/>
              </a:ext>
            </a:extLst>
          </p:cNvPr>
          <p:cNvSpPr txBox="1"/>
          <p:nvPr/>
        </p:nvSpPr>
        <p:spPr>
          <a:xfrm>
            <a:off x="170181" y="941766"/>
            <a:ext cx="2285686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48103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76657" y="6553200"/>
            <a:ext cx="1970314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67600" y="566055"/>
            <a:ext cx="4411663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69625" y="718455"/>
            <a:ext cx="4509638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37" y="909009"/>
            <a:ext cx="1838706" cy="450543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6491268" y="3385791"/>
            <a:ext cx="8434552" cy="54647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0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Performance</a:t>
            </a:r>
            <a:endParaRPr kumimoji="0" lang="es-ES_tradnl" sz="30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5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74 Gráfico"/>
          <p:cNvGraphicFramePr/>
          <p:nvPr>
            <p:extLst>
              <p:ext uri="{D42A27DB-BD31-4B8C-83A1-F6EECF244321}">
                <p14:modId xmlns:p14="http://schemas.microsoft.com/office/powerpoint/2010/main" val="1830441292"/>
              </p:ext>
            </p:extLst>
          </p:nvPr>
        </p:nvGraphicFramePr>
        <p:xfrm>
          <a:off x="6332047" y="4542439"/>
          <a:ext cx="5229331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91 Gráfico"/>
          <p:cNvGraphicFramePr/>
          <p:nvPr>
            <p:extLst>
              <p:ext uri="{D42A27DB-BD31-4B8C-83A1-F6EECF244321}">
                <p14:modId xmlns:p14="http://schemas.microsoft.com/office/powerpoint/2010/main" val="3161141484"/>
              </p:ext>
            </p:extLst>
          </p:nvPr>
        </p:nvGraphicFramePr>
        <p:xfrm>
          <a:off x="6362344" y="1990037"/>
          <a:ext cx="5051890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"/>
          <p:cNvSpPr txBox="1"/>
          <p:nvPr/>
        </p:nvSpPr>
        <p:spPr>
          <a:xfrm>
            <a:off x="269733" y="804921"/>
            <a:ext cx="4879923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SALES BY BUSINESS LINES</a:t>
            </a: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1680251075"/>
              </p:ext>
            </p:extLst>
          </p:nvPr>
        </p:nvGraphicFramePr>
        <p:xfrm>
          <a:off x="421526" y="2108534"/>
          <a:ext cx="5013439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241455358"/>
              </p:ext>
            </p:extLst>
          </p:nvPr>
        </p:nvGraphicFramePr>
        <p:xfrm>
          <a:off x="277357" y="4691242"/>
          <a:ext cx="5144898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301269" y="1189590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3863926" y="3264659"/>
            <a:ext cx="975754" cy="283767"/>
            <a:chOff x="9128234" y="1601505"/>
            <a:chExt cx="1240221" cy="400716"/>
          </a:xfrm>
        </p:grpSpPr>
        <p:cxnSp>
          <p:nvCxnSpPr>
            <p:cNvPr id="42" name="41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cxnSpLocks/>
            </p:cNvCxnSpPr>
            <p:nvPr/>
          </p:nvCxnSpPr>
          <p:spPr>
            <a:xfrm>
              <a:off x="10368455" y="1601505"/>
              <a:ext cx="0" cy="3720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4113143" y="313654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noProof="0" dirty="0" smtClean="0">
                <a:solidFill>
                  <a:prstClr val="black"/>
                </a:solidFill>
                <a:latin typeface="AvantGardeExtLitITCTT"/>
              </a:rPr>
              <a:t>-5</a:t>
            </a:r>
            <a:r>
              <a:rPr kumimoji="0" lang="es-MX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3711552" y="6012650"/>
            <a:ext cx="1203655" cy="175083"/>
            <a:chOff x="9128233" y="1641226"/>
            <a:chExt cx="1240222" cy="114591"/>
          </a:xfrm>
        </p:grpSpPr>
        <p:cxnSp>
          <p:nvCxnSpPr>
            <p:cNvPr id="54" name="53 Conector recto"/>
            <p:cNvCxnSpPr>
              <a:cxnSpLocks/>
            </p:cNvCxnSpPr>
            <p:nvPr/>
          </p:nvCxnSpPr>
          <p:spPr>
            <a:xfrm flipH="1" flipV="1">
              <a:off x="9128233" y="1648803"/>
              <a:ext cx="1" cy="10701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>
              <a:cxnSpLocks/>
            </p:cNvCxnSpPr>
            <p:nvPr/>
          </p:nvCxnSpPr>
          <p:spPr>
            <a:xfrm>
              <a:off x="9166946" y="1641226"/>
              <a:ext cx="29959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9927020" y="1648803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>
              <a:cxnSpLocks/>
            </p:cNvCxnSpPr>
            <p:nvPr/>
          </p:nvCxnSpPr>
          <p:spPr>
            <a:xfrm>
              <a:off x="10368455" y="1648803"/>
              <a:ext cx="0" cy="107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Grupo"/>
          <p:cNvGrpSpPr/>
          <p:nvPr/>
        </p:nvGrpSpPr>
        <p:grpSpPr>
          <a:xfrm>
            <a:off x="9688350" y="6066953"/>
            <a:ext cx="1129505" cy="205591"/>
            <a:chOff x="9128234" y="1601505"/>
            <a:chExt cx="1240221" cy="400716"/>
          </a:xfrm>
        </p:grpSpPr>
        <p:cxnSp>
          <p:nvCxnSpPr>
            <p:cNvPr id="66" name="65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>
              <a:cxnSpLocks/>
            </p:cNvCxnSpPr>
            <p:nvPr/>
          </p:nvCxnSpPr>
          <p:spPr>
            <a:xfrm>
              <a:off x="9128234" y="1601505"/>
              <a:ext cx="36048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>
              <a:off x="10368455" y="1601505"/>
              <a:ext cx="0" cy="36497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CuadroTexto"/>
          <p:cNvSpPr txBox="1"/>
          <p:nvPr/>
        </p:nvSpPr>
        <p:spPr>
          <a:xfrm>
            <a:off x="9992452" y="593042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+19%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74" name="Rectangle 88"/>
          <p:cNvSpPr/>
          <p:nvPr/>
        </p:nvSpPr>
        <p:spPr>
          <a:xfrm>
            <a:off x="1513371" y="1729424"/>
            <a:ext cx="27486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MINING EQUIPMENT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76" name="53 Conector recto"/>
          <p:cNvCxnSpPr/>
          <p:nvPr/>
        </p:nvCxnSpPr>
        <p:spPr>
          <a:xfrm flipH="1">
            <a:off x="9359676" y="2570073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82 Grupo"/>
          <p:cNvGrpSpPr/>
          <p:nvPr/>
        </p:nvGrpSpPr>
        <p:grpSpPr>
          <a:xfrm>
            <a:off x="9756429" y="3533935"/>
            <a:ext cx="1096810" cy="239301"/>
            <a:chOff x="9128234" y="969197"/>
            <a:chExt cx="1271538" cy="400717"/>
          </a:xfrm>
        </p:grpSpPr>
        <p:cxnSp>
          <p:nvCxnSpPr>
            <p:cNvPr id="84" name="83 Conector recto"/>
            <p:cNvCxnSpPr>
              <a:cxnSpLocks/>
            </p:cNvCxnSpPr>
            <p:nvPr/>
          </p:nvCxnSpPr>
          <p:spPr>
            <a:xfrm flipV="1">
              <a:off x="9128234" y="969197"/>
              <a:ext cx="0" cy="19348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>
              <a:cxnSpLocks/>
            </p:cNvCxnSpPr>
            <p:nvPr/>
          </p:nvCxnSpPr>
          <p:spPr>
            <a:xfrm>
              <a:off x="9140958" y="977020"/>
              <a:ext cx="3302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9958336" y="974708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 de flecha"/>
            <p:cNvCxnSpPr>
              <a:cxnSpLocks/>
            </p:cNvCxnSpPr>
            <p:nvPr/>
          </p:nvCxnSpPr>
          <p:spPr>
            <a:xfrm>
              <a:off x="10399771" y="974709"/>
              <a:ext cx="1" cy="395205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CuadroTexto"/>
          <p:cNvSpPr txBox="1"/>
          <p:nvPr/>
        </p:nvSpPr>
        <p:spPr>
          <a:xfrm>
            <a:off x="9992452" y="341733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noProof="0" dirty="0">
                <a:solidFill>
                  <a:prstClr val="black"/>
                </a:solidFill>
                <a:latin typeface="AvantGardeExtLitITCTT"/>
              </a:rPr>
              <a:t>2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7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465272" y="1707608"/>
            <a:ext cx="293229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MACHINES AND ENGINES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90" name="53 Conector recto"/>
          <p:cNvCxnSpPr/>
          <p:nvPr/>
        </p:nvCxnSpPr>
        <p:spPr>
          <a:xfrm flipH="1">
            <a:off x="3414018" y="5145775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88"/>
          <p:cNvSpPr/>
          <p:nvPr/>
        </p:nvSpPr>
        <p:spPr>
          <a:xfrm>
            <a:off x="1370608" y="4593962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SPARE PARTS AND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cxnSp>
        <p:nvCxnSpPr>
          <p:cNvPr id="93" name="53 Conector recto"/>
          <p:cNvCxnSpPr/>
          <p:nvPr/>
        </p:nvCxnSpPr>
        <p:spPr>
          <a:xfrm flipH="1">
            <a:off x="9338741" y="4978961"/>
            <a:ext cx="2363" cy="16773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88"/>
          <p:cNvSpPr/>
          <p:nvPr/>
        </p:nvSpPr>
        <p:spPr>
          <a:xfrm>
            <a:off x="7635612" y="4588561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RENTAL AND USED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6" name="40 Grupo">
            <a:extLst>
              <a:ext uri="{FF2B5EF4-FFF2-40B4-BE49-F238E27FC236}">
                <a16:creationId xmlns:a16="http://schemas.microsoft.com/office/drawing/2014/main" id="{64D709A4-0CBB-451D-92A6-6A4A3615C8B9}"/>
              </a:ext>
            </a:extLst>
          </p:cNvPr>
          <p:cNvGrpSpPr/>
          <p:nvPr/>
        </p:nvGrpSpPr>
        <p:grpSpPr>
          <a:xfrm>
            <a:off x="779122" y="2880248"/>
            <a:ext cx="2289457" cy="180254"/>
            <a:chOff x="9128234" y="1601505"/>
            <a:chExt cx="1240222" cy="400716"/>
          </a:xfrm>
        </p:grpSpPr>
        <p:cxnSp>
          <p:nvCxnSpPr>
            <p:cNvPr id="48" name="41 Conector recto">
              <a:extLst>
                <a:ext uri="{FF2B5EF4-FFF2-40B4-BE49-F238E27FC236}">
                  <a16:creationId xmlns:a16="http://schemas.microsoft.com/office/drawing/2014/main" id="{55BB9FDE-2727-442F-A609-CF530A4C6F3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2 Conector recto">
              <a:extLst>
                <a:ext uri="{FF2B5EF4-FFF2-40B4-BE49-F238E27FC236}">
                  <a16:creationId xmlns:a16="http://schemas.microsoft.com/office/drawing/2014/main" id="{0FCD575C-749F-4EEC-836F-7187D685B2B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3 Conector recto">
              <a:extLst>
                <a:ext uri="{FF2B5EF4-FFF2-40B4-BE49-F238E27FC236}">
                  <a16:creationId xmlns:a16="http://schemas.microsoft.com/office/drawing/2014/main" id="{F2503D12-2EFE-4B69-8FE8-A0F30162AAB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4 Conector recto de flecha">
              <a:extLst>
                <a:ext uri="{FF2B5EF4-FFF2-40B4-BE49-F238E27FC236}">
                  <a16:creationId xmlns:a16="http://schemas.microsoft.com/office/drawing/2014/main" id="{9ADE85BE-3F10-4CDE-A809-64F68E2661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46 CuadroTexto">
            <a:extLst>
              <a:ext uri="{FF2B5EF4-FFF2-40B4-BE49-F238E27FC236}">
                <a16:creationId xmlns:a16="http://schemas.microsoft.com/office/drawing/2014/main" id="{D813EED9-0392-4B3B-BECA-C4C7DD51A471}"/>
              </a:ext>
            </a:extLst>
          </p:cNvPr>
          <p:cNvSpPr txBox="1"/>
          <p:nvPr/>
        </p:nvSpPr>
        <p:spPr>
          <a:xfrm>
            <a:off x="1576427" y="2724469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-89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8" name="40 Grupo">
            <a:extLst>
              <a:ext uri="{FF2B5EF4-FFF2-40B4-BE49-F238E27FC236}">
                <a16:creationId xmlns:a16="http://schemas.microsoft.com/office/drawing/2014/main" id="{47B06796-731D-4AED-B995-CA1C1FFCB948}"/>
              </a:ext>
            </a:extLst>
          </p:cNvPr>
          <p:cNvGrpSpPr/>
          <p:nvPr/>
        </p:nvGrpSpPr>
        <p:grpSpPr>
          <a:xfrm>
            <a:off x="6940174" y="3590840"/>
            <a:ext cx="1947432" cy="182396"/>
            <a:chOff x="9128234" y="1601505"/>
            <a:chExt cx="1240222" cy="295941"/>
          </a:xfrm>
        </p:grpSpPr>
        <p:cxnSp>
          <p:nvCxnSpPr>
            <p:cNvPr id="60" name="41 Conector recto">
              <a:extLst>
                <a:ext uri="{FF2B5EF4-FFF2-40B4-BE49-F238E27FC236}">
                  <a16:creationId xmlns:a16="http://schemas.microsoft.com/office/drawing/2014/main" id="{5F04673F-2B38-4C24-91EF-10ABB1801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42 Conector recto">
              <a:extLst>
                <a:ext uri="{FF2B5EF4-FFF2-40B4-BE49-F238E27FC236}">
                  <a16:creationId xmlns:a16="http://schemas.microsoft.com/office/drawing/2014/main" id="{F800FA4C-6BC0-4EDB-BEE9-2A4EC4EF0EA3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43 Conector recto">
              <a:extLst>
                <a:ext uri="{FF2B5EF4-FFF2-40B4-BE49-F238E27FC236}">
                  <a16:creationId xmlns:a16="http://schemas.microsoft.com/office/drawing/2014/main" id="{67CFA7BC-122C-424B-A17B-A9CCFD1A1A04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4 Conector recto de flecha">
              <a:extLst>
                <a:ext uri="{FF2B5EF4-FFF2-40B4-BE49-F238E27FC236}">
                  <a16:creationId xmlns:a16="http://schemas.microsoft.com/office/drawing/2014/main" id="{1E1E4F02-63E2-4B31-99B0-F7A46B1D606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46 CuadroTexto">
            <a:extLst>
              <a:ext uri="{FF2B5EF4-FFF2-40B4-BE49-F238E27FC236}">
                <a16:creationId xmlns:a16="http://schemas.microsoft.com/office/drawing/2014/main" id="{7F3C43B6-596C-4DCD-BD23-728D53A66223}"/>
              </a:ext>
            </a:extLst>
          </p:cNvPr>
          <p:cNvSpPr txBox="1"/>
          <p:nvPr/>
        </p:nvSpPr>
        <p:spPr>
          <a:xfrm>
            <a:off x="7727706" y="3394864"/>
            <a:ext cx="602582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40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79" name="46 CuadroTexto">
            <a:extLst>
              <a:ext uri="{FF2B5EF4-FFF2-40B4-BE49-F238E27FC236}">
                <a16:creationId xmlns:a16="http://schemas.microsoft.com/office/drawing/2014/main" id="{2060E52B-4BF6-4676-AC0C-309A5D827A97}"/>
              </a:ext>
            </a:extLst>
          </p:cNvPr>
          <p:cNvSpPr txBox="1"/>
          <p:nvPr/>
        </p:nvSpPr>
        <p:spPr>
          <a:xfrm>
            <a:off x="1673691" y="5856321"/>
            <a:ext cx="127281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-31%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97" name="46 CuadroTexto">
            <a:extLst>
              <a:ext uri="{FF2B5EF4-FFF2-40B4-BE49-F238E27FC236}">
                <a16:creationId xmlns:a16="http://schemas.microsoft.com/office/drawing/2014/main" id="{C94239D5-980F-44F6-B43B-9C9BBA0187D6}"/>
              </a:ext>
            </a:extLst>
          </p:cNvPr>
          <p:cNvSpPr txBox="1"/>
          <p:nvPr/>
        </p:nvSpPr>
        <p:spPr>
          <a:xfrm>
            <a:off x="7383948" y="5854697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8" name="40 Grupo">
            <a:extLst>
              <a:ext uri="{FF2B5EF4-FFF2-40B4-BE49-F238E27FC236}">
                <a16:creationId xmlns:a16="http://schemas.microsoft.com/office/drawing/2014/main" id="{DAB8AF60-804A-4AA7-8FD9-C378DAA4E848}"/>
              </a:ext>
            </a:extLst>
          </p:cNvPr>
          <p:cNvGrpSpPr/>
          <p:nvPr/>
        </p:nvGrpSpPr>
        <p:grpSpPr>
          <a:xfrm>
            <a:off x="970601" y="6016312"/>
            <a:ext cx="2123712" cy="256232"/>
            <a:chOff x="9128234" y="1601505"/>
            <a:chExt cx="1240222" cy="400716"/>
          </a:xfrm>
        </p:grpSpPr>
        <p:cxnSp>
          <p:nvCxnSpPr>
            <p:cNvPr id="99" name="41 Conector recto">
              <a:extLst>
                <a:ext uri="{FF2B5EF4-FFF2-40B4-BE49-F238E27FC236}">
                  <a16:creationId xmlns:a16="http://schemas.microsoft.com/office/drawing/2014/main" id="{9EA3F950-E852-494E-B9ED-914E8075D3F2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42 Conector recto">
              <a:extLst>
                <a:ext uri="{FF2B5EF4-FFF2-40B4-BE49-F238E27FC236}">
                  <a16:creationId xmlns:a16="http://schemas.microsoft.com/office/drawing/2014/main" id="{77C94CCE-4A56-453E-9A3A-C2DEC0F8D7F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43 Conector recto">
              <a:extLst>
                <a:ext uri="{FF2B5EF4-FFF2-40B4-BE49-F238E27FC236}">
                  <a16:creationId xmlns:a16="http://schemas.microsoft.com/office/drawing/2014/main" id="{CD71FE41-5C62-4B48-8177-955860C70B4B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44 Conector recto de flecha">
              <a:extLst>
                <a:ext uri="{FF2B5EF4-FFF2-40B4-BE49-F238E27FC236}">
                  <a16:creationId xmlns:a16="http://schemas.microsoft.com/office/drawing/2014/main" id="{9B44B24E-FE50-43B9-9D85-068370D297C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40 Grupo">
            <a:extLst>
              <a:ext uri="{FF2B5EF4-FFF2-40B4-BE49-F238E27FC236}">
                <a16:creationId xmlns:a16="http://schemas.microsoft.com/office/drawing/2014/main" id="{A3F4015C-FE7C-4708-8120-E7C945854FE7}"/>
              </a:ext>
            </a:extLst>
          </p:cNvPr>
          <p:cNvGrpSpPr/>
          <p:nvPr/>
        </p:nvGrpSpPr>
        <p:grpSpPr>
          <a:xfrm>
            <a:off x="6595571" y="6001495"/>
            <a:ext cx="2214961" cy="152630"/>
            <a:chOff x="9128234" y="1601505"/>
            <a:chExt cx="1240222" cy="295941"/>
          </a:xfrm>
        </p:grpSpPr>
        <p:cxnSp>
          <p:nvCxnSpPr>
            <p:cNvPr id="104" name="41 Conector recto">
              <a:extLst>
                <a:ext uri="{FF2B5EF4-FFF2-40B4-BE49-F238E27FC236}">
                  <a16:creationId xmlns:a16="http://schemas.microsoft.com/office/drawing/2014/main" id="{1D15CC12-5A47-4251-B25B-140C8BEC0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2 Conector recto">
              <a:extLst>
                <a:ext uri="{FF2B5EF4-FFF2-40B4-BE49-F238E27FC236}">
                  <a16:creationId xmlns:a16="http://schemas.microsoft.com/office/drawing/2014/main" id="{ECD2D233-E010-4CBC-804A-D01D77AC41DE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43 Conector recto">
              <a:extLst>
                <a:ext uri="{FF2B5EF4-FFF2-40B4-BE49-F238E27FC236}">
                  <a16:creationId xmlns:a16="http://schemas.microsoft.com/office/drawing/2014/main" id="{284368B2-460C-4DEF-9E85-AD16D6F9A9AF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44 Conector recto de flecha">
              <a:extLst>
                <a:ext uri="{FF2B5EF4-FFF2-40B4-BE49-F238E27FC236}">
                  <a16:creationId xmlns:a16="http://schemas.microsoft.com/office/drawing/2014/main" id="{EAA3345E-A5E4-4233-9031-73D0C08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40 Grupo">
            <a:extLst>
              <a:ext uri="{FF2B5EF4-FFF2-40B4-BE49-F238E27FC236}">
                <a16:creationId xmlns:a16="http://schemas.microsoft.com/office/drawing/2014/main" id="{33C8E5B9-2637-4156-8852-FA60CCBEC524}"/>
              </a:ext>
            </a:extLst>
          </p:cNvPr>
          <p:cNvGrpSpPr/>
          <p:nvPr/>
        </p:nvGrpSpPr>
        <p:grpSpPr>
          <a:xfrm>
            <a:off x="1988634" y="2481815"/>
            <a:ext cx="968489" cy="204893"/>
            <a:chOff x="9128234" y="1601505"/>
            <a:chExt cx="1240222" cy="400716"/>
          </a:xfrm>
        </p:grpSpPr>
        <p:cxnSp>
          <p:nvCxnSpPr>
            <p:cNvPr id="115" name="41 Conector recto">
              <a:extLst>
                <a:ext uri="{FF2B5EF4-FFF2-40B4-BE49-F238E27FC236}">
                  <a16:creationId xmlns:a16="http://schemas.microsoft.com/office/drawing/2014/main" id="{251F8BD6-11B1-487C-B6E3-2CF05E1DE5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42 Conector recto">
              <a:extLst>
                <a:ext uri="{FF2B5EF4-FFF2-40B4-BE49-F238E27FC236}">
                  <a16:creationId xmlns:a16="http://schemas.microsoft.com/office/drawing/2014/main" id="{9D58821C-8303-48FF-97DE-E777484CA93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43 Conector recto">
              <a:extLst>
                <a:ext uri="{FF2B5EF4-FFF2-40B4-BE49-F238E27FC236}">
                  <a16:creationId xmlns:a16="http://schemas.microsoft.com/office/drawing/2014/main" id="{3AED53BC-5AF9-4AA9-A798-F4A66E063A2E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44 Conector recto de flecha">
              <a:extLst>
                <a:ext uri="{FF2B5EF4-FFF2-40B4-BE49-F238E27FC236}">
                  <a16:creationId xmlns:a16="http://schemas.microsoft.com/office/drawing/2014/main" id="{412CCA32-EFE8-4A6B-88F5-3FC32A09B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46 CuadroTexto">
            <a:extLst>
              <a:ext uri="{FF2B5EF4-FFF2-40B4-BE49-F238E27FC236}">
                <a16:creationId xmlns:a16="http://schemas.microsoft.com/office/drawing/2014/main" id="{06A8AE28-45C5-44E5-BD8A-C2BDCFD9282F}"/>
              </a:ext>
            </a:extLst>
          </p:cNvPr>
          <p:cNvSpPr txBox="1"/>
          <p:nvPr/>
        </p:nvSpPr>
        <p:spPr>
          <a:xfrm>
            <a:off x="2237280" y="2364644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-70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26" name="40 Grupo">
            <a:extLst>
              <a:ext uri="{FF2B5EF4-FFF2-40B4-BE49-F238E27FC236}">
                <a16:creationId xmlns:a16="http://schemas.microsoft.com/office/drawing/2014/main" id="{1A9BC4E3-5A8D-4908-8D09-D7165D9C84FF}"/>
              </a:ext>
            </a:extLst>
          </p:cNvPr>
          <p:cNvGrpSpPr/>
          <p:nvPr/>
        </p:nvGrpSpPr>
        <p:grpSpPr>
          <a:xfrm>
            <a:off x="7868475" y="3171853"/>
            <a:ext cx="1059729" cy="243211"/>
            <a:chOff x="9128234" y="1601505"/>
            <a:chExt cx="1240222" cy="400716"/>
          </a:xfrm>
        </p:grpSpPr>
        <p:cxnSp>
          <p:nvCxnSpPr>
            <p:cNvPr id="127" name="41 Conector recto">
              <a:extLst>
                <a:ext uri="{FF2B5EF4-FFF2-40B4-BE49-F238E27FC236}">
                  <a16:creationId xmlns:a16="http://schemas.microsoft.com/office/drawing/2014/main" id="{494A9CE7-5E2B-4437-A49F-8DC658BB4E6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42 Conector recto">
              <a:extLst>
                <a:ext uri="{FF2B5EF4-FFF2-40B4-BE49-F238E27FC236}">
                  <a16:creationId xmlns:a16="http://schemas.microsoft.com/office/drawing/2014/main" id="{5DD945BA-4A83-48AE-BA67-F84F65CF0F48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43 Conector recto">
              <a:extLst>
                <a:ext uri="{FF2B5EF4-FFF2-40B4-BE49-F238E27FC236}">
                  <a16:creationId xmlns:a16="http://schemas.microsoft.com/office/drawing/2014/main" id="{55702506-E4E2-46BB-B615-EAD7A456D877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44 Conector recto de flecha">
              <a:extLst>
                <a:ext uri="{FF2B5EF4-FFF2-40B4-BE49-F238E27FC236}">
                  <a16:creationId xmlns:a16="http://schemas.microsoft.com/office/drawing/2014/main" id="{60FCC918-882B-4C24-B2E3-3C9CBDF21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46 CuadroTexto">
            <a:extLst>
              <a:ext uri="{FF2B5EF4-FFF2-40B4-BE49-F238E27FC236}">
                <a16:creationId xmlns:a16="http://schemas.microsoft.com/office/drawing/2014/main" id="{C0195C7E-CC9D-4BA9-96E1-5BAA510BFB23}"/>
              </a:ext>
            </a:extLst>
          </p:cNvPr>
          <p:cNvSpPr txBox="1"/>
          <p:nvPr/>
        </p:nvSpPr>
        <p:spPr>
          <a:xfrm>
            <a:off x="8104522" y="3057255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>
                <a:solidFill>
                  <a:prstClr val="black"/>
                </a:solidFill>
                <a:latin typeface="AvantGardeExtLitITCTT"/>
              </a:rPr>
              <a:t>+11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</a:p>
        </p:txBody>
      </p:sp>
      <p:sp>
        <p:nvSpPr>
          <p:cNvPr id="137" name="46 CuadroTexto">
            <a:extLst>
              <a:ext uri="{FF2B5EF4-FFF2-40B4-BE49-F238E27FC236}">
                <a16:creationId xmlns:a16="http://schemas.microsoft.com/office/drawing/2014/main" id="{AAFE4E2A-1B09-4E5D-AE4D-968799D242C5}"/>
              </a:ext>
            </a:extLst>
          </p:cNvPr>
          <p:cNvSpPr txBox="1"/>
          <p:nvPr/>
        </p:nvSpPr>
        <p:spPr>
          <a:xfrm>
            <a:off x="3993337" y="588819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 smtClean="0">
                <a:solidFill>
                  <a:prstClr val="black"/>
                </a:solidFill>
                <a:latin typeface="AvantGardeExtLitITCTT"/>
              </a:rPr>
              <a:t>+</a:t>
            </a:r>
            <a:r>
              <a:rPr lang="es-MX" sz="1100" dirty="0">
                <a:solidFill>
                  <a:prstClr val="black"/>
                </a:solidFill>
                <a:latin typeface="AvantGardeExtLitITCTT"/>
              </a:rPr>
              <a:t>6</a:t>
            </a:r>
            <a:r>
              <a:rPr kumimoji="0" lang="es-MX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38" name="40 Grupo">
            <a:extLst>
              <a:ext uri="{FF2B5EF4-FFF2-40B4-BE49-F238E27FC236}">
                <a16:creationId xmlns:a16="http://schemas.microsoft.com/office/drawing/2014/main" id="{0FF58121-3837-46D4-8B0A-587EE885AB7E}"/>
              </a:ext>
            </a:extLst>
          </p:cNvPr>
          <p:cNvGrpSpPr/>
          <p:nvPr/>
        </p:nvGrpSpPr>
        <p:grpSpPr>
          <a:xfrm>
            <a:off x="2008180" y="5636027"/>
            <a:ext cx="809090" cy="242804"/>
            <a:chOff x="9128234" y="1601505"/>
            <a:chExt cx="1240222" cy="400716"/>
          </a:xfrm>
        </p:grpSpPr>
        <p:cxnSp>
          <p:nvCxnSpPr>
            <p:cNvPr id="139" name="41 Conector recto">
              <a:extLst>
                <a:ext uri="{FF2B5EF4-FFF2-40B4-BE49-F238E27FC236}">
                  <a16:creationId xmlns:a16="http://schemas.microsoft.com/office/drawing/2014/main" id="{A71D803A-14E7-4611-8D28-CF01D73E12C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42 Conector recto">
              <a:extLst>
                <a:ext uri="{FF2B5EF4-FFF2-40B4-BE49-F238E27FC236}">
                  <a16:creationId xmlns:a16="http://schemas.microsoft.com/office/drawing/2014/main" id="{88E583C8-CAED-4571-BC25-5F2E7C1EA2D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43 Conector recto">
              <a:extLst>
                <a:ext uri="{FF2B5EF4-FFF2-40B4-BE49-F238E27FC236}">
                  <a16:creationId xmlns:a16="http://schemas.microsoft.com/office/drawing/2014/main" id="{72FF79CF-78DB-48AB-AB1B-3497598383B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44 Conector recto de flecha">
              <a:extLst>
                <a:ext uri="{FF2B5EF4-FFF2-40B4-BE49-F238E27FC236}">
                  <a16:creationId xmlns:a16="http://schemas.microsoft.com/office/drawing/2014/main" id="{F95BE6BF-D3DB-4BFB-8DAB-38D0243B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46 CuadroTexto">
            <a:extLst>
              <a:ext uri="{FF2B5EF4-FFF2-40B4-BE49-F238E27FC236}">
                <a16:creationId xmlns:a16="http://schemas.microsoft.com/office/drawing/2014/main" id="{9DC19381-AEEC-4109-BBD3-0511A5DF21DF}"/>
              </a:ext>
            </a:extLst>
          </p:cNvPr>
          <p:cNvSpPr txBox="1"/>
          <p:nvPr/>
        </p:nvSpPr>
        <p:spPr>
          <a:xfrm>
            <a:off x="2197753" y="5507911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-29%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50" name="40 Grupo">
            <a:extLst>
              <a:ext uri="{FF2B5EF4-FFF2-40B4-BE49-F238E27FC236}">
                <a16:creationId xmlns:a16="http://schemas.microsoft.com/office/drawing/2014/main" id="{01E95619-00BB-4B95-9A74-72534DF71DD0}"/>
              </a:ext>
            </a:extLst>
          </p:cNvPr>
          <p:cNvGrpSpPr/>
          <p:nvPr/>
        </p:nvGrpSpPr>
        <p:grpSpPr>
          <a:xfrm>
            <a:off x="7502485" y="5618432"/>
            <a:ext cx="1275050" cy="269763"/>
            <a:chOff x="9128234" y="1601505"/>
            <a:chExt cx="1240222" cy="400716"/>
          </a:xfrm>
        </p:grpSpPr>
        <p:cxnSp>
          <p:nvCxnSpPr>
            <p:cNvPr id="151" name="41 Conector recto">
              <a:extLst>
                <a:ext uri="{FF2B5EF4-FFF2-40B4-BE49-F238E27FC236}">
                  <a16:creationId xmlns:a16="http://schemas.microsoft.com/office/drawing/2014/main" id="{A1B8C84F-4DC6-4849-9EAD-E2E53F57CB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42 Conector recto">
              <a:extLst>
                <a:ext uri="{FF2B5EF4-FFF2-40B4-BE49-F238E27FC236}">
                  <a16:creationId xmlns:a16="http://schemas.microsoft.com/office/drawing/2014/main" id="{D9A675FE-9157-4692-A7A3-4A0E722D7A0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43 Conector recto">
              <a:extLst>
                <a:ext uri="{FF2B5EF4-FFF2-40B4-BE49-F238E27FC236}">
                  <a16:creationId xmlns:a16="http://schemas.microsoft.com/office/drawing/2014/main" id="{7DF96C2E-9327-4B11-90C0-8D77A010658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44 Conector recto de flecha">
              <a:extLst>
                <a:ext uri="{FF2B5EF4-FFF2-40B4-BE49-F238E27FC236}">
                  <a16:creationId xmlns:a16="http://schemas.microsoft.com/office/drawing/2014/main" id="{C5BF2659-4CC6-44EF-BEA4-30FF5118D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46 CuadroTexto">
            <a:extLst>
              <a:ext uri="{FF2B5EF4-FFF2-40B4-BE49-F238E27FC236}">
                <a16:creationId xmlns:a16="http://schemas.microsoft.com/office/drawing/2014/main" id="{E6220A40-F4F6-49A6-9D96-34905A01DE98}"/>
              </a:ext>
            </a:extLst>
          </p:cNvPr>
          <p:cNvSpPr txBox="1"/>
          <p:nvPr/>
        </p:nvSpPr>
        <p:spPr>
          <a:xfrm>
            <a:off x="7827876" y="5472714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-16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lIns="111052" tIns="55526" rIns="111052" bIns="55526" rtlCol="0" anchor="ctr"/>
      <a:lstStyle>
        <a:defPPr algn="ctr" defTabSz="555261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17355</TotalTime>
  <Words>520</Words>
  <Application>Microsoft Office PowerPoint</Application>
  <PresentationFormat>Personalizado</PresentationFormat>
  <Paragraphs>199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AvantGardeExtLitITCTT</vt:lpstr>
      <vt:lpstr>Calibri</vt:lpstr>
      <vt:lpstr>Calibri Light</vt:lpstr>
      <vt:lpstr>17_Tema de Office</vt:lpstr>
      <vt:lpstr>18_Tema de Office</vt:lpstr>
      <vt:lpstr>3_Tema de Office</vt:lpstr>
      <vt:lpstr>4_Tema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Jimena De Vinatea Piazza</cp:lastModifiedBy>
  <cp:revision>540</cp:revision>
  <dcterms:created xsi:type="dcterms:W3CDTF">2017-06-02T15:12:34Z</dcterms:created>
  <dcterms:modified xsi:type="dcterms:W3CDTF">2022-08-01T22:35:04Z</dcterms:modified>
</cp:coreProperties>
</file>