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74" r:id="rId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9269A-C25E-462F-862D-8A5E96514335}" type="datetimeFigureOut">
              <a:rPr lang="es-PE" smtClean="0"/>
              <a:t>20/06/2022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F04E3-7FF1-4CD0-8266-0F136D2C2EE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753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32537-7739-49F7-B833-273D7F0124FE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879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32537-7739-49F7-B833-273D7F0124FE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91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d010a10d2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9" name="Google Shape;259;gd010a10d25_0_38:notes"/>
          <p:cNvSpPr txBox="1">
            <a:spLocks noGrp="1"/>
          </p:cNvSpPr>
          <p:nvPr>
            <p:ph type="body" idx="1"/>
          </p:nvPr>
        </p:nvSpPr>
        <p:spPr>
          <a:xfrm>
            <a:off x="905934" y="4717415"/>
            <a:ext cx="4982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s-PE" sz="1600">
                <a:solidFill>
                  <a:schemeClr val="dk1"/>
                </a:solidFill>
              </a:rPr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7966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A64D-1F04-4131-85E8-B09610898CE8}" type="datetimeFigureOut">
              <a:rPr lang="es-PE" smtClean="0"/>
              <a:t>20/06/2022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D64-58FA-4830-9E82-52E26D14B8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42859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A64D-1F04-4131-85E8-B09610898CE8}" type="datetimeFigureOut">
              <a:rPr lang="es-PE" smtClean="0"/>
              <a:t>20/06/2022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D64-58FA-4830-9E82-52E26D14B8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139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A64D-1F04-4131-85E8-B09610898CE8}" type="datetimeFigureOut">
              <a:rPr lang="es-PE" smtClean="0"/>
              <a:t>20/06/2022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D64-58FA-4830-9E82-52E26D14B8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4188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303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121"/>
            </a:lvl1pPr>
            <a:lvl2pPr marL="404112" indent="0" algn="ctr">
              <a:buNone/>
              <a:defRPr sz="1768"/>
            </a:lvl2pPr>
            <a:lvl3pPr marL="808224" indent="0" algn="ctr">
              <a:buNone/>
              <a:defRPr sz="1591"/>
            </a:lvl3pPr>
            <a:lvl4pPr marL="1212337" indent="0" algn="ctr">
              <a:buNone/>
              <a:defRPr sz="1414"/>
            </a:lvl4pPr>
            <a:lvl5pPr marL="1616449" indent="0" algn="ctr">
              <a:buNone/>
              <a:defRPr sz="1414"/>
            </a:lvl5pPr>
            <a:lvl6pPr marL="2020561" indent="0" algn="ctr">
              <a:buNone/>
              <a:defRPr sz="1414"/>
            </a:lvl6pPr>
            <a:lvl7pPr marL="2424673" indent="0" algn="ctr">
              <a:buNone/>
              <a:defRPr sz="1414"/>
            </a:lvl7pPr>
            <a:lvl8pPr marL="2828786" indent="0" algn="ctr">
              <a:buNone/>
              <a:defRPr sz="1414"/>
            </a:lvl8pPr>
            <a:lvl9pPr marL="3232898" indent="0" algn="ctr">
              <a:buNone/>
              <a:defRPr sz="1414"/>
            </a:lvl9pPr>
          </a:lstStyle>
          <a:p>
            <a:r>
              <a:rPr lang="es-ES_tradnl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14EA-673D-9648-B276-28AE8092F768}" type="datetimeFigureOut">
              <a:rPr lang="es-ES_tradnl" smtClean="0"/>
              <a:t>20/06/2022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08207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14EA-673D-9648-B276-28AE8092F768}" type="datetimeFigureOut">
              <a:rPr lang="es-ES_tradnl" smtClean="0"/>
              <a:t>20/06/2022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43585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303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21">
                <a:solidFill>
                  <a:schemeClr val="tx1">
                    <a:tint val="75000"/>
                  </a:schemeClr>
                </a:solidFill>
              </a:defRPr>
            </a:lvl1pPr>
            <a:lvl2pPr marL="404112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2pPr>
            <a:lvl3pPr marL="808224" indent="0">
              <a:buNone/>
              <a:defRPr sz="1591">
                <a:solidFill>
                  <a:schemeClr val="tx1">
                    <a:tint val="75000"/>
                  </a:schemeClr>
                </a:solidFill>
              </a:defRPr>
            </a:lvl3pPr>
            <a:lvl4pPr marL="1212337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4pPr>
            <a:lvl5pPr marL="1616449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5pPr>
            <a:lvl6pPr marL="2020561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6pPr>
            <a:lvl7pPr marL="2424673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7pPr>
            <a:lvl8pPr marL="2828786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8pPr>
            <a:lvl9pPr marL="3232898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14EA-673D-9648-B276-28AE8092F768}" type="datetimeFigureOut">
              <a:rPr lang="es-ES_tradnl" smtClean="0"/>
              <a:t>20/06/2022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5011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14EA-673D-9648-B276-28AE8092F768}" type="datetimeFigureOut">
              <a:rPr lang="es-ES_tradnl" smtClean="0"/>
              <a:t>20/06/2022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1531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121" b="1"/>
            </a:lvl1pPr>
            <a:lvl2pPr marL="404112" indent="0">
              <a:buNone/>
              <a:defRPr sz="1768" b="1"/>
            </a:lvl2pPr>
            <a:lvl3pPr marL="808224" indent="0">
              <a:buNone/>
              <a:defRPr sz="1591" b="1"/>
            </a:lvl3pPr>
            <a:lvl4pPr marL="1212337" indent="0">
              <a:buNone/>
              <a:defRPr sz="1414" b="1"/>
            </a:lvl4pPr>
            <a:lvl5pPr marL="1616449" indent="0">
              <a:buNone/>
              <a:defRPr sz="1414" b="1"/>
            </a:lvl5pPr>
            <a:lvl6pPr marL="2020561" indent="0">
              <a:buNone/>
              <a:defRPr sz="1414" b="1"/>
            </a:lvl6pPr>
            <a:lvl7pPr marL="2424673" indent="0">
              <a:buNone/>
              <a:defRPr sz="1414" b="1"/>
            </a:lvl7pPr>
            <a:lvl8pPr marL="2828786" indent="0">
              <a:buNone/>
              <a:defRPr sz="1414" b="1"/>
            </a:lvl8pPr>
            <a:lvl9pPr marL="3232898" indent="0">
              <a:buNone/>
              <a:defRPr sz="1414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121" b="1"/>
            </a:lvl1pPr>
            <a:lvl2pPr marL="404112" indent="0">
              <a:buNone/>
              <a:defRPr sz="1768" b="1"/>
            </a:lvl2pPr>
            <a:lvl3pPr marL="808224" indent="0">
              <a:buNone/>
              <a:defRPr sz="1591" b="1"/>
            </a:lvl3pPr>
            <a:lvl4pPr marL="1212337" indent="0">
              <a:buNone/>
              <a:defRPr sz="1414" b="1"/>
            </a:lvl4pPr>
            <a:lvl5pPr marL="1616449" indent="0">
              <a:buNone/>
              <a:defRPr sz="1414" b="1"/>
            </a:lvl5pPr>
            <a:lvl6pPr marL="2020561" indent="0">
              <a:buNone/>
              <a:defRPr sz="1414" b="1"/>
            </a:lvl6pPr>
            <a:lvl7pPr marL="2424673" indent="0">
              <a:buNone/>
              <a:defRPr sz="1414" b="1"/>
            </a:lvl7pPr>
            <a:lvl8pPr marL="2828786" indent="0">
              <a:buNone/>
              <a:defRPr sz="1414" b="1"/>
            </a:lvl8pPr>
            <a:lvl9pPr marL="3232898" indent="0">
              <a:buNone/>
              <a:defRPr sz="1414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14EA-673D-9648-B276-28AE8092F768}" type="datetimeFigureOut">
              <a:rPr lang="es-ES_tradnl" smtClean="0"/>
              <a:t>20/06/2022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2928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14EA-673D-9648-B276-28AE8092F768}" type="datetimeFigureOut">
              <a:rPr lang="es-ES_tradnl" smtClean="0"/>
              <a:t>20/06/2022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1285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14EA-673D-9648-B276-28AE8092F768}" type="datetimeFigureOut">
              <a:rPr lang="es-ES_tradnl" smtClean="0"/>
              <a:t>20/06/2022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39261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29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2829"/>
            </a:lvl1pPr>
            <a:lvl2pPr>
              <a:defRPr sz="2475"/>
            </a:lvl2pPr>
            <a:lvl3pPr>
              <a:defRPr sz="2121"/>
            </a:lvl3pPr>
            <a:lvl4pPr>
              <a:defRPr sz="1768"/>
            </a:lvl4pPr>
            <a:lvl5pPr>
              <a:defRPr sz="1768"/>
            </a:lvl5pPr>
            <a:lvl6pPr>
              <a:defRPr sz="1768"/>
            </a:lvl6pPr>
            <a:lvl7pPr>
              <a:defRPr sz="1768"/>
            </a:lvl7pPr>
            <a:lvl8pPr>
              <a:defRPr sz="1768"/>
            </a:lvl8pPr>
            <a:lvl9pPr>
              <a:defRPr sz="1768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14"/>
            </a:lvl1pPr>
            <a:lvl2pPr marL="404112" indent="0">
              <a:buNone/>
              <a:defRPr sz="1237"/>
            </a:lvl2pPr>
            <a:lvl3pPr marL="808224" indent="0">
              <a:buNone/>
              <a:defRPr sz="1061"/>
            </a:lvl3pPr>
            <a:lvl4pPr marL="1212337" indent="0">
              <a:buNone/>
              <a:defRPr sz="884"/>
            </a:lvl4pPr>
            <a:lvl5pPr marL="1616449" indent="0">
              <a:buNone/>
              <a:defRPr sz="884"/>
            </a:lvl5pPr>
            <a:lvl6pPr marL="2020561" indent="0">
              <a:buNone/>
              <a:defRPr sz="884"/>
            </a:lvl6pPr>
            <a:lvl7pPr marL="2424673" indent="0">
              <a:buNone/>
              <a:defRPr sz="884"/>
            </a:lvl7pPr>
            <a:lvl8pPr marL="2828786" indent="0">
              <a:buNone/>
              <a:defRPr sz="884"/>
            </a:lvl8pPr>
            <a:lvl9pPr marL="3232898" indent="0">
              <a:buNone/>
              <a:defRPr sz="884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14EA-673D-9648-B276-28AE8092F768}" type="datetimeFigureOut">
              <a:rPr lang="es-ES_tradnl" smtClean="0"/>
              <a:t>20/06/2022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0979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A64D-1F04-4131-85E8-B09610898CE8}" type="datetimeFigureOut">
              <a:rPr lang="es-PE" smtClean="0"/>
              <a:t>20/06/2022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D64-58FA-4830-9E82-52E26D14B8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9372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29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 anchor="t"/>
          <a:lstStyle>
            <a:lvl1pPr marL="0" indent="0">
              <a:buNone/>
              <a:defRPr sz="2829"/>
            </a:lvl1pPr>
            <a:lvl2pPr marL="404112" indent="0">
              <a:buNone/>
              <a:defRPr sz="2475"/>
            </a:lvl2pPr>
            <a:lvl3pPr marL="808224" indent="0">
              <a:buNone/>
              <a:defRPr sz="2121"/>
            </a:lvl3pPr>
            <a:lvl4pPr marL="1212337" indent="0">
              <a:buNone/>
              <a:defRPr sz="1768"/>
            </a:lvl4pPr>
            <a:lvl5pPr marL="1616449" indent="0">
              <a:buNone/>
              <a:defRPr sz="1768"/>
            </a:lvl5pPr>
            <a:lvl6pPr marL="2020561" indent="0">
              <a:buNone/>
              <a:defRPr sz="1768"/>
            </a:lvl6pPr>
            <a:lvl7pPr marL="2424673" indent="0">
              <a:buNone/>
              <a:defRPr sz="1768"/>
            </a:lvl7pPr>
            <a:lvl8pPr marL="2828786" indent="0">
              <a:buNone/>
              <a:defRPr sz="1768"/>
            </a:lvl8pPr>
            <a:lvl9pPr marL="3232898" indent="0">
              <a:buNone/>
              <a:defRPr sz="1768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14"/>
            </a:lvl1pPr>
            <a:lvl2pPr marL="404112" indent="0">
              <a:buNone/>
              <a:defRPr sz="1237"/>
            </a:lvl2pPr>
            <a:lvl3pPr marL="808224" indent="0">
              <a:buNone/>
              <a:defRPr sz="1061"/>
            </a:lvl3pPr>
            <a:lvl4pPr marL="1212337" indent="0">
              <a:buNone/>
              <a:defRPr sz="884"/>
            </a:lvl4pPr>
            <a:lvl5pPr marL="1616449" indent="0">
              <a:buNone/>
              <a:defRPr sz="884"/>
            </a:lvl5pPr>
            <a:lvl6pPr marL="2020561" indent="0">
              <a:buNone/>
              <a:defRPr sz="884"/>
            </a:lvl6pPr>
            <a:lvl7pPr marL="2424673" indent="0">
              <a:buNone/>
              <a:defRPr sz="884"/>
            </a:lvl7pPr>
            <a:lvl8pPr marL="2828786" indent="0">
              <a:buNone/>
              <a:defRPr sz="884"/>
            </a:lvl8pPr>
            <a:lvl9pPr marL="3232898" indent="0">
              <a:buNone/>
              <a:defRPr sz="884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14EA-673D-9648-B276-28AE8092F768}" type="datetimeFigureOut">
              <a:rPr lang="es-ES_tradnl" smtClean="0"/>
              <a:t>20/06/2022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9274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14EA-673D-9648-B276-28AE8092F768}" type="datetimeFigureOut">
              <a:rPr lang="es-ES_tradnl" smtClean="0"/>
              <a:t>20/06/2022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494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14EA-673D-9648-B276-28AE8092F768}" type="datetimeFigureOut">
              <a:rPr lang="es-ES_tradnl" smtClean="0"/>
              <a:t>20/06/2022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56068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-2" type="tx">
  <p:cSld name="Contenido-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43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A64D-1F04-4131-85E8-B09610898CE8}" type="datetimeFigureOut">
              <a:rPr lang="es-PE" smtClean="0"/>
              <a:t>20/06/2022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D64-58FA-4830-9E82-52E26D14B8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3178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A64D-1F04-4131-85E8-B09610898CE8}" type="datetimeFigureOut">
              <a:rPr lang="es-PE" smtClean="0"/>
              <a:t>20/06/2022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D64-58FA-4830-9E82-52E26D14B8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8405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A64D-1F04-4131-85E8-B09610898CE8}" type="datetimeFigureOut">
              <a:rPr lang="es-PE" smtClean="0"/>
              <a:t>20/06/2022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D64-58FA-4830-9E82-52E26D14B8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280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A64D-1F04-4131-85E8-B09610898CE8}" type="datetimeFigureOut">
              <a:rPr lang="es-PE" smtClean="0"/>
              <a:t>20/06/2022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D64-58FA-4830-9E82-52E26D14B8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044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A64D-1F04-4131-85E8-B09610898CE8}" type="datetimeFigureOut">
              <a:rPr lang="es-PE" smtClean="0"/>
              <a:t>20/06/2022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D64-58FA-4830-9E82-52E26D14B8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562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A64D-1F04-4131-85E8-B09610898CE8}" type="datetimeFigureOut">
              <a:rPr lang="es-PE" smtClean="0"/>
              <a:t>20/06/2022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D64-58FA-4830-9E82-52E26D14B8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311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A64D-1F04-4131-85E8-B09610898CE8}" type="datetimeFigureOut">
              <a:rPr lang="es-PE" smtClean="0"/>
              <a:t>20/06/2022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D64-58FA-4830-9E82-52E26D14B8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548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4A64D-1F04-4131-85E8-B09610898CE8}" type="datetimeFigureOut">
              <a:rPr lang="es-PE" smtClean="0"/>
              <a:t>20/06/2022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10D64-58FA-4830-9E82-52E26D14B8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199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614EA-673D-9648-B276-28AE8092F768}" type="datetimeFigureOut">
              <a:rPr lang="es-ES_tradnl" smtClean="0"/>
              <a:t>20/06/2022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750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7" r:id="rId12"/>
  </p:sldLayoutIdLst>
  <p:txStyles>
    <p:titleStyle>
      <a:lvl1pPr algn="l" defTabSz="808224" rtl="0" eaLnBrk="1" latinLnBrk="0" hangingPunct="1">
        <a:lnSpc>
          <a:spcPct val="90000"/>
        </a:lnSpc>
        <a:spcBef>
          <a:spcPct val="0"/>
        </a:spcBef>
        <a:buNone/>
        <a:defRPr sz="38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056" indent="-202056" algn="l" defTabSz="808224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2475" kern="1200">
          <a:solidFill>
            <a:schemeClr val="tx1"/>
          </a:solidFill>
          <a:latin typeface="+mn-lt"/>
          <a:ea typeface="+mn-ea"/>
          <a:cs typeface="+mn-cs"/>
        </a:defRPr>
      </a:lvl1pPr>
      <a:lvl2pPr marL="606168" indent="-202056" algn="l" defTabSz="808224" rtl="0" eaLnBrk="1" latinLnBrk="0" hangingPunct="1">
        <a:lnSpc>
          <a:spcPct val="90000"/>
        </a:lnSpc>
        <a:spcBef>
          <a:spcPts val="442"/>
        </a:spcBef>
        <a:buFont typeface="Arial" panose="020B0604020202020204" pitchFamily="34" charset="0"/>
        <a:buChar char="•"/>
        <a:defRPr sz="2121" kern="1200">
          <a:solidFill>
            <a:schemeClr val="tx1"/>
          </a:solidFill>
          <a:latin typeface="+mn-lt"/>
          <a:ea typeface="+mn-ea"/>
          <a:cs typeface="+mn-cs"/>
        </a:defRPr>
      </a:lvl2pPr>
      <a:lvl3pPr marL="1010281" indent="-202056" algn="l" defTabSz="808224" rtl="0" eaLnBrk="1" latinLnBrk="0" hangingPunct="1">
        <a:lnSpc>
          <a:spcPct val="90000"/>
        </a:lnSpc>
        <a:spcBef>
          <a:spcPts val="442"/>
        </a:spcBef>
        <a:buFont typeface="Arial" panose="020B0604020202020204" pitchFamily="34" charset="0"/>
        <a:buChar char="•"/>
        <a:defRPr sz="1768" kern="1200">
          <a:solidFill>
            <a:schemeClr val="tx1"/>
          </a:solidFill>
          <a:latin typeface="+mn-lt"/>
          <a:ea typeface="+mn-ea"/>
          <a:cs typeface="+mn-cs"/>
        </a:defRPr>
      </a:lvl3pPr>
      <a:lvl4pPr marL="1414393" indent="-202056" algn="l" defTabSz="808224" rtl="0" eaLnBrk="1" latinLnBrk="0" hangingPunct="1">
        <a:lnSpc>
          <a:spcPct val="90000"/>
        </a:lnSpc>
        <a:spcBef>
          <a:spcPts val="442"/>
        </a:spcBef>
        <a:buFont typeface="Arial" panose="020B0604020202020204" pitchFamily="34" charset="0"/>
        <a:buChar char="•"/>
        <a:defRPr sz="1591" kern="1200">
          <a:solidFill>
            <a:schemeClr val="tx1"/>
          </a:solidFill>
          <a:latin typeface="+mn-lt"/>
          <a:ea typeface="+mn-ea"/>
          <a:cs typeface="+mn-cs"/>
        </a:defRPr>
      </a:lvl4pPr>
      <a:lvl5pPr marL="1818505" indent="-202056" algn="l" defTabSz="808224" rtl="0" eaLnBrk="1" latinLnBrk="0" hangingPunct="1">
        <a:lnSpc>
          <a:spcPct val="90000"/>
        </a:lnSpc>
        <a:spcBef>
          <a:spcPts val="442"/>
        </a:spcBef>
        <a:buFont typeface="Arial" panose="020B0604020202020204" pitchFamily="34" charset="0"/>
        <a:buChar char="•"/>
        <a:defRPr sz="1591" kern="1200">
          <a:solidFill>
            <a:schemeClr val="tx1"/>
          </a:solidFill>
          <a:latin typeface="+mn-lt"/>
          <a:ea typeface="+mn-ea"/>
          <a:cs typeface="+mn-cs"/>
        </a:defRPr>
      </a:lvl5pPr>
      <a:lvl6pPr marL="2222617" indent="-202056" algn="l" defTabSz="808224" rtl="0" eaLnBrk="1" latinLnBrk="0" hangingPunct="1">
        <a:lnSpc>
          <a:spcPct val="90000"/>
        </a:lnSpc>
        <a:spcBef>
          <a:spcPts val="442"/>
        </a:spcBef>
        <a:buFont typeface="Arial" panose="020B0604020202020204" pitchFamily="34" charset="0"/>
        <a:buChar char="•"/>
        <a:defRPr sz="1591" kern="1200">
          <a:solidFill>
            <a:schemeClr val="tx1"/>
          </a:solidFill>
          <a:latin typeface="+mn-lt"/>
          <a:ea typeface="+mn-ea"/>
          <a:cs typeface="+mn-cs"/>
        </a:defRPr>
      </a:lvl6pPr>
      <a:lvl7pPr marL="2626730" indent="-202056" algn="l" defTabSz="808224" rtl="0" eaLnBrk="1" latinLnBrk="0" hangingPunct="1">
        <a:lnSpc>
          <a:spcPct val="90000"/>
        </a:lnSpc>
        <a:spcBef>
          <a:spcPts val="442"/>
        </a:spcBef>
        <a:buFont typeface="Arial" panose="020B0604020202020204" pitchFamily="34" charset="0"/>
        <a:buChar char="•"/>
        <a:defRPr sz="1591" kern="1200">
          <a:solidFill>
            <a:schemeClr val="tx1"/>
          </a:solidFill>
          <a:latin typeface="+mn-lt"/>
          <a:ea typeface="+mn-ea"/>
          <a:cs typeface="+mn-cs"/>
        </a:defRPr>
      </a:lvl7pPr>
      <a:lvl8pPr marL="3030842" indent="-202056" algn="l" defTabSz="808224" rtl="0" eaLnBrk="1" latinLnBrk="0" hangingPunct="1">
        <a:lnSpc>
          <a:spcPct val="90000"/>
        </a:lnSpc>
        <a:spcBef>
          <a:spcPts val="442"/>
        </a:spcBef>
        <a:buFont typeface="Arial" panose="020B0604020202020204" pitchFamily="34" charset="0"/>
        <a:buChar char="•"/>
        <a:defRPr sz="1591" kern="1200">
          <a:solidFill>
            <a:schemeClr val="tx1"/>
          </a:solidFill>
          <a:latin typeface="+mn-lt"/>
          <a:ea typeface="+mn-ea"/>
          <a:cs typeface="+mn-cs"/>
        </a:defRPr>
      </a:lvl8pPr>
      <a:lvl9pPr marL="3434954" indent="-202056" algn="l" defTabSz="808224" rtl="0" eaLnBrk="1" latinLnBrk="0" hangingPunct="1">
        <a:lnSpc>
          <a:spcPct val="90000"/>
        </a:lnSpc>
        <a:spcBef>
          <a:spcPts val="442"/>
        </a:spcBef>
        <a:buFont typeface="Arial" panose="020B0604020202020204" pitchFamily="34" charset="0"/>
        <a:buChar char="•"/>
        <a:defRPr sz="15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8224" rtl="0" eaLnBrk="1" latinLnBrk="0" hangingPunct="1">
        <a:defRPr sz="1591" kern="1200">
          <a:solidFill>
            <a:schemeClr val="tx1"/>
          </a:solidFill>
          <a:latin typeface="+mn-lt"/>
          <a:ea typeface="+mn-ea"/>
          <a:cs typeface="+mn-cs"/>
        </a:defRPr>
      </a:lvl1pPr>
      <a:lvl2pPr marL="404112" algn="l" defTabSz="808224" rtl="0" eaLnBrk="1" latinLnBrk="0" hangingPunct="1">
        <a:defRPr sz="1591" kern="1200">
          <a:solidFill>
            <a:schemeClr val="tx1"/>
          </a:solidFill>
          <a:latin typeface="+mn-lt"/>
          <a:ea typeface="+mn-ea"/>
          <a:cs typeface="+mn-cs"/>
        </a:defRPr>
      </a:lvl2pPr>
      <a:lvl3pPr marL="808224" algn="l" defTabSz="808224" rtl="0" eaLnBrk="1" latinLnBrk="0" hangingPunct="1">
        <a:defRPr sz="1591" kern="1200">
          <a:solidFill>
            <a:schemeClr val="tx1"/>
          </a:solidFill>
          <a:latin typeface="+mn-lt"/>
          <a:ea typeface="+mn-ea"/>
          <a:cs typeface="+mn-cs"/>
        </a:defRPr>
      </a:lvl3pPr>
      <a:lvl4pPr marL="1212337" algn="l" defTabSz="808224" rtl="0" eaLnBrk="1" latinLnBrk="0" hangingPunct="1">
        <a:defRPr sz="1591" kern="1200">
          <a:solidFill>
            <a:schemeClr val="tx1"/>
          </a:solidFill>
          <a:latin typeface="+mn-lt"/>
          <a:ea typeface="+mn-ea"/>
          <a:cs typeface="+mn-cs"/>
        </a:defRPr>
      </a:lvl4pPr>
      <a:lvl5pPr marL="1616449" algn="l" defTabSz="808224" rtl="0" eaLnBrk="1" latinLnBrk="0" hangingPunct="1">
        <a:defRPr sz="1591" kern="1200">
          <a:solidFill>
            <a:schemeClr val="tx1"/>
          </a:solidFill>
          <a:latin typeface="+mn-lt"/>
          <a:ea typeface="+mn-ea"/>
          <a:cs typeface="+mn-cs"/>
        </a:defRPr>
      </a:lvl5pPr>
      <a:lvl6pPr marL="2020561" algn="l" defTabSz="808224" rtl="0" eaLnBrk="1" latinLnBrk="0" hangingPunct="1">
        <a:defRPr sz="1591" kern="1200">
          <a:solidFill>
            <a:schemeClr val="tx1"/>
          </a:solidFill>
          <a:latin typeface="+mn-lt"/>
          <a:ea typeface="+mn-ea"/>
          <a:cs typeface="+mn-cs"/>
        </a:defRPr>
      </a:lvl6pPr>
      <a:lvl7pPr marL="2424673" algn="l" defTabSz="808224" rtl="0" eaLnBrk="1" latinLnBrk="0" hangingPunct="1">
        <a:defRPr sz="1591" kern="1200">
          <a:solidFill>
            <a:schemeClr val="tx1"/>
          </a:solidFill>
          <a:latin typeface="+mn-lt"/>
          <a:ea typeface="+mn-ea"/>
          <a:cs typeface="+mn-cs"/>
        </a:defRPr>
      </a:lvl7pPr>
      <a:lvl8pPr marL="2828786" algn="l" defTabSz="808224" rtl="0" eaLnBrk="1" latinLnBrk="0" hangingPunct="1">
        <a:defRPr sz="1591" kern="1200">
          <a:solidFill>
            <a:schemeClr val="tx1"/>
          </a:solidFill>
          <a:latin typeface="+mn-lt"/>
          <a:ea typeface="+mn-ea"/>
          <a:cs typeface="+mn-cs"/>
        </a:defRPr>
      </a:lvl8pPr>
      <a:lvl9pPr marL="3232898" algn="l" defTabSz="808224" rtl="0" eaLnBrk="1" latinLnBrk="0" hangingPunct="1">
        <a:defRPr sz="15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3 Rectángulo"/>
          <p:cNvSpPr/>
          <p:nvPr/>
        </p:nvSpPr>
        <p:spPr>
          <a:xfrm>
            <a:off x="316498" y="786560"/>
            <a:ext cx="6058175" cy="80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4772">
              <a:defRPr/>
            </a:pP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Security of </a:t>
            </a:r>
            <a:r>
              <a:rPr lang="es-MX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Information</a:t>
            </a:r>
            <a:endParaRPr lang="es-MX" sz="28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defTabSz="414772">
              <a:defRPr/>
            </a:pPr>
            <a:r>
              <a:rPr lang="es-MX" sz="1814" b="1" dirty="0" smtClean="0">
                <a:solidFill>
                  <a:srgbClr val="92D050"/>
                </a:solidFill>
                <a:cs typeface="Arial" panose="020B0604020202020204" pitchFamily="34" charset="0"/>
              </a:rPr>
              <a:t>Jun-22</a:t>
            </a:r>
            <a:endParaRPr lang="es-MX" sz="1814" b="1" dirty="0">
              <a:solidFill>
                <a:srgbClr val="92D050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6059" t="6063"/>
          <a:stretch/>
        </p:blipFill>
        <p:spPr>
          <a:xfrm>
            <a:off x="9614175" y="4093061"/>
            <a:ext cx="653625" cy="85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Resultado de imagen para cobit 5 logo"/>
          <p:cNvSpPr>
            <a:spLocks noChangeAspect="1" noChangeArrowheads="1"/>
          </p:cNvSpPr>
          <p:nvPr/>
        </p:nvSpPr>
        <p:spPr bwMode="auto">
          <a:xfrm>
            <a:off x="848809" y="-131053"/>
            <a:ext cx="276509" cy="27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/>
          <a:p>
            <a:pPr defTabSz="829544"/>
            <a:endParaRPr lang="es-PE" sz="163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CuadroTexto 1">
            <a:extLst>
              <a:ext uri="{FF2B5EF4-FFF2-40B4-BE49-F238E27FC236}">
                <a16:creationId xmlns:a16="http://schemas.microsoft.com/office/drawing/2014/main" id="{DC6B3C4C-0687-414A-9D54-C39A57B769E1}"/>
              </a:ext>
            </a:extLst>
          </p:cNvPr>
          <p:cNvSpPr txBox="1"/>
          <p:nvPr/>
        </p:nvSpPr>
        <p:spPr>
          <a:xfrm>
            <a:off x="609432" y="781739"/>
            <a:ext cx="5882504" cy="389868"/>
          </a:xfrm>
          <a:prstGeom prst="rect">
            <a:avLst/>
          </a:prstGeom>
          <a:noFill/>
        </p:spPr>
        <p:txBody>
          <a:bodyPr wrap="square" lIns="68024" tIns="34013" rIns="68024" bIns="34013" rtlCol="0">
            <a:spAutoFit/>
          </a:bodyPr>
          <a:lstStyle/>
          <a:p>
            <a:pPr defTabSz="680345">
              <a:defRPr/>
            </a:pPr>
            <a:r>
              <a:rPr lang="es-ES_tradnl" sz="2087" b="1" dirty="0">
                <a:solidFill>
                  <a:srgbClr val="424655"/>
                </a:solidFill>
                <a:latin typeface="Calibri"/>
              </a:rPr>
              <a:t>1. </a:t>
            </a:r>
            <a:r>
              <a:rPr lang="es-ES_tradnl" sz="2087" b="1" dirty="0" err="1" smtClean="0">
                <a:solidFill>
                  <a:srgbClr val="424655"/>
                </a:solidFill>
                <a:latin typeface="Calibri"/>
              </a:rPr>
              <a:t>Risks</a:t>
            </a:r>
            <a:r>
              <a:rPr lang="es-ES_tradnl" sz="2087" b="1" dirty="0" smtClean="0">
                <a:solidFill>
                  <a:srgbClr val="424655"/>
                </a:solidFill>
                <a:latin typeface="Calibri"/>
              </a:rPr>
              <a:t> </a:t>
            </a:r>
            <a:r>
              <a:rPr lang="es-ES_tradnl" sz="2087" b="1" dirty="0" err="1" smtClean="0">
                <a:solidFill>
                  <a:srgbClr val="424655"/>
                </a:solidFill>
                <a:latin typeface="Calibri"/>
              </a:rPr>
              <a:t>related</a:t>
            </a:r>
            <a:r>
              <a:rPr lang="es-ES_tradnl" sz="2087" b="1" dirty="0" smtClean="0">
                <a:solidFill>
                  <a:srgbClr val="424655"/>
                </a:solidFill>
                <a:latin typeface="Calibri"/>
              </a:rPr>
              <a:t> to </a:t>
            </a:r>
            <a:r>
              <a:rPr lang="es-ES_tradnl" sz="2087" b="1" dirty="0" err="1" smtClean="0">
                <a:solidFill>
                  <a:srgbClr val="424655"/>
                </a:solidFill>
                <a:latin typeface="Calibri"/>
              </a:rPr>
              <a:t>information</a:t>
            </a:r>
            <a:r>
              <a:rPr lang="es-ES_tradnl" sz="2087" b="1" dirty="0" smtClean="0">
                <a:solidFill>
                  <a:srgbClr val="424655"/>
                </a:solidFill>
                <a:latin typeface="Calibri"/>
              </a:rPr>
              <a:t> </a:t>
            </a:r>
            <a:r>
              <a:rPr lang="es-ES_tradnl" sz="2087" b="1" dirty="0" err="1" smtClean="0">
                <a:solidFill>
                  <a:srgbClr val="424655"/>
                </a:solidFill>
                <a:latin typeface="Calibri"/>
              </a:rPr>
              <a:t>systems</a:t>
            </a:r>
            <a:endParaRPr lang="es-ES_tradnl" sz="2087" b="1" dirty="0">
              <a:solidFill>
                <a:srgbClr val="424655"/>
              </a:solidFill>
              <a:latin typeface="Calibri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8179117-0B60-4C1D-9633-4F0989614C7C}"/>
              </a:ext>
            </a:extLst>
          </p:cNvPr>
          <p:cNvSpPr txBox="1"/>
          <p:nvPr/>
        </p:nvSpPr>
        <p:spPr>
          <a:xfrm>
            <a:off x="1286321" y="3704276"/>
            <a:ext cx="2224945" cy="2242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/>
            <a:r>
              <a:rPr lang="en-US" sz="998" dirty="0">
                <a:solidFill>
                  <a:prstClr val="black"/>
                </a:solidFill>
              </a:rPr>
              <a:t>Events associated with the Interruption of business operations due to IT and environmental threats:</a:t>
            </a:r>
          </a:p>
          <a:p>
            <a:pPr defTabSz="829544"/>
            <a:endParaRPr lang="en-US" sz="998" dirty="0">
              <a:solidFill>
                <a:prstClr val="black"/>
              </a:solidFill>
            </a:endParaRPr>
          </a:p>
          <a:p>
            <a:pPr marL="171450" indent="-171450" defTabSz="829544">
              <a:buFont typeface="Arial" panose="020B0604020202020204" pitchFamily="34" charset="0"/>
              <a:buChar char="•"/>
            </a:pPr>
            <a:r>
              <a:rPr lang="en-US" sz="998" dirty="0">
                <a:solidFill>
                  <a:prstClr val="black"/>
                </a:solidFill>
              </a:rPr>
              <a:t>Prime &amp; Rentals</a:t>
            </a:r>
          </a:p>
          <a:p>
            <a:pPr marL="171450" indent="-171450" defTabSz="829544">
              <a:buFont typeface="Arial" panose="020B0604020202020204" pitchFamily="34" charset="0"/>
              <a:buChar char="•"/>
            </a:pPr>
            <a:r>
              <a:rPr lang="en-US" sz="998" dirty="0">
                <a:solidFill>
                  <a:prstClr val="black"/>
                </a:solidFill>
              </a:rPr>
              <a:t>Spare parts</a:t>
            </a:r>
          </a:p>
          <a:p>
            <a:pPr marL="171450" indent="-171450" defTabSz="829544">
              <a:buFont typeface="Arial" panose="020B0604020202020204" pitchFamily="34" charset="0"/>
              <a:buChar char="•"/>
            </a:pPr>
            <a:r>
              <a:rPr lang="en-US" sz="998" dirty="0">
                <a:solidFill>
                  <a:prstClr val="black"/>
                </a:solidFill>
              </a:rPr>
              <a:t>Workshop and Field Services</a:t>
            </a:r>
          </a:p>
          <a:p>
            <a:pPr marL="171450" indent="-171450" defTabSz="829544">
              <a:buFont typeface="Arial" panose="020B0604020202020204" pitchFamily="34" charset="0"/>
              <a:buChar char="•"/>
            </a:pPr>
            <a:r>
              <a:rPr lang="en-US" sz="998" dirty="0">
                <a:solidFill>
                  <a:prstClr val="black"/>
                </a:solidFill>
              </a:rPr>
              <a:t>Specialized Workshop Services</a:t>
            </a:r>
          </a:p>
          <a:p>
            <a:pPr marL="171450" indent="-171450" defTabSz="829544">
              <a:buFont typeface="Arial" panose="020B0604020202020204" pitchFamily="34" charset="0"/>
              <a:buChar char="•"/>
            </a:pPr>
            <a:r>
              <a:rPr lang="en-US" sz="998" dirty="0">
                <a:solidFill>
                  <a:prstClr val="black"/>
                </a:solidFill>
              </a:rPr>
              <a:t>Logistics</a:t>
            </a:r>
          </a:p>
          <a:p>
            <a:pPr marL="171450" indent="-171450" defTabSz="829544">
              <a:buFont typeface="Arial" panose="020B0604020202020204" pitchFamily="34" charset="0"/>
              <a:buChar char="•"/>
            </a:pPr>
            <a:r>
              <a:rPr lang="en-US" sz="998" dirty="0">
                <a:solidFill>
                  <a:prstClr val="black"/>
                </a:solidFill>
              </a:rPr>
              <a:t>Industrial Fuels</a:t>
            </a:r>
          </a:p>
          <a:p>
            <a:pPr marL="171450" indent="-171450" defTabSz="829544">
              <a:buFont typeface="Arial" panose="020B0604020202020204" pitchFamily="34" charset="0"/>
              <a:buChar char="•"/>
            </a:pPr>
            <a:r>
              <a:rPr lang="en-US" sz="998" dirty="0">
                <a:solidFill>
                  <a:prstClr val="black"/>
                </a:solidFill>
              </a:rPr>
              <a:t>Accounting</a:t>
            </a:r>
          </a:p>
          <a:p>
            <a:pPr marL="171450" indent="-171450" defTabSz="829544">
              <a:buFont typeface="Arial" panose="020B0604020202020204" pitchFamily="34" charset="0"/>
              <a:buChar char="•"/>
            </a:pPr>
            <a:r>
              <a:rPr lang="en-US" sz="998" dirty="0">
                <a:solidFill>
                  <a:prstClr val="black"/>
                </a:solidFill>
              </a:rPr>
              <a:t>Financial services</a:t>
            </a:r>
          </a:p>
          <a:p>
            <a:pPr marL="171450" indent="-171450" defTabSz="829544">
              <a:buFont typeface="Arial" panose="020B0604020202020204" pitchFamily="34" charset="0"/>
              <a:buChar char="•"/>
            </a:pPr>
            <a:r>
              <a:rPr lang="en-US" sz="998" dirty="0">
                <a:solidFill>
                  <a:prstClr val="black"/>
                </a:solidFill>
              </a:rPr>
              <a:t>Human Resources</a:t>
            </a:r>
            <a:endParaRPr lang="es-PE" sz="998" dirty="0">
              <a:solidFill>
                <a:prstClr val="black"/>
              </a:solidFill>
              <a:latin typeface="Calibri"/>
            </a:endParaRPr>
          </a:p>
          <a:p>
            <a:pPr defTabSz="829544"/>
            <a:r>
              <a:rPr lang="es-PE" sz="998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499AEDE-68D4-4A38-AF5C-A6ABBA216620}"/>
              </a:ext>
            </a:extLst>
          </p:cNvPr>
          <p:cNvSpPr txBox="1"/>
          <p:nvPr/>
        </p:nvSpPr>
        <p:spPr>
          <a:xfrm>
            <a:off x="6642521" y="3685247"/>
            <a:ext cx="2038214" cy="2242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829544"/>
            <a:r>
              <a:rPr lang="es-PE" sz="998" dirty="0">
                <a:solidFill>
                  <a:prstClr val="black"/>
                </a:solidFill>
                <a:latin typeface="Calibri"/>
              </a:rPr>
              <a:t>Eventos asociados a la salida no controlada de información hacia  personas y/o empresas no autorizadas.  </a:t>
            </a:r>
            <a:endParaRPr lang="es-PE" sz="998" dirty="0">
              <a:solidFill>
                <a:srgbClr val="5B9BD5">
                  <a:lumMod val="75000"/>
                </a:srgbClr>
              </a:solidFill>
              <a:latin typeface="Calibri"/>
            </a:endParaRPr>
          </a:p>
          <a:p>
            <a:pPr defTabSz="829544"/>
            <a:endParaRPr lang="es-PE" sz="998" dirty="0">
              <a:solidFill>
                <a:prstClr val="black"/>
              </a:solidFill>
              <a:latin typeface="Calibri"/>
            </a:endParaRPr>
          </a:p>
          <a:p>
            <a:pPr marL="155539" indent="-155539" defTabSz="829544">
              <a:buFontTx/>
              <a:buChar char="-"/>
            </a:pPr>
            <a:r>
              <a:rPr lang="es-MX" sz="998" dirty="0">
                <a:solidFill>
                  <a:prstClr val="black"/>
                </a:solidFill>
                <a:latin typeface="Calibri"/>
              </a:rPr>
              <a:t>Información Estratégica</a:t>
            </a:r>
            <a:endParaRPr lang="es-PE" sz="998" dirty="0">
              <a:solidFill>
                <a:prstClr val="black"/>
              </a:solidFill>
              <a:latin typeface="Calibri"/>
            </a:endParaRPr>
          </a:p>
          <a:p>
            <a:pPr marL="155539" indent="-155539" defTabSz="829544">
              <a:buFontTx/>
              <a:buChar char="-"/>
            </a:pPr>
            <a:r>
              <a:rPr lang="es-PE" sz="998" dirty="0">
                <a:solidFill>
                  <a:prstClr val="black"/>
                </a:solidFill>
                <a:latin typeface="Calibri"/>
              </a:rPr>
              <a:t>Información de Productos y Servicios</a:t>
            </a:r>
          </a:p>
          <a:p>
            <a:pPr marL="155539" indent="-155539" defTabSz="829544">
              <a:buFontTx/>
              <a:buChar char="-"/>
            </a:pPr>
            <a:r>
              <a:rPr lang="es-MX" sz="998" dirty="0">
                <a:solidFill>
                  <a:prstClr val="black"/>
                </a:solidFill>
                <a:latin typeface="Calibri"/>
              </a:rPr>
              <a:t>Información sobre C</a:t>
            </a:r>
            <a:r>
              <a:rPr lang="es-PE" sz="998" dirty="0" err="1">
                <a:solidFill>
                  <a:prstClr val="black"/>
                </a:solidFill>
                <a:latin typeface="Calibri"/>
              </a:rPr>
              <a:t>otizaciones</a:t>
            </a:r>
            <a:endParaRPr lang="es-PE" sz="998" dirty="0">
              <a:solidFill>
                <a:prstClr val="black"/>
              </a:solidFill>
              <a:latin typeface="Calibri"/>
            </a:endParaRPr>
          </a:p>
          <a:p>
            <a:pPr marL="155539" indent="-155539" defTabSz="829544">
              <a:buFontTx/>
              <a:buChar char="-"/>
            </a:pPr>
            <a:r>
              <a:rPr lang="es-MX" sz="998" dirty="0">
                <a:solidFill>
                  <a:prstClr val="black"/>
                </a:solidFill>
                <a:latin typeface="Calibri"/>
              </a:rPr>
              <a:t>I</a:t>
            </a:r>
            <a:r>
              <a:rPr lang="es-PE" sz="998" dirty="0" err="1">
                <a:solidFill>
                  <a:prstClr val="black"/>
                </a:solidFill>
                <a:latin typeface="Calibri"/>
              </a:rPr>
              <a:t>nformación</a:t>
            </a:r>
            <a:r>
              <a:rPr lang="es-PE" sz="998" dirty="0">
                <a:solidFill>
                  <a:prstClr val="black"/>
                </a:solidFill>
                <a:latin typeface="Calibri"/>
              </a:rPr>
              <a:t> Técnica</a:t>
            </a:r>
          </a:p>
          <a:p>
            <a:pPr marL="155539" indent="-155539" defTabSz="829544">
              <a:buFontTx/>
              <a:buChar char="-"/>
            </a:pPr>
            <a:r>
              <a:rPr lang="es-PE" sz="998" dirty="0">
                <a:solidFill>
                  <a:prstClr val="black"/>
                </a:solidFill>
                <a:latin typeface="Calibri"/>
              </a:rPr>
              <a:t>Información Financiera</a:t>
            </a:r>
          </a:p>
          <a:p>
            <a:pPr marL="155539" indent="-155539" defTabSz="829544">
              <a:buFontTx/>
              <a:buChar char="-"/>
            </a:pPr>
            <a:r>
              <a:rPr lang="es-PE" sz="998" dirty="0">
                <a:solidFill>
                  <a:prstClr val="black"/>
                </a:solidFill>
                <a:latin typeface="Calibri"/>
              </a:rPr>
              <a:t>Información de Comercial</a:t>
            </a:r>
          </a:p>
          <a:p>
            <a:pPr marL="155539" indent="-155539" defTabSz="829544">
              <a:buFontTx/>
              <a:buChar char="-"/>
            </a:pPr>
            <a:r>
              <a:rPr lang="es-PE" sz="998" dirty="0">
                <a:solidFill>
                  <a:prstClr val="black"/>
                </a:solidFill>
                <a:latin typeface="Calibri"/>
              </a:rPr>
              <a:t>Información de Recursos Humanos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217BDB5-9EFB-4237-92A5-9C3CBE3E5406}"/>
              </a:ext>
            </a:extLst>
          </p:cNvPr>
          <p:cNvSpPr txBox="1"/>
          <p:nvPr/>
        </p:nvSpPr>
        <p:spPr>
          <a:xfrm>
            <a:off x="9168195" y="3704276"/>
            <a:ext cx="2005189" cy="1628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/>
            <a:r>
              <a:rPr lang="es-PE" sz="998" dirty="0" err="1">
                <a:solidFill>
                  <a:prstClr val="black"/>
                </a:solidFill>
              </a:rPr>
              <a:t>Events</a:t>
            </a:r>
            <a:r>
              <a:rPr lang="es-PE" sz="998" dirty="0">
                <a:solidFill>
                  <a:prstClr val="black"/>
                </a:solidFill>
              </a:rPr>
              <a:t> </a:t>
            </a:r>
            <a:r>
              <a:rPr lang="es-PE" sz="998" dirty="0" err="1">
                <a:solidFill>
                  <a:prstClr val="black"/>
                </a:solidFill>
              </a:rPr>
              <a:t>associated</a:t>
            </a:r>
            <a:r>
              <a:rPr lang="es-PE" sz="998" dirty="0">
                <a:solidFill>
                  <a:prstClr val="black"/>
                </a:solidFill>
              </a:rPr>
              <a:t> </a:t>
            </a:r>
            <a:r>
              <a:rPr lang="es-PE" sz="998" dirty="0" err="1">
                <a:solidFill>
                  <a:prstClr val="black"/>
                </a:solidFill>
              </a:rPr>
              <a:t>with</a:t>
            </a:r>
            <a:r>
              <a:rPr lang="es-PE" sz="998" dirty="0">
                <a:solidFill>
                  <a:prstClr val="black"/>
                </a:solidFill>
              </a:rPr>
              <a:t> contractual </a:t>
            </a:r>
            <a:r>
              <a:rPr lang="es-PE" sz="998" dirty="0" err="1">
                <a:solidFill>
                  <a:prstClr val="black"/>
                </a:solidFill>
              </a:rPr>
              <a:t>breach</a:t>
            </a:r>
            <a:r>
              <a:rPr lang="es-PE" sz="998" dirty="0">
                <a:solidFill>
                  <a:prstClr val="black"/>
                </a:solidFill>
              </a:rPr>
              <a:t> </a:t>
            </a:r>
            <a:r>
              <a:rPr lang="es-PE" sz="998" dirty="0" err="1">
                <a:solidFill>
                  <a:prstClr val="black"/>
                </a:solidFill>
              </a:rPr>
              <a:t>with</a:t>
            </a:r>
            <a:r>
              <a:rPr lang="es-PE" sz="998" dirty="0">
                <a:solidFill>
                  <a:prstClr val="black"/>
                </a:solidFill>
              </a:rPr>
              <a:t> </a:t>
            </a:r>
            <a:r>
              <a:rPr lang="es-PE" sz="998" dirty="0" err="1">
                <a:solidFill>
                  <a:prstClr val="black"/>
                </a:solidFill>
              </a:rPr>
              <a:t>partners</a:t>
            </a:r>
            <a:r>
              <a:rPr lang="es-PE" sz="998" dirty="0">
                <a:solidFill>
                  <a:prstClr val="black"/>
                </a:solidFill>
              </a:rPr>
              <a:t>, legal </a:t>
            </a:r>
            <a:r>
              <a:rPr lang="es-PE" sz="998" dirty="0" err="1">
                <a:solidFill>
                  <a:prstClr val="black"/>
                </a:solidFill>
              </a:rPr>
              <a:t>requirements</a:t>
            </a:r>
            <a:r>
              <a:rPr lang="es-PE" sz="998" dirty="0">
                <a:solidFill>
                  <a:prstClr val="black"/>
                </a:solidFill>
              </a:rPr>
              <a:t> and </a:t>
            </a:r>
            <a:r>
              <a:rPr lang="es-PE" sz="998" dirty="0" err="1">
                <a:solidFill>
                  <a:prstClr val="black"/>
                </a:solidFill>
              </a:rPr>
              <a:t>negative</a:t>
            </a:r>
            <a:r>
              <a:rPr lang="es-PE" sz="998" dirty="0">
                <a:solidFill>
                  <a:prstClr val="black"/>
                </a:solidFill>
              </a:rPr>
              <a:t> </a:t>
            </a:r>
            <a:r>
              <a:rPr lang="es-PE" sz="998" dirty="0" err="1">
                <a:solidFill>
                  <a:prstClr val="black"/>
                </a:solidFill>
              </a:rPr>
              <a:t>exposure</a:t>
            </a:r>
            <a:r>
              <a:rPr lang="es-PE" sz="998" dirty="0">
                <a:solidFill>
                  <a:prstClr val="black"/>
                </a:solidFill>
              </a:rPr>
              <a:t> of </a:t>
            </a:r>
            <a:r>
              <a:rPr lang="es-PE" sz="998" dirty="0" err="1">
                <a:solidFill>
                  <a:prstClr val="black"/>
                </a:solidFill>
              </a:rPr>
              <a:t>the</a:t>
            </a:r>
            <a:r>
              <a:rPr lang="es-PE" sz="998" dirty="0">
                <a:solidFill>
                  <a:prstClr val="black"/>
                </a:solidFill>
              </a:rPr>
              <a:t> </a:t>
            </a:r>
            <a:r>
              <a:rPr lang="es-PE" sz="998" dirty="0" err="1">
                <a:solidFill>
                  <a:prstClr val="black"/>
                </a:solidFill>
              </a:rPr>
              <a:t>Corporation's</a:t>
            </a:r>
            <a:r>
              <a:rPr lang="es-PE" sz="998" dirty="0">
                <a:solidFill>
                  <a:prstClr val="black"/>
                </a:solidFill>
              </a:rPr>
              <a:t> </a:t>
            </a:r>
            <a:r>
              <a:rPr lang="es-PE" sz="998" dirty="0" err="1">
                <a:solidFill>
                  <a:prstClr val="black"/>
                </a:solidFill>
              </a:rPr>
              <a:t>brands</a:t>
            </a:r>
            <a:r>
              <a:rPr lang="es-PE" sz="998" dirty="0">
                <a:solidFill>
                  <a:prstClr val="black"/>
                </a:solidFill>
              </a:rPr>
              <a:t>.</a:t>
            </a:r>
          </a:p>
          <a:p>
            <a:pPr defTabSz="829544"/>
            <a:r>
              <a:rPr lang="es-PE" sz="998" dirty="0">
                <a:solidFill>
                  <a:prstClr val="black"/>
                </a:solidFill>
              </a:rPr>
              <a:t>  </a:t>
            </a:r>
          </a:p>
          <a:p>
            <a:pPr marL="171450" indent="-171450" defTabSz="829544">
              <a:buFont typeface="Arial" panose="020B0604020202020204" pitchFamily="34" charset="0"/>
              <a:buChar char="•"/>
            </a:pPr>
            <a:r>
              <a:rPr lang="es-PE" sz="998" dirty="0">
                <a:solidFill>
                  <a:prstClr val="black"/>
                </a:solidFill>
              </a:rPr>
              <a:t>Fines and </a:t>
            </a:r>
            <a:r>
              <a:rPr lang="es-PE" sz="998" dirty="0" err="1">
                <a:solidFill>
                  <a:prstClr val="black"/>
                </a:solidFill>
              </a:rPr>
              <a:t>penalties</a:t>
            </a:r>
            <a:r>
              <a:rPr lang="es-PE" sz="998" dirty="0">
                <a:solidFill>
                  <a:prstClr val="black"/>
                </a:solidFill>
              </a:rPr>
              <a:t>.</a:t>
            </a:r>
          </a:p>
          <a:p>
            <a:pPr marL="171450" indent="-171450" defTabSz="829544">
              <a:buFont typeface="Arial" panose="020B0604020202020204" pitchFamily="34" charset="0"/>
              <a:buChar char="•"/>
            </a:pPr>
            <a:r>
              <a:rPr lang="es-PE" sz="998" dirty="0" err="1">
                <a:solidFill>
                  <a:prstClr val="black"/>
                </a:solidFill>
              </a:rPr>
              <a:t>Damage</a:t>
            </a:r>
            <a:r>
              <a:rPr lang="es-PE" sz="998" dirty="0">
                <a:solidFill>
                  <a:prstClr val="black"/>
                </a:solidFill>
              </a:rPr>
              <a:t> to </a:t>
            </a:r>
            <a:r>
              <a:rPr lang="es-PE" sz="998" dirty="0" err="1">
                <a:solidFill>
                  <a:prstClr val="black"/>
                </a:solidFill>
              </a:rPr>
              <a:t>image</a:t>
            </a:r>
            <a:r>
              <a:rPr lang="es-PE" sz="998" dirty="0">
                <a:solidFill>
                  <a:prstClr val="black"/>
                </a:solidFill>
              </a:rPr>
              <a:t> and </a:t>
            </a:r>
            <a:r>
              <a:rPr lang="es-PE" sz="998" dirty="0" err="1">
                <a:solidFill>
                  <a:prstClr val="black"/>
                </a:solidFill>
              </a:rPr>
              <a:t>reputation</a:t>
            </a:r>
            <a:endParaRPr lang="es-PE" sz="998" dirty="0">
              <a:solidFill>
                <a:prstClr val="black"/>
              </a:solidFill>
            </a:endParaRPr>
          </a:p>
          <a:p>
            <a:pPr marL="155539" indent="-155539" defTabSz="829544">
              <a:buFontTx/>
              <a:buChar char="-"/>
            </a:pPr>
            <a:endParaRPr lang="es-PE" sz="99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C2A21AAB-909C-4C6A-B610-8875232D9AD7}"/>
              </a:ext>
            </a:extLst>
          </p:cNvPr>
          <p:cNvSpPr/>
          <p:nvPr/>
        </p:nvSpPr>
        <p:spPr>
          <a:xfrm>
            <a:off x="1286322" y="2527434"/>
            <a:ext cx="1997770" cy="103315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1107" rtlCol="0" anchor="ctr"/>
          <a:lstStyle/>
          <a:p>
            <a:pPr marL="81010" algn="ctr" defTabSz="829544"/>
            <a:r>
              <a:rPr lang="es-PE" sz="1452" b="1" dirty="0" err="1" smtClean="0">
                <a:solidFill>
                  <a:srgbClr val="FFFFFF"/>
                </a:solidFill>
                <a:latin typeface="Calibri"/>
              </a:rPr>
              <a:t>Interruption</a:t>
            </a:r>
            <a:r>
              <a:rPr lang="es-PE" sz="1452" b="1" dirty="0" smtClean="0">
                <a:solidFill>
                  <a:srgbClr val="FFFFFF"/>
                </a:solidFill>
                <a:latin typeface="Calibri"/>
              </a:rPr>
              <a:t> of </a:t>
            </a:r>
            <a:r>
              <a:rPr lang="es-PE" sz="1452" b="1" dirty="0" err="1" smtClean="0">
                <a:solidFill>
                  <a:srgbClr val="FFFFFF"/>
                </a:solidFill>
                <a:latin typeface="Calibri"/>
              </a:rPr>
              <a:t>business</a:t>
            </a:r>
            <a:r>
              <a:rPr lang="es-PE" sz="1452" b="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es-PE" sz="1452" b="1" dirty="0" err="1" smtClean="0">
                <a:solidFill>
                  <a:srgbClr val="FFFFFF"/>
                </a:solidFill>
                <a:latin typeface="Calibri"/>
              </a:rPr>
              <a:t>operations</a:t>
            </a:r>
            <a:endParaRPr lang="es-PE" sz="1452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00ECCD1D-D50F-4614-AAFA-47E41CDFEA63}"/>
              </a:ext>
            </a:extLst>
          </p:cNvPr>
          <p:cNvSpPr/>
          <p:nvPr/>
        </p:nvSpPr>
        <p:spPr>
          <a:xfrm>
            <a:off x="3889129" y="2527434"/>
            <a:ext cx="1997770" cy="1033158"/>
          </a:xfrm>
          <a:prstGeom prst="roundRect">
            <a:avLst/>
          </a:prstGeom>
          <a:solidFill>
            <a:srgbClr val="990099"/>
          </a:solidFill>
          <a:ln>
            <a:solidFill>
              <a:srgbClr val="CC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1107" rIns="0" rtlCol="0" anchor="ctr"/>
          <a:lstStyle/>
          <a:p>
            <a:pPr marL="81010" algn="ctr" defTabSz="829544"/>
            <a:r>
              <a:rPr lang="es-PE" sz="1452" b="1" dirty="0" err="1" smtClean="0">
                <a:solidFill>
                  <a:srgbClr val="FFFFFF"/>
                </a:solidFill>
                <a:latin typeface="Calibri"/>
              </a:rPr>
              <a:t>Fraudulent</a:t>
            </a:r>
            <a:r>
              <a:rPr lang="es-PE" sz="1452" b="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es-PE" sz="1452" b="1" dirty="0" err="1" smtClean="0">
                <a:solidFill>
                  <a:srgbClr val="FFFFFF"/>
                </a:solidFill>
                <a:latin typeface="Calibri"/>
              </a:rPr>
              <a:t>operations</a:t>
            </a:r>
            <a:endParaRPr lang="es-PE" sz="1452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B5B1AE1B-080D-4737-B634-89E60E945382}"/>
              </a:ext>
            </a:extLst>
          </p:cNvPr>
          <p:cNvSpPr/>
          <p:nvPr/>
        </p:nvSpPr>
        <p:spPr>
          <a:xfrm>
            <a:off x="9094744" y="2527434"/>
            <a:ext cx="1997770" cy="103315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1107" rtlCol="0" anchor="ctr"/>
          <a:lstStyle/>
          <a:p>
            <a:pPr marL="81010" algn="ctr" defTabSz="829544"/>
            <a:r>
              <a:rPr lang="en-US" sz="1452" b="1" dirty="0">
                <a:solidFill>
                  <a:srgbClr val="FFFFFF"/>
                </a:solidFill>
              </a:rPr>
              <a:t>Legal, Regulatory and Reputational Compliance</a:t>
            </a:r>
            <a:endParaRPr lang="es-PE" sz="1452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Rounded Rectangle 11">
            <a:extLst>
              <a:ext uri="{FF2B5EF4-FFF2-40B4-BE49-F238E27FC236}">
                <a16:creationId xmlns:a16="http://schemas.microsoft.com/office/drawing/2014/main" id="{2F0613D4-0FBC-49D5-B52B-E09C96D3E700}"/>
              </a:ext>
            </a:extLst>
          </p:cNvPr>
          <p:cNvSpPr/>
          <p:nvPr/>
        </p:nvSpPr>
        <p:spPr>
          <a:xfrm>
            <a:off x="6491936" y="2527434"/>
            <a:ext cx="1997770" cy="103315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1107" rIns="31107" rtlCol="0" anchor="ctr"/>
          <a:lstStyle/>
          <a:p>
            <a:pPr marL="81010" algn="ctr" defTabSz="829544"/>
            <a:r>
              <a:rPr lang="es-PE" sz="1452" b="1" dirty="0" err="1" smtClean="0">
                <a:solidFill>
                  <a:prstClr val="black"/>
                </a:solidFill>
                <a:latin typeface="Calibri"/>
              </a:rPr>
              <a:t>Leak</a:t>
            </a:r>
            <a:r>
              <a:rPr lang="es-PE" sz="1452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PE" sz="1452" b="1" dirty="0" err="1" smtClean="0">
                <a:solidFill>
                  <a:prstClr val="black"/>
                </a:solidFill>
                <a:latin typeface="Calibri"/>
              </a:rPr>
              <a:t>or</a:t>
            </a:r>
            <a:r>
              <a:rPr lang="es-PE" sz="1452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PE" sz="1452" b="1" dirty="0" err="1" smtClean="0">
                <a:solidFill>
                  <a:prstClr val="black"/>
                </a:solidFill>
                <a:latin typeface="Calibri"/>
              </a:rPr>
              <a:t>loss</a:t>
            </a:r>
            <a:r>
              <a:rPr lang="es-PE" sz="1452" b="1" dirty="0" smtClean="0">
                <a:solidFill>
                  <a:prstClr val="black"/>
                </a:solidFill>
                <a:latin typeface="Calibri"/>
              </a:rPr>
              <a:t> of </a:t>
            </a:r>
            <a:r>
              <a:rPr lang="es-PE" sz="1452" b="1" dirty="0" err="1" smtClean="0">
                <a:solidFill>
                  <a:prstClr val="black"/>
                </a:solidFill>
                <a:latin typeface="Calibri"/>
              </a:rPr>
              <a:t>sensitive</a:t>
            </a:r>
            <a:r>
              <a:rPr lang="es-PE" sz="1452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PE" sz="1452" b="1" dirty="0" err="1" smtClean="0">
                <a:solidFill>
                  <a:prstClr val="black"/>
                </a:solidFill>
                <a:latin typeface="Calibri"/>
              </a:rPr>
              <a:t>information</a:t>
            </a:r>
            <a:endParaRPr lang="en-US" sz="1452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CE78362-4C60-4254-880C-803ADE8E596C}"/>
              </a:ext>
            </a:extLst>
          </p:cNvPr>
          <p:cNvSpPr txBox="1"/>
          <p:nvPr/>
        </p:nvSpPr>
        <p:spPr>
          <a:xfrm>
            <a:off x="3937039" y="3704276"/>
            <a:ext cx="2005189" cy="17815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829544"/>
            <a:r>
              <a:rPr lang="en-US" sz="998" dirty="0">
                <a:solidFill>
                  <a:prstClr val="black"/>
                </a:solidFill>
              </a:rPr>
              <a:t>Events associated with illegal activities or dishonest practices that harm the Corporation's companies. Includes: deception, </a:t>
            </a:r>
            <a:r>
              <a:rPr lang="en-US" sz="998" dirty="0" smtClean="0">
                <a:solidFill>
                  <a:prstClr val="black"/>
                </a:solidFill>
              </a:rPr>
              <a:t>counterfeiting, fraud, </a:t>
            </a:r>
            <a:r>
              <a:rPr lang="en-US" sz="998" dirty="0" err="1" smtClean="0">
                <a:solidFill>
                  <a:prstClr val="black"/>
                </a:solidFill>
              </a:rPr>
              <a:t>etc</a:t>
            </a:r>
            <a:endParaRPr lang="en-US" sz="998" dirty="0">
              <a:solidFill>
                <a:prstClr val="black"/>
              </a:solidFill>
            </a:endParaRPr>
          </a:p>
          <a:p>
            <a:pPr defTabSz="829544"/>
            <a:endParaRPr lang="en-US" sz="998" dirty="0">
              <a:solidFill>
                <a:prstClr val="black"/>
              </a:solidFill>
            </a:endParaRPr>
          </a:p>
          <a:p>
            <a:pPr marL="171450" indent="-171450" defTabSz="829544">
              <a:buFont typeface="Arial" panose="020B0604020202020204" pitchFamily="34" charset="0"/>
              <a:buChar char="•"/>
            </a:pPr>
            <a:r>
              <a:rPr lang="en-US" sz="998" dirty="0">
                <a:solidFill>
                  <a:prstClr val="black"/>
                </a:solidFill>
              </a:rPr>
              <a:t>Appropriation of money</a:t>
            </a:r>
          </a:p>
          <a:p>
            <a:pPr marL="171450" indent="-171450" defTabSz="829544">
              <a:buFont typeface="Arial" panose="020B0604020202020204" pitchFamily="34" charset="0"/>
              <a:buChar char="•"/>
            </a:pPr>
            <a:r>
              <a:rPr lang="en-US" sz="998" dirty="0">
                <a:solidFill>
                  <a:prstClr val="black"/>
                </a:solidFill>
              </a:rPr>
              <a:t>Inventory appropriation</a:t>
            </a:r>
          </a:p>
          <a:p>
            <a:pPr marL="171450" indent="-171450" defTabSz="829544">
              <a:buFont typeface="Arial" panose="020B0604020202020204" pitchFamily="34" charset="0"/>
              <a:buChar char="•"/>
            </a:pPr>
            <a:r>
              <a:rPr lang="en-US" sz="998" dirty="0">
                <a:solidFill>
                  <a:prstClr val="black"/>
                </a:solidFill>
              </a:rPr>
              <a:t>Payments to suppliers</a:t>
            </a:r>
          </a:p>
          <a:p>
            <a:pPr marL="171450" indent="-171450" defTabSz="829544">
              <a:buFont typeface="Arial" panose="020B0604020202020204" pitchFamily="34" charset="0"/>
              <a:buChar char="•"/>
            </a:pPr>
            <a:r>
              <a:rPr lang="en-US" sz="998" dirty="0">
                <a:solidFill>
                  <a:prstClr val="black"/>
                </a:solidFill>
              </a:rPr>
              <a:t>Employee payments</a:t>
            </a:r>
          </a:p>
          <a:p>
            <a:pPr marL="171450" indent="-171450" defTabSz="829544">
              <a:buFont typeface="Arial" panose="020B0604020202020204" pitchFamily="34" charset="0"/>
              <a:buChar char="•"/>
            </a:pPr>
            <a:r>
              <a:rPr lang="en-US" sz="998" dirty="0" smtClean="0">
                <a:solidFill>
                  <a:prstClr val="black"/>
                </a:solidFill>
              </a:rPr>
              <a:t>Client payments</a:t>
            </a:r>
            <a:endParaRPr lang="es-PE" sz="99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7DD583C-7A40-4A43-8F37-E915A2DCA814}"/>
              </a:ext>
            </a:extLst>
          </p:cNvPr>
          <p:cNvSpPr txBox="1"/>
          <p:nvPr/>
        </p:nvSpPr>
        <p:spPr>
          <a:xfrm>
            <a:off x="1430103" y="1771334"/>
            <a:ext cx="8663525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/>
            <a:r>
              <a:rPr lang="es-PE" sz="1633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es-PE" sz="1633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PE" sz="1633" dirty="0" err="1" smtClean="0">
                <a:solidFill>
                  <a:prstClr val="black"/>
                </a:solidFill>
                <a:latin typeface="Calibri"/>
              </a:rPr>
              <a:t>main</a:t>
            </a:r>
            <a:r>
              <a:rPr lang="es-PE" sz="1633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PE" sz="1633" dirty="0" err="1" smtClean="0">
                <a:solidFill>
                  <a:prstClr val="black"/>
                </a:solidFill>
                <a:latin typeface="Calibri"/>
              </a:rPr>
              <a:t>risks</a:t>
            </a:r>
            <a:r>
              <a:rPr lang="es-PE" sz="1633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PE" sz="1633" dirty="0" err="1" smtClean="0">
                <a:solidFill>
                  <a:prstClr val="black"/>
                </a:solidFill>
                <a:latin typeface="Calibri"/>
              </a:rPr>
              <a:t>related</a:t>
            </a:r>
            <a:r>
              <a:rPr lang="es-PE" sz="1633" dirty="0" smtClean="0">
                <a:solidFill>
                  <a:prstClr val="black"/>
                </a:solidFill>
                <a:latin typeface="Calibri"/>
              </a:rPr>
              <a:t> to </a:t>
            </a:r>
            <a:r>
              <a:rPr lang="es-PE" sz="1633" dirty="0" err="1" smtClean="0">
                <a:solidFill>
                  <a:prstClr val="black"/>
                </a:solidFill>
                <a:latin typeface="Calibri"/>
              </a:rPr>
              <a:t>information</a:t>
            </a:r>
            <a:r>
              <a:rPr lang="es-PE" sz="1633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PE" sz="1633" dirty="0" err="1" smtClean="0">
                <a:solidFill>
                  <a:prstClr val="black"/>
                </a:solidFill>
                <a:latin typeface="Calibri"/>
              </a:rPr>
              <a:t>systems</a:t>
            </a:r>
            <a:r>
              <a:rPr lang="es-PE" sz="1633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PE" sz="1633" dirty="0" err="1" smtClean="0">
                <a:solidFill>
                  <a:prstClr val="black"/>
                </a:solidFill>
                <a:latin typeface="Calibri"/>
              </a:rPr>
              <a:t>for</a:t>
            </a:r>
            <a:r>
              <a:rPr lang="es-PE" sz="1633" dirty="0" smtClean="0">
                <a:solidFill>
                  <a:prstClr val="black"/>
                </a:solidFill>
                <a:latin typeface="Calibri"/>
              </a:rPr>
              <a:t> Ferreycorp are:</a:t>
            </a:r>
            <a:endParaRPr lang="es-PE" sz="1633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7512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ipse 17">
            <a:extLst>
              <a:ext uri="{FF2B5EF4-FFF2-40B4-BE49-F238E27FC236}">
                <a16:creationId xmlns:a16="http://schemas.microsoft.com/office/drawing/2014/main" id="{F6F047CA-5AA2-4E7B-A283-00B183487193}"/>
              </a:ext>
            </a:extLst>
          </p:cNvPr>
          <p:cNvSpPr/>
          <p:nvPr/>
        </p:nvSpPr>
        <p:spPr>
          <a:xfrm>
            <a:off x="9064812" y="3139531"/>
            <a:ext cx="2419514" cy="24742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/>
            <a:endParaRPr lang="es-PE" sz="163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35146970-B800-410D-8626-818C698F6E0E}"/>
              </a:ext>
            </a:extLst>
          </p:cNvPr>
          <p:cNvSpPr/>
          <p:nvPr/>
        </p:nvSpPr>
        <p:spPr>
          <a:xfrm>
            <a:off x="6486474" y="4520504"/>
            <a:ext cx="2419514" cy="24742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/>
            <a:endParaRPr lang="es-PE" sz="163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2FE0DE0E-F8D7-4B57-AFE1-26DB91012A07}"/>
              </a:ext>
            </a:extLst>
          </p:cNvPr>
          <p:cNvSpPr/>
          <p:nvPr/>
        </p:nvSpPr>
        <p:spPr>
          <a:xfrm>
            <a:off x="707674" y="3139531"/>
            <a:ext cx="2419514" cy="24742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/>
            <a:endParaRPr lang="es-PE" sz="163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38DB3F0-6679-4650-8582-96B28882348D}"/>
              </a:ext>
            </a:extLst>
          </p:cNvPr>
          <p:cNvSpPr/>
          <p:nvPr/>
        </p:nvSpPr>
        <p:spPr>
          <a:xfrm>
            <a:off x="3363273" y="4594738"/>
            <a:ext cx="2419514" cy="24742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/>
            <a:endParaRPr lang="es-PE" sz="163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23 Rectángulo">
            <a:extLst>
              <a:ext uri="{FF2B5EF4-FFF2-40B4-BE49-F238E27FC236}">
                <a16:creationId xmlns:a16="http://schemas.microsoft.com/office/drawing/2014/main" id="{C85B8B80-F081-464F-96B8-5CC99945EA36}"/>
              </a:ext>
            </a:extLst>
          </p:cNvPr>
          <p:cNvSpPr/>
          <p:nvPr/>
        </p:nvSpPr>
        <p:spPr>
          <a:xfrm>
            <a:off x="707674" y="726922"/>
            <a:ext cx="7210583" cy="413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4772">
              <a:defRPr/>
            </a:pPr>
            <a:r>
              <a:rPr lang="es-MX" sz="2087" b="1" dirty="0">
                <a:solidFill>
                  <a:srgbClr val="424655"/>
                </a:solidFill>
                <a:latin typeface="Calibri"/>
              </a:rPr>
              <a:t>2. </a:t>
            </a:r>
            <a:r>
              <a:rPr lang="en-US" sz="2087" b="1" dirty="0">
                <a:solidFill>
                  <a:srgbClr val="424655"/>
                </a:solidFill>
                <a:latin typeface="Calibri"/>
              </a:rPr>
              <a:t>Scope of the Information Security Management System</a:t>
            </a:r>
            <a:endParaRPr lang="es-MX" sz="2087" b="1" dirty="0">
              <a:solidFill>
                <a:srgbClr val="424655"/>
              </a:solidFill>
              <a:latin typeface="Calibri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B617A4A-B32E-4DBC-8F99-118145291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5958" y="3512766"/>
            <a:ext cx="2407417" cy="61124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ABA860E-E398-4B59-B695-B0CB3B55BF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149" y="3793475"/>
            <a:ext cx="1753883" cy="109916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4F4EE07-6050-4B06-82CA-C4652F483D58}"/>
              </a:ext>
            </a:extLst>
          </p:cNvPr>
          <p:cNvSpPr txBox="1"/>
          <p:nvPr/>
        </p:nvSpPr>
        <p:spPr>
          <a:xfrm>
            <a:off x="947994" y="3326898"/>
            <a:ext cx="1915781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544"/>
            <a:r>
              <a:rPr lang="es-PE" sz="1270" dirty="0" smtClean="0">
                <a:solidFill>
                  <a:prstClr val="black"/>
                </a:solidFill>
                <a:latin typeface="Calibri"/>
              </a:rPr>
              <a:t>News </a:t>
            </a:r>
            <a:r>
              <a:rPr lang="es-PE" sz="1270" dirty="0" err="1" smtClean="0">
                <a:solidFill>
                  <a:prstClr val="black"/>
                </a:solidFill>
                <a:latin typeface="Calibri"/>
              </a:rPr>
              <a:t>about</a:t>
            </a:r>
            <a:r>
              <a:rPr lang="es-PE" sz="127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PE" sz="1270" dirty="0" err="1" smtClean="0">
                <a:solidFill>
                  <a:prstClr val="black"/>
                </a:solidFill>
                <a:latin typeface="Calibri"/>
              </a:rPr>
              <a:t>Cybersecurity</a:t>
            </a:r>
            <a:endParaRPr lang="es-PE" sz="127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5DA04FD-D61C-4F76-AF74-518EB09F16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9649" y="5031090"/>
            <a:ext cx="1662020" cy="160153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BD480E3-B842-4273-87BF-58AA12A825D9}"/>
              </a:ext>
            </a:extLst>
          </p:cNvPr>
          <p:cNvSpPr txBox="1"/>
          <p:nvPr/>
        </p:nvSpPr>
        <p:spPr>
          <a:xfrm>
            <a:off x="3962985" y="4615927"/>
            <a:ext cx="1097993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544"/>
            <a:r>
              <a:rPr lang="es-PE" sz="1270" dirty="0" err="1" smtClean="0">
                <a:solidFill>
                  <a:prstClr val="black"/>
                </a:solidFill>
                <a:latin typeface="Calibri"/>
              </a:rPr>
              <a:t>Best</a:t>
            </a:r>
            <a:r>
              <a:rPr lang="es-PE" sz="127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PE" sz="1270" dirty="0" err="1" smtClean="0">
                <a:solidFill>
                  <a:prstClr val="black"/>
                </a:solidFill>
                <a:latin typeface="Calibri"/>
              </a:rPr>
              <a:t>Practices</a:t>
            </a:r>
            <a:endParaRPr lang="es-PE" sz="127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3FF16EB-67B5-44FF-8A15-A8AB3A3E18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9688" y="5017268"/>
            <a:ext cx="1945856" cy="161516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9FCAAEF-4F15-4FF4-AEF8-094627D27430}"/>
              </a:ext>
            </a:extLst>
          </p:cNvPr>
          <p:cNvSpPr txBox="1"/>
          <p:nvPr/>
        </p:nvSpPr>
        <p:spPr>
          <a:xfrm>
            <a:off x="9871316" y="3289395"/>
            <a:ext cx="826573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544"/>
            <a:r>
              <a:rPr lang="es-PE" sz="1270" dirty="0">
                <a:solidFill>
                  <a:prstClr val="black"/>
                </a:solidFill>
                <a:latin typeface="Calibri"/>
              </a:rPr>
              <a:t>DIN </a:t>
            </a:r>
            <a:r>
              <a:rPr lang="es-PE" sz="1270" dirty="0" err="1">
                <a:solidFill>
                  <a:prstClr val="black"/>
                </a:solidFill>
                <a:latin typeface="Calibri"/>
              </a:rPr>
              <a:t>Meet</a:t>
            </a:r>
            <a:endParaRPr lang="es-PE" sz="127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B0B8B2A-B639-493E-A49B-921FEED16323}"/>
              </a:ext>
            </a:extLst>
          </p:cNvPr>
          <p:cNvSpPr txBox="1"/>
          <p:nvPr/>
        </p:nvSpPr>
        <p:spPr>
          <a:xfrm>
            <a:off x="7087056" y="4542614"/>
            <a:ext cx="1351120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/>
            <a:r>
              <a:rPr lang="es-PE" sz="1270" dirty="0" err="1" smtClean="0">
                <a:solidFill>
                  <a:prstClr val="black"/>
                </a:solidFill>
                <a:latin typeface="Calibri"/>
              </a:rPr>
              <a:t>Threats</a:t>
            </a:r>
            <a:r>
              <a:rPr lang="es-PE" sz="1270" dirty="0" smtClean="0">
                <a:solidFill>
                  <a:prstClr val="black"/>
                </a:solidFill>
                <a:latin typeface="Calibri"/>
              </a:rPr>
              <a:t> and </a:t>
            </a:r>
            <a:r>
              <a:rPr lang="es-PE" sz="1270" dirty="0" err="1" smtClean="0">
                <a:solidFill>
                  <a:prstClr val="black"/>
                </a:solidFill>
                <a:latin typeface="Calibri"/>
              </a:rPr>
              <a:t>vulnerabilities</a:t>
            </a:r>
            <a:endParaRPr lang="es-PE" sz="127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6B2785F-A52B-412A-AFAC-1C7040D08797}"/>
              </a:ext>
            </a:extLst>
          </p:cNvPr>
          <p:cNvSpPr/>
          <p:nvPr/>
        </p:nvSpPr>
        <p:spPr>
          <a:xfrm>
            <a:off x="1440614" y="1735520"/>
            <a:ext cx="9006294" cy="10743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829544"/>
            <a:r>
              <a:rPr lang="es-PE" sz="1270" b="1" dirty="0">
                <a:solidFill>
                  <a:sysClr val="windowText" lastClr="000000"/>
                </a:solidFill>
                <a:latin typeface="Calibri"/>
              </a:rPr>
              <a:t>Dealer </a:t>
            </a:r>
            <a:r>
              <a:rPr lang="es-PE" sz="1270" b="1" dirty="0" err="1">
                <a:solidFill>
                  <a:sysClr val="windowText" lastClr="000000"/>
                </a:solidFill>
                <a:latin typeface="Calibri"/>
              </a:rPr>
              <a:t>Intelligence</a:t>
            </a:r>
            <a:r>
              <a:rPr lang="es-PE" sz="1270" b="1" dirty="0">
                <a:solidFill>
                  <a:sysClr val="windowText" lastClr="000000"/>
                </a:solidFill>
                <a:latin typeface="Calibri"/>
              </a:rPr>
              <a:t> Network (DIN)</a:t>
            </a:r>
          </a:p>
          <a:p>
            <a:pPr defTabSz="829544"/>
            <a:r>
              <a:rPr lang="en-US" sz="1270" dirty="0">
                <a:solidFill>
                  <a:sysClr val="windowText" lastClr="000000"/>
                </a:solidFill>
              </a:rPr>
              <a:t>We are part of the </a:t>
            </a:r>
            <a:r>
              <a:rPr lang="en-US" sz="1270" dirty="0" smtClean="0">
                <a:solidFill>
                  <a:sysClr val="windowText" lastClr="000000"/>
                </a:solidFill>
              </a:rPr>
              <a:t>DIN, </a:t>
            </a:r>
            <a:r>
              <a:rPr lang="en-US" sz="1270" dirty="0">
                <a:solidFill>
                  <a:sysClr val="windowText" lastClr="000000"/>
                </a:solidFill>
              </a:rPr>
              <a:t>whose purpose is to share cyber threats of interest to Caterpillar and its dealers. The objectives of the DIN are:</a:t>
            </a:r>
          </a:p>
          <a:p>
            <a:pPr marL="285750" indent="-285750" defTabSz="829544">
              <a:buFont typeface="Arial" panose="020B0604020202020204" pitchFamily="34" charset="0"/>
              <a:buChar char="•"/>
            </a:pPr>
            <a:r>
              <a:rPr lang="en-US" sz="1270" dirty="0">
                <a:solidFill>
                  <a:sysClr val="windowText" lastClr="000000"/>
                </a:solidFill>
              </a:rPr>
              <a:t>Reduce the impact of threats and proactively protect our organizations</a:t>
            </a:r>
          </a:p>
          <a:p>
            <a:pPr marL="285750" indent="-285750" defTabSz="829544">
              <a:buFont typeface="Arial" panose="020B0604020202020204" pitchFamily="34" charset="0"/>
              <a:buChar char="•"/>
            </a:pPr>
            <a:r>
              <a:rPr lang="en-US" sz="1270" dirty="0">
                <a:solidFill>
                  <a:sysClr val="windowText" lastClr="000000"/>
                </a:solidFill>
              </a:rPr>
              <a:t>Share data and intelligence, which allows us to implement security controls.</a:t>
            </a:r>
          </a:p>
          <a:p>
            <a:pPr marL="285750" indent="-285750" defTabSz="829544">
              <a:buFont typeface="Arial" panose="020B0604020202020204" pitchFamily="34" charset="0"/>
              <a:buChar char="•"/>
            </a:pPr>
            <a:r>
              <a:rPr lang="en-US" sz="1270" dirty="0">
                <a:solidFill>
                  <a:sysClr val="windowText" lastClr="000000"/>
                </a:solidFill>
              </a:rPr>
              <a:t>Reveal common trends, patterns, and threats.</a:t>
            </a:r>
            <a:endParaRPr lang="es-PE" sz="1270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F7045ED-7ED7-406C-988D-2D7630AD17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6128" y="3626175"/>
            <a:ext cx="1839828" cy="153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0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78B40D67-4C05-4755-9044-DC444C1479EF}"/>
              </a:ext>
            </a:extLst>
          </p:cNvPr>
          <p:cNvGrpSpPr/>
          <p:nvPr/>
        </p:nvGrpSpPr>
        <p:grpSpPr>
          <a:xfrm>
            <a:off x="1185558" y="1638589"/>
            <a:ext cx="9437999" cy="4657702"/>
            <a:chOff x="526778" y="1806240"/>
            <a:chExt cx="10403646" cy="513425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318AB676-2D29-40BB-A759-77FB3D60E878}"/>
                </a:ext>
              </a:extLst>
            </p:cNvPr>
            <p:cNvSpPr/>
            <p:nvPr/>
          </p:nvSpPr>
          <p:spPr>
            <a:xfrm>
              <a:off x="526778" y="1806240"/>
              <a:ext cx="10403645" cy="193780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829544"/>
              <a:r>
                <a:rPr lang="es-PE" sz="1270" b="1" dirty="0" err="1">
                  <a:solidFill>
                    <a:prstClr val="black"/>
                  </a:solidFill>
                </a:rPr>
                <a:t>Information</a:t>
              </a:r>
              <a:r>
                <a:rPr lang="es-PE" sz="1270" b="1" dirty="0">
                  <a:solidFill>
                    <a:prstClr val="black"/>
                  </a:solidFill>
                </a:rPr>
                <a:t> Security </a:t>
              </a:r>
              <a:r>
                <a:rPr lang="es-PE" sz="1270" b="1" dirty="0" err="1">
                  <a:solidFill>
                    <a:prstClr val="black"/>
                  </a:solidFill>
                </a:rPr>
                <a:t>Government</a:t>
              </a:r>
              <a:r>
                <a:rPr lang="es-PE" sz="1633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endParaRPr lang="es-PE" sz="1633" b="1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3BED0B62-2E68-40EB-BDB4-0A41C769893E}"/>
                </a:ext>
              </a:extLst>
            </p:cNvPr>
            <p:cNvGrpSpPr/>
            <p:nvPr/>
          </p:nvGrpSpPr>
          <p:grpSpPr>
            <a:xfrm>
              <a:off x="526778" y="2226678"/>
              <a:ext cx="10403646" cy="4713816"/>
              <a:chOff x="612885" y="2841027"/>
              <a:chExt cx="8857838" cy="3789943"/>
            </a:xfrm>
          </p:grpSpPr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863294D8-A03F-4492-987B-A0D5EDB53335}"/>
                  </a:ext>
                </a:extLst>
              </p:cNvPr>
              <p:cNvSpPr/>
              <p:nvPr/>
            </p:nvSpPr>
            <p:spPr>
              <a:xfrm>
                <a:off x="612886" y="5392721"/>
                <a:ext cx="8857837" cy="12382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 defTabSz="829544"/>
                <a:r>
                  <a:rPr lang="es-PE" sz="1270" b="1">
                    <a:solidFill>
                      <a:prstClr val="black"/>
                    </a:solidFill>
                    <a:latin typeface="Calibri"/>
                  </a:rPr>
                  <a:t> Controles Generales de TI</a:t>
                </a: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8AAD93A7-13A3-4C91-AD9A-0C4170174A86}"/>
                  </a:ext>
                </a:extLst>
              </p:cNvPr>
              <p:cNvSpPr/>
              <p:nvPr/>
            </p:nvSpPr>
            <p:spPr>
              <a:xfrm>
                <a:off x="775193" y="5712120"/>
                <a:ext cx="1190037" cy="790575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 defTabSz="829544"/>
                <a:r>
                  <a:rPr lang="es-PE" sz="1270" dirty="0">
                    <a:solidFill>
                      <a:prstClr val="white"/>
                    </a:solidFill>
                    <a:latin typeface="Calibri"/>
                  </a:rPr>
                  <a:t>10. </a:t>
                </a:r>
                <a:r>
                  <a:rPr lang="es-PE" sz="1270" dirty="0" err="1">
                    <a:solidFill>
                      <a:prstClr val="white"/>
                    </a:solidFill>
                    <a:latin typeface="Calibri"/>
                  </a:rPr>
                  <a:t>Endpoints</a:t>
                </a:r>
                <a:endParaRPr lang="es-PE" sz="127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6B9E5BEF-9FF4-46B9-A7AC-19C89BE4B95E}"/>
                  </a:ext>
                </a:extLst>
              </p:cNvPr>
              <p:cNvSpPr/>
              <p:nvPr/>
            </p:nvSpPr>
            <p:spPr>
              <a:xfrm>
                <a:off x="2299348" y="5715568"/>
                <a:ext cx="1190038" cy="790575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 defTabSz="829544"/>
                <a:r>
                  <a:rPr lang="es-PE" sz="1270" dirty="0">
                    <a:solidFill>
                      <a:prstClr val="white"/>
                    </a:solidFill>
                  </a:rPr>
                  <a:t>11. Networks and Internet</a:t>
                </a:r>
                <a:endParaRPr lang="es-PE" sz="127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41C84A12-2E54-4C20-B3F1-A50702D6A1F5}"/>
                  </a:ext>
                </a:extLst>
              </p:cNvPr>
              <p:cNvSpPr/>
              <p:nvPr/>
            </p:nvSpPr>
            <p:spPr>
              <a:xfrm>
                <a:off x="3609869" y="5715568"/>
                <a:ext cx="1219205" cy="790575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 defTabSz="829544"/>
                <a:r>
                  <a:rPr lang="es-PE" sz="1270" dirty="0">
                    <a:solidFill>
                      <a:prstClr val="white"/>
                    </a:solidFill>
                    <a:latin typeface="Calibri"/>
                  </a:rPr>
                  <a:t>12. </a:t>
                </a:r>
                <a:r>
                  <a:rPr lang="es-PE" sz="1270" dirty="0" smtClean="0">
                    <a:solidFill>
                      <a:prstClr val="white"/>
                    </a:solidFill>
                    <a:latin typeface="Calibri"/>
                  </a:rPr>
                  <a:t>Servers </a:t>
                </a:r>
                <a:endParaRPr lang="es-PE" sz="127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56C74CB6-813F-41B6-9396-84EB2939FE20}"/>
                  </a:ext>
                </a:extLst>
              </p:cNvPr>
              <p:cNvSpPr/>
              <p:nvPr/>
            </p:nvSpPr>
            <p:spPr>
              <a:xfrm>
                <a:off x="5063768" y="5715568"/>
                <a:ext cx="1190038" cy="790575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 defTabSz="829544"/>
                <a:r>
                  <a:rPr lang="es-PE" sz="1270" dirty="0">
                    <a:solidFill>
                      <a:prstClr val="white"/>
                    </a:solidFill>
                    <a:latin typeface="Calibri"/>
                  </a:rPr>
                  <a:t>13. Google</a:t>
                </a:r>
              </a:p>
            </p:txBody>
          </p:sp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55914CFA-CBC8-49C0-9A8B-7C221959285D}"/>
                  </a:ext>
                </a:extLst>
              </p:cNvPr>
              <p:cNvSpPr/>
              <p:nvPr/>
            </p:nvSpPr>
            <p:spPr>
              <a:xfrm>
                <a:off x="8027611" y="5712120"/>
                <a:ext cx="1190038" cy="790575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 defTabSz="829544"/>
                <a:r>
                  <a:rPr lang="es-PE" sz="1270" dirty="0">
                    <a:solidFill>
                      <a:prstClr val="white"/>
                    </a:solidFill>
                    <a:latin typeface="Calibri"/>
                  </a:rPr>
                  <a:t>15</a:t>
                </a:r>
                <a:r>
                  <a:rPr lang="es-PE" sz="1270" dirty="0" smtClean="0">
                    <a:solidFill>
                      <a:prstClr val="white"/>
                    </a:solidFill>
                    <a:latin typeface="Calibri"/>
                  </a:rPr>
                  <a:t>. Cloud </a:t>
                </a:r>
                <a:r>
                  <a:rPr lang="es-PE" sz="1270" dirty="0" err="1" smtClean="0">
                    <a:solidFill>
                      <a:prstClr val="white"/>
                    </a:solidFill>
                    <a:latin typeface="Calibri"/>
                  </a:rPr>
                  <a:t>Services</a:t>
                </a:r>
                <a:endParaRPr lang="es-PE" sz="127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9A5528BD-F724-430C-88A1-956ECCB5FA66}"/>
                  </a:ext>
                </a:extLst>
              </p:cNvPr>
              <p:cNvSpPr/>
              <p:nvPr/>
            </p:nvSpPr>
            <p:spPr>
              <a:xfrm>
                <a:off x="612885" y="4091867"/>
                <a:ext cx="8857837" cy="12382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 defTabSz="829544"/>
                <a:r>
                  <a:rPr lang="es-PE" sz="1270" b="1" dirty="0" err="1">
                    <a:solidFill>
                      <a:prstClr val="black"/>
                    </a:solidFill>
                  </a:rPr>
                  <a:t>Specific</a:t>
                </a:r>
                <a:r>
                  <a:rPr lang="es-PE" sz="1270" b="1" dirty="0">
                    <a:solidFill>
                      <a:prstClr val="black"/>
                    </a:solidFill>
                  </a:rPr>
                  <a:t> Business </a:t>
                </a:r>
                <a:r>
                  <a:rPr lang="es-PE" sz="1270" b="1" dirty="0" err="1">
                    <a:solidFill>
                      <a:prstClr val="black"/>
                    </a:solidFill>
                  </a:rPr>
                  <a:t>Controls</a:t>
                </a:r>
                <a:endParaRPr lang="es-PE" sz="127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D8967504-DFCE-4A91-8F01-F1F00223084E}"/>
                  </a:ext>
                </a:extLst>
              </p:cNvPr>
              <p:cNvSpPr/>
              <p:nvPr/>
            </p:nvSpPr>
            <p:spPr>
              <a:xfrm>
                <a:off x="775193" y="4356522"/>
                <a:ext cx="1696387" cy="790575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 defTabSz="829544"/>
                <a:r>
                  <a:rPr lang="en-US" sz="1270" dirty="0">
                    <a:solidFill>
                      <a:prstClr val="white"/>
                    </a:solidFill>
                  </a:rPr>
                  <a:t>6. Interruption of Business Operations</a:t>
                </a:r>
                <a:endParaRPr lang="es-PE" sz="127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A779D166-639C-496D-A7DF-4EC8BC3971BF}"/>
                  </a:ext>
                </a:extLst>
              </p:cNvPr>
              <p:cNvSpPr/>
              <p:nvPr/>
            </p:nvSpPr>
            <p:spPr>
              <a:xfrm>
                <a:off x="3062152" y="4377139"/>
                <a:ext cx="1696387" cy="790575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 defTabSz="829544"/>
                <a:r>
                  <a:rPr lang="en-US" sz="1270" dirty="0">
                    <a:solidFill>
                      <a:prstClr val="white"/>
                    </a:solidFill>
                  </a:rPr>
                  <a:t>7. Prevention of fraudulent business operations</a:t>
                </a:r>
                <a:endParaRPr lang="es-PE" sz="127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DE6CFBA9-3411-400B-B74D-BE76E8284529}"/>
                  </a:ext>
                </a:extLst>
              </p:cNvPr>
              <p:cNvSpPr/>
              <p:nvPr/>
            </p:nvSpPr>
            <p:spPr>
              <a:xfrm>
                <a:off x="5349112" y="4388284"/>
                <a:ext cx="1696388" cy="790575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 defTabSz="829544"/>
                <a:r>
                  <a:rPr lang="en-US" sz="1270" dirty="0">
                    <a:solidFill>
                      <a:prstClr val="white"/>
                    </a:solidFill>
                  </a:rPr>
                  <a:t>8. Leakage of sensitive information</a:t>
                </a:r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BEA1DCD1-F5F8-4D25-90E3-3F075899BF6B}"/>
                  </a:ext>
                </a:extLst>
              </p:cNvPr>
              <p:cNvSpPr/>
              <p:nvPr/>
            </p:nvSpPr>
            <p:spPr>
              <a:xfrm>
                <a:off x="7521258" y="4388285"/>
                <a:ext cx="1696391" cy="790575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 defTabSz="829544"/>
                <a:r>
                  <a:rPr lang="en-US" sz="1270" dirty="0">
                    <a:solidFill>
                      <a:prstClr val="white"/>
                    </a:solidFill>
                  </a:rPr>
                  <a:t>9. Legal, Regulatory Compliance and Reputation</a:t>
                </a:r>
                <a:endParaRPr lang="es-PE" sz="127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D3C1698F-AFFB-43EB-949F-22A3CD5BC5D1}"/>
                  </a:ext>
                </a:extLst>
              </p:cNvPr>
              <p:cNvSpPr/>
              <p:nvPr/>
            </p:nvSpPr>
            <p:spPr>
              <a:xfrm>
                <a:off x="775195" y="2841027"/>
                <a:ext cx="8447397" cy="523657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 defTabSz="829544"/>
                <a:r>
                  <a:rPr lang="en-US" sz="1270" b="1" dirty="0">
                    <a:solidFill>
                      <a:prstClr val="black"/>
                    </a:solidFill>
                  </a:rPr>
                  <a:t>1. Policies, Organization and Compliance</a:t>
                </a:r>
                <a:endParaRPr lang="es-PE" sz="127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AAE91049-7FB3-47F3-8900-6CD2905DE4C6}"/>
                  </a:ext>
                </a:extLst>
              </p:cNvPr>
              <p:cNvSpPr/>
              <p:nvPr/>
            </p:nvSpPr>
            <p:spPr>
              <a:xfrm>
                <a:off x="3014697" y="3399527"/>
                <a:ext cx="1977015" cy="590555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marL="311079" indent="-311079" algn="ctr" defTabSz="829544">
                  <a:buFontTx/>
                  <a:buAutoNum type="arabicPeriod" startAt="3"/>
                </a:pPr>
                <a:endParaRPr lang="es-PE" sz="1270" b="1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marL="311079" indent="-311079" algn="ctr" defTabSz="829544">
                  <a:buFontTx/>
                  <a:buAutoNum type="arabicPeriod" startAt="3"/>
                </a:pPr>
                <a:r>
                  <a:rPr lang="es-PE" sz="1270" b="1" dirty="0" err="1" smtClean="0">
                    <a:solidFill>
                      <a:prstClr val="black"/>
                    </a:solidFill>
                    <a:latin typeface="Calibri"/>
                  </a:rPr>
                  <a:t>Risk</a:t>
                </a:r>
                <a:r>
                  <a:rPr lang="es-PE" sz="1270" b="1" dirty="0" smtClean="0">
                    <a:solidFill>
                      <a:prstClr val="black"/>
                    </a:solidFill>
                    <a:latin typeface="Calibri"/>
                  </a:rPr>
                  <a:t> Management</a:t>
                </a:r>
                <a:endParaRPr lang="es-PE" sz="1270" b="1" dirty="0">
                  <a:solidFill>
                    <a:prstClr val="black"/>
                  </a:solidFill>
                  <a:latin typeface="Calibri"/>
                </a:endParaRPr>
              </a:p>
              <a:p>
                <a:pPr algn="ctr" defTabSz="829544"/>
                <a:r>
                  <a:rPr lang="es-PE" sz="1452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:endParaRPr lang="es-PE" sz="127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4041ED71-2683-40F7-9049-3D3FCEBFD58C}"/>
                  </a:ext>
                </a:extLst>
              </p:cNvPr>
              <p:cNvSpPr/>
              <p:nvPr/>
            </p:nvSpPr>
            <p:spPr>
              <a:xfrm rot="16200000">
                <a:off x="1468425" y="2712164"/>
                <a:ext cx="590554" cy="197701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 anchorCtr="0"/>
              <a:lstStyle/>
              <a:p>
                <a:pPr algn="ctr" defTabSz="829544"/>
                <a:r>
                  <a:rPr lang="es-PE" sz="1270" b="1" dirty="0">
                    <a:solidFill>
                      <a:prstClr val="black"/>
                    </a:solidFill>
                  </a:rPr>
                  <a:t>2. </a:t>
                </a:r>
                <a:r>
                  <a:rPr lang="es-PE" sz="1270" b="1" dirty="0" err="1">
                    <a:solidFill>
                      <a:prstClr val="black"/>
                    </a:solidFill>
                  </a:rPr>
                  <a:t>Personnel</a:t>
                </a:r>
                <a:r>
                  <a:rPr lang="es-PE" sz="1270" b="1" dirty="0">
                    <a:solidFill>
                      <a:prstClr val="black"/>
                    </a:solidFill>
                  </a:rPr>
                  <a:t> Safety</a:t>
                </a:r>
                <a:endParaRPr lang="es-PE" sz="127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926F05FF-B7DE-4BBF-A4A9-83CF2E1D6F88}"/>
                  </a:ext>
                </a:extLst>
              </p:cNvPr>
              <p:cNvSpPr/>
              <p:nvPr/>
            </p:nvSpPr>
            <p:spPr>
              <a:xfrm>
                <a:off x="5174221" y="3405394"/>
                <a:ext cx="1977015" cy="590555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 defTabSz="829544"/>
                <a:r>
                  <a:rPr lang="es-PE" sz="1270" b="1" dirty="0">
                    <a:solidFill>
                      <a:prstClr val="black"/>
                    </a:solidFill>
                  </a:rPr>
                  <a:t>4. </a:t>
                </a:r>
                <a:r>
                  <a:rPr lang="es-PE" sz="1270" b="1" dirty="0" err="1">
                    <a:solidFill>
                      <a:prstClr val="black"/>
                    </a:solidFill>
                  </a:rPr>
                  <a:t>Incident</a:t>
                </a:r>
                <a:r>
                  <a:rPr lang="es-PE" sz="1270" b="1" dirty="0">
                    <a:solidFill>
                      <a:prstClr val="black"/>
                    </a:solidFill>
                  </a:rPr>
                  <a:t> Management</a:t>
                </a:r>
                <a:r>
                  <a:rPr lang="es-PE" sz="1452" b="1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endParaRPr lang="es-PE" sz="127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31624E25-047C-479B-8AC6-6968CE00F54B}"/>
                </a:ext>
              </a:extLst>
            </p:cNvPr>
            <p:cNvSpPr/>
            <p:nvPr/>
          </p:nvSpPr>
          <p:spPr>
            <a:xfrm>
              <a:off x="8280385" y="2928621"/>
              <a:ext cx="2352800" cy="73451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 defTabSz="829544"/>
              <a:r>
                <a:rPr lang="es-PE" sz="1270" b="1" dirty="0">
                  <a:solidFill>
                    <a:prstClr val="black"/>
                  </a:solidFill>
                </a:rPr>
                <a:t>5. </a:t>
              </a:r>
              <a:r>
                <a:rPr lang="es-PE" sz="1270" b="1" dirty="0" err="1">
                  <a:solidFill>
                    <a:prstClr val="black"/>
                  </a:solidFill>
                </a:rPr>
                <a:t>Relationship</a:t>
              </a:r>
              <a:r>
                <a:rPr lang="es-PE" sz="1270" b="1" dirty="0">
                  <a:solidFill>
                    <a:prstClr val="black"/>
                  </a:solidFill>
                </a:rPr>
                <a:t> </a:t>
              </a:r>
              <a:r>
                <a:rPr lang="es-PE" sz="1270" b="1" dirty="0" err="1">
                  <a:solidFill>
                    <a:prstClr val="black"/>
                  </a:solidFill>
                </a:rPr>
                <a:t>with</a:t>
              </a:r>
              <a:r>
                <a:rPr lang="es-PE" sz="1270" b="1" dirty="0">
                  <a:solidFill>
                    <a:prstClr val="black"/>
                  </a:solidFill>
                </a:rPr>
                <a:t> </a:t>
              </a:r>
              <a:r>
                <a:rPr lang="es-PE" sz="1270" b="1" dirty="0" err="1">
                  <a:solidFill>
                    <a:prstClr val="black"/>
                  </a:solidFill>
                </a:rPr>
                <a:t>Suppliers</a:t>
              </a:r>
              <a:r>
                <a:rPr lang="es-PE" sz="1452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endParaRPr lang="es-PE" sz="127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59B520A0-4C9A-4BD5-8B15-6E8AD55D40CE}"/>
                </a:ext>
              </a:extLst>
            </p:cNvPr>
            <p:cNvSpPr/>
            <p:nvPr/>
          </p:nvSpPr>
          <p:spPr>
            <a:xfrm>
              <a:off x="7507298" y="5807465"/>
              <a:ext cx="1397715" cy="98329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 defTabSz="829544"/>
              <a:r>
                <a:rPr lang="es-PE" sz="1270" dirty="0">
                  <a:solidFill>
                    <a:prstClr val="white"/>
                  </a:solidFill>
                  <a:latin typeface="Calibri"/>
                </a:rPr>
                <a:t>14. </a:t>
              </a:r>
              <a:r>
                <a:rPr lang="es-PE" sz="1270" dirty="0" err="1" smtClean="0">
                  <a:solidFill>
                    <a:prstClr val="white"/>
                  </a:solidFill>
                  <a:latin typeface="Calibri"/>
                </a:rPr>
                <a:t>Applications</a:t>
              </a:r>
              <a:r>
                <a:rPr lang="es-PE" sz="1270" dirty="0" smtClean="0">
                  <a:solidFill>
                    <a:prstClr val="white"/>
                  </a:solidFill>
                  <a:latin typeface="Calibri"/>
                </a:rPr>
                <a:t>  </a:t>
              </a:r>
              <a:endParaRPr lang="es-PE" sz="127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" name="Rectángulo: esquinas redondeadas 1">
              <a:extLst>
                <a:ext uri="{FF2B5EF4-FFF2-40B4-BE49-F238E27FC236}">
                  <a16:creationId xmlns:a16="http://schemas.microsoft.com/office/drawing/2014/main" id="{B7642F91-31FD-4ECC-B306-07FCD51789BC}"/>
                </a:ext>
              </a:extLst>
            </p:cNvPr>
            <p:cNvSpPr/>
            <p:nvPr/>
          </p:nvSpPr>
          <p:spPr>
            <a:xfrm>
              <a:off x="10332459" y="1806240"/>
              <a:ext cx="597964" cy="32809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9544"/>
              <a:r>
                <a:rPr lang="es-PE" sz="1452" dirty="0">
                  <a:solidFill>
                    <a:prstClr val="black"/>
                  </a:solidFill>
                  <a:latin typeface="Calibri"/>
                </a:rPr>
                <a:t>40</a:t>
              </a:r>
            </a:p>
          </p:txBody>
        </p:sp>
        <p:sp>
          <p:nvSpPr>
            <p:cNvPr id="27" name="Rectángulo: esquinas redondeadas 26">
              <a:extLst>
                <a:ext uri="{FF2B5EF4-FFF2-40B4-BE49-F238E27FC236}">
                  <a16:creationId xmlns:a16="http://schemas.microsoft.com/office/drawing/2014/main" id="{44CAC40A-8075-4D35-A083-4FB77542E66E}"/>
                </a:ext>
              </a:extLst>
            </p:cNvPr>
            <p:cNvSpPr/>
            <p:nvPr/>
          </p:nvSpPr>
          <p:spPr>
            <a:xfrm>
              <a:off x="10332459" y="3758197"/>
              <a:ext cx="597964" cy="32368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9544"/>
              <a:r>
                <a:rPr lang="es-PE" sz="1452" dirty="0">
                  <a:solidFill>
                    <a:prstClr val="white"/>
                  </a:solidFill>
                  <a:latin typeface="Calibri"/>
                </a:rPr>
                <a:t>30</a:t>
              </a:r>
            </a:p>
          </p:txBody>
        </p:sp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EB1ECC43-113D-4BD4-BA57-7E6191350DD6}"/>
                </a:ext>
              </a:extLst>
            </p:cNvPr>
            <p:cNvSpPr/>
            <p:nvPr/>
          </p:nvSpPr>
          <p:spPr>
            <a:xfrm>
              <a:off x="10324806" y="5389531"/>
              <a:ext cx="597964" cy="32368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9544"/>
              <a:r>
                <a:rPr lang="es-PE" sz="1452" dirty="0">
                  <a:solidFill>
                    <a:prstClr val="white"/>
                  </a:solidFill>
                  <a:latin typeface="Calibri"/>
                </a:rPr>
                <a:t>95</a:t>
              </a:r>
            </a:p>
          </p:txBody>
        </p:sp>
      </p:grp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26B27B3F-D441-4664-922C-FD53BB00AA7A}"/>
              </a:ext>
            </a:extLst>
          </p:cNvPr>
          <p:cNvSpPr/>
          <p:nvPr/>
        </p:nvSpPr>
        <p:spPr>
          <a:xfrm>
            <a:off x="3074008" y="6379650"/>
            <a:ext cx="542462" cy="293637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/>
            <a:r>
              <a:rPr lang="es-PE" sz="1452" dirty="0">
                <a:solidFill>
                  <a:prstClr val="white"/>
                </a:solidFill>
                <a:latin typeface="Calibri"/>
              </a:rPr>
              <a:t>165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6FE053-DBCA-43D2-8B29-D385F50E6A65}"/>
              </a:ext>
            </a:extLst>
          </p:cNvPr>
          <p:cNvSpPr txBox="1"/>
          <p:nvPr/>
        </p:nvSpPr>
        <p:spPr>
          <a:xfrm>
            <a:off x="1291919" y="6366156"/>
            <a:ext cx="1619931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544"/>
            <a:r>
              <a:rPr lang="es-PE" sz="1452" dirty="0" smtClean="0">
                <a:solidFill>
                  <a:prstClr val="black"/>
                </a:solidFill>
                <a:latin typeface="Calibri"/>
              </a:rPr>
              <a:t>Total N° of </a:t>
            </a:r>
            <a:r>
              <a:rPr lang="es-PE" sz="1452" dirty="0" err="1" smtClean="0">
                <a:solidFill>
                  <a:prstClr val="black"/>
                </a:solidFill>
                <a:latin typeface="Calibri"/>
              </a:rPr>
              <a:t>controls</a:t>
            </a:r>
            <a:endParaRPr lang="es-PE" sz="145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C980F440-BE07-487B-963B-CCA99094BEA0}"/>
              </a:ext>
            </a:extLst>
          </p:cNvPr>
          <p:cNvSpPr/>
          <p:nvPr/>
        </p:nvSpPr>
        <p:spPr>
          <a:xfrm>
            <a:off x="7246928" y="6382453"/>
            <a:ext cx="542462" cy="293637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/>
            <a:r>
              <a:rPr lang="es-PE" sz="1452" dirty="0">
                <a:solidFill>
                  <a:prstClr val="white"/>
                </a:solidFill>
                <a:latin typeface="Calibri"/>
              </a:rPr>
              <a:t>67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087B6D5-2F27-4970-8CE3-847855CB97D4}"/>
              </a:ext>
            </a:extLst>
          </p:cNvPr>
          <p:cNvSpPr txBox="1"/>
          <p:nvPr/>
        </p:nvSpPr>
        <p:spPr>
          <a:xfrm>
            <a:off x="3982159" y="6379650"/>
            <a:ext cx="3044616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544"/>
            <a:r>
              <a:rPr lang="es-PE" sz="1452" dirty="0" smtClean="0">
                <a:solidFill>
                  <a:prstClr val="black"/>
                </a:solidFill>
                <a:latin typeface="Calibri"/>
              </a:rPr>
              <a:t>N° of </a:t>
            </a:r>
            <a:r>
              <a:rPr lang="es-PE" sz="1452" dirty="0" err="1" smtClean="0">
                <a:solidFill>
                  <a:prstClr val="black"/>
                </a:solidFill>
                <a:latin typeface="Calibri"/>
              </a:rPr>
              <a:t>controls</a:t>
            </a:r>
            <a:r>
              <a:rPr lang="es-PE" sz="1452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PE" sz="1452" dirty="0" err="1" smtClean="0">
                <a:solidFill>
                  <a:prstClr val="black"/>
                </a:solidFill>
                <a:latin typeface="Calibri"/>
              </a:rPr>
              <a:t>related</a:t>
            </a:r>
            <a:r>
              <a:rPr lang="es-PE" sz="1452" dirty="0" smtClean="0">
                <a:solidFill>
                  <a:prstClr val="black"/>
                </a:solidFill>
                <a:latin typeface="Calibri"/>
              </a:rPr>
              <a:t> to </a:t>
            </a:r>
            <a:r>
              <a:rPr lang="es-PE" sz="1452" dirty="0" err="1" smtClean="0">
                <a:solidFill>
                  <a:prstClr val="black"/>
                </a:solidFill>
                <a:latin typeface="Calibri"/>
              </a:rPr>
              <a:t>cybersecurity</a:t>
            </a:r>
            <a:endParaRPr lang="es-PE" sz="145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23 Rectángulo">
            <a:extLst>
              <a:ext uri="{FF2B5EF4-FFF2-40B4-BE49-F238E27FC236}">
                <a16:creationId xmlns:a16="http://schemas.microsoft.com/office/drawing/2014/main" id="{8230E3AA-2E9B-4E23-9330-1CEB6F5BB04B}"/>
              </a:ext>
            </a:extLst>
          </p:cNvPr>
          <p:cNvSpPr/>
          <p:nvPr/>
        </p:nvSpPr>
        <p:spPr>
          <a:xfrm>
            <a:off x="655414" y="761823"/>
            <a:ext cx="6178533" cy="413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4772">
              <a:defRPr/>
            </a:pPr>
            <a:r>
              <a:rPr lang="es-MX" sz="2087" b="1" dirty="0">
                <a:solidFill>
                  <a:srgbClr val="424655"/>
                </a:solidFill>
                <a:latin typeface="Calibri"/>
              </a:rPr>
              <a:t>3. </a:t>
            </a:r>
            <a:r>
              <a:rPr lang="es-MX" sz="2087" b="1" dirty="0" err="1">
                <a:solidFill>
                  <a:srgbClr val="424655"/>
                </a:solidFill>
                <a:latin typeface="Calibri"/>
              </a:rPr>
              <a:t>Information</a:t>
            </a:r>
            <a:r>
              <a:rPr lang="es-MX" sz="2087" b="1" dirty="0">
                <a:solidFill>
                  <a:srgbClr val="424655"/>
                </a:solidFill>
                <a:latin typeface="Calibri"/>
              </a:rPr>
              <a:t> Security Management </a:t>
            </a:r>
            <a:r>
              <a:rPr lang="es-MX" sz="2087" b="1" dirty="0" err="1">
                <a:solidFill>
                  <a:srgbClr val="424655"/>
                </a:solidFill>
                <a:latin typeface="Calibri"/>
              </a:rPr>
              <a:t>Model</a:t>
            </a:r>
            <a:endParaRPr lang="es-MX" sz="2087" b="1" dirty="0">
              <a:solidFill>
                <a:srgbClr val="424655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731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una sola esquina redondeada 49">
            <a:extLst>
              <a:ext uri="{FF2B5EF4-FFF2-40B4-BE49-F238E27FC236}">
                <a16:creationId xmlns:a16="http://schemas.microsoft.com/office/drawing/2014/main" id="{4705DF74-E5CD-4706-B1FA-28814B47FF5D}"/>
              </a:ext>
            </a:extLst>
          </p:cNvPr>
          <p:cNvSpPr/>
          <p:nvPr/>
        </p:nvSpPr>
        <p:spPr>
          <a:xfrm>
            <a:off x="894076" y="687260"/>
            <a:ext cx="7543494" cy="62895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defTabSz="414772">
              <a:defRPr/>
            </a:pPr>
            <a:r>
              <a:rPr lang="es-MX" sz="2087" b="1" dirty="0" smtClean="0">
                <a:solidFill>
                  <a:srgbClr val="424655"/>
                </a:solidFill>
              </a:rPr>
              <a:t>4. </a:t>
            </a:r>
            <a:r>
              <a:rPr lang="es-MX" sz="2087" b="1" dirty="0" err="1">
                <a:solidFill>
                  <a:srgbClr val="424655"/>
                </a:solidFill>
              </a:rPr>
              <a:t>Information</a:t>
            </a:r>
            <a:r>
              <a:rPr lang="es-MX" sz="2087" b="1" dirty="0">
                <a:solidFill>
                  <a:srgbClr val="424655"/>
                </a:solidFill>
              </a:rPr>
              <a:t> Security Management </a:t>
            </a:r>
            <a:r>
              <a:rPr lang="es-MX" sz="2087" b="1" dirty="0" err="1" smtClean="0">
                <a:solidFill>
                  <a:srgbClr val="424655"/>
                </a:solidFill>
              </a:rPr>
              <a:t>plans</a:t>
            </a:r>
            <a:endParaRPr lang="es-MX" sz="2087" b="1" dirty="0" smtClean="0">
              <a:solidFill>
                <a:srgbClr val="424655"/>
              </a:solidFill>
            </a:endParaRPr>
          </a:p>
          <a:p>
            <a:pPr defTabSz="414772">
              <a:defRPr/>
            </a:pPr>
            <a:r>
              <a:rPr lang="es-MX" sz="1400" b="1" dirty="0" smtClean="0">
                <a:solidFill>
                  <a:srgbClr val="424655"/>
                </a:solidFill>
              </a:rPr>
              <a:t>2021 </a:t>
            </a:r>
            <a:r>
              <a:rPr lang="es-MX" sz="1400" b="1" dirty="0" err="1" smtClean="0">
                <a:solidFill>
                  <a:srgbClr val="424655"/>
                </a:solidFill>
              </a:rPr>
              <a:t>results</a:t>
            </a:r>
            <a:r>
              <a:rPr lang="es-MX" sz="1400" b="1" dirty="0" smtClean="0">
                <a:solidFill>
                  <a:srgbClr val="424655"/>
                </a:solidFill>
              </a:rPr>
              <a:t>: </a:t>
            </a:r>
            <a:r>
              <a:rPr lang="es-MX" sz="1400" b="1" dirty="0" err="1" smtClean="0">
                <a:solidFill>
                  <a:srgbClr val="424655"/>
                </a:solidFill>
              </a:rPr>
              <a:t>greater</a:t>
            </a:r>
            <a:r>
              <a:rPr lang="es-MX" sz="1400" b="1" dirty="0" smtClean="0">
                <a:solidFill>
                  <a:srgbClr val="424655"/>
                </a:solidFill>
              </a:rPr>
              <a:t> </a:t>
            </a:r>
            <a:r>
              <a:rPr lang="es-MX" sz="1400" b="1" dirty="0" err="1" smtClean="0">
                <a:solidFill>
                  <a:srgbClr val="424655"/>
                </a:solidFill>
              </a:rPr>
              <a:t>than</a:t>
            </a:r>
            <a:r>
              <a:rPr lang="es-MX" sz="1400" b="1" dirty="0" smtClean="0">
                <a:solidFill>
                  <a:srgbClr val="424655"/>
                </a:solidFill>
              </a:rPr>
              <a:t> 90%</a:t>
            </a:r>
            <a:endParaRPr lang="es-MX" sz="1400" b="1" dirty="0">
              <a:solidFill>
                <a:srgbClr val="424655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034312"/>
              </p:ext>
            </p:extLst>
          </p:nvPr>
        </p:nvGraphicFramePr>
        <p:xfrm>
          <a:off x="972454" y="1617331"/>
          <a:ext cx="8676644" cy="5036024"/>
        </p:xfrm>
        <a:graphic>
          <a:graphicData uri="http://schemas.openxmlformats.org/drawingml/2006/table">
            <a:tbl>
              <a:tblPr/>
              <a:tblGrid>
                <a:gridCol w="515620">
                  <a:extLst>
                    <a:ext uri="{9D8B030D-6E8A-4147-A177-3AD203B41FA5}">
                      <a16:colId xmlns:a16="http://schemas.microsoft.com/office/drawing/2014/main" val="275166725"/>
                    </a:ext>
                  </a:extLst>
                </a:gridCol>
                <a:gridCol w="2667002">
                  <a:extLst>
                    <a:ext uri="{9D8B030D-6E8A-4147-A177-3AD203B41FA5}">
                      <a16:colId xmlns:a16="http://schemas.microsoft.com/office/drawing/2014/main" val="2068114287"/>
                    </a:ext>
                  </a:extLst>
                </a:gridCol>
                <a:gridCol w="756559">
                  <a:extLst>
                    <a:ext uri="{9D8B030D-6E8A-4147-A177-3AD203B41FA5}">
                      <a16:colId xmlns:a16="http://schemas.microsoft.com/office/drawing/2014/main" val="3610531720"/>
                    </a:ext>
                  </a:extLst>
                </a:gridCol>
                <a:gridCol w="618309">
                  <a:extLst>
                    <a:ext uri="{9D8B030D-6E8A-4147-A177-3AD203B41FA5}">
                      <a16:colId xmlns:a16="http://schemas.microsoft.com/office/drawing/2014/main" val="3166469660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3993322617"/>
                    </a:ext>
                  </a:extLst>
                </a:gridCol>
                <a:gridCol w="714103">
                  <a:extLst>
                    <a:ext uri="{9D8B030D-6E8A-4147-A177-3AD203B41FA5}">
                      <a16:colId xmlns:a16="http://schemas.microsoft.com/office/drawing/2014/main" val="343265621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129215241"/>
                    </a:ext>
                  </a:extLst>
                </a:gridCol>
                <a:gridCol w="862149">
                  <a:extLst>
                    <a:ext uri="{9D8B030D-6E8A-4147-A177-3AD203B41FA5}">
                      <a16:colId xmlns:a16="http://schemas.microsoft.com/office/drawing/2014/main" val="3158376320"/>
                    </a:ext>
                  </a:extLst>
                </a:gridCol>
                <a:gridCol w="888274">
                  <a:extLst>
                    <a:ext uri="{9D8B030D-6E8A-4147-A177-3AD203B41FA5}">
                      <a16:colId xmlns:a16="http://schemas.microsoft.com/office/drawing/2014/main" val="4194063366"/>
                    </a:ext>
                  </a:extLst>
                </a:gridCol>
              </a:tblGrid>
              <a:tr h="3180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ID</a:t>
                      </a:r>
                    </a:p>
                  </a:txBody>
                  <a:tcPr marL="7163" marR="7163" marT="716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Plan de Seguridad 2021</a:t>
                      </a:r>
                    </a:p>
                  </a:txBody>
                  <a:tcPr marL="7163" marR="7163" marT="716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Tipo de Iniciativa</a:t>
                      </a:r>
                    </a:p>
                  </a:txBody>
                  <a:tcPr marL="7163" marR="7163" marT="716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Prioridad</a:t>
                      </a:r>
                    </a:p>
                  </a:txBody>
                  <a:tcPr marL="7163" marR="7163" marT="716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Riesgo Interrupción</a:t>
                      </a:r>
                    </a:p>
                  </a:txBody>
                  <a:tcPr marL="7163" marR="7163" marT="716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Riesgo Fraude</a:t>
                      </a:r>
                    </a:p>
                  </a:txBody>
                  <a:tcPr marL="7163" marR="7163" marT="716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Riesgo de Fuga de Información</a:t>
                      </a:r>
                    </a:p>
                  </a:txBody>
                  <a:tcPr marL="7163" marR="7163" marT="716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Riesgo de Cumplimiento</a:t>
                      </a:r>
                    </a:p>
                  </a:txBody>
                  <a:tcPr marL="7163" marR="7163" marT="716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Ciberseguridad</a:t>
                      </a:r>
                    </a:p>
                  </a:txBody>
                  <a:tcPr marL="7163" marR="7163" marT="7163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372876"/>
                  </a:ext>
                </a:extLst>
              </a:tr>
              <a:tr h="16268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Gobierno de Seguridad de Información</a:t>
                      </a:r>
                      <a:endParaRPr lang="es-MX" sz="1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PE" sz="1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871196"/>
                  </a:ext>
                </a:extLst>
              </a:tr>
              <a:tr h="16268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Actualización de políticas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153945"/>
                  </a:ext>
                </a:extLst>
              </a:tr>
              <a:tr h="16268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Auditorias y Evaluaciones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795803"/>
                  </a:ext>
                </a:extLst>
              </a:tr>
              <a:tr h="16268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G3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 de capacitación en Seguridad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496171"/>
                  </a:ext>
                </a:extLst>
              </a:tr>
              <a:tr h="16268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G4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Hacking ético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314321"/>
                  </a:ext>
                </a:extLst>
              </a:tr>
              <a:tr h="16268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G5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Scaneo de Vulnerabilidades + Proceso 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600528"/>
                  </a:ext>
                </a:extLst>
              </a:tr>
              <a:tr h="16268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G6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Incidentes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988930"/>
                  </a:ext>
                </a:extLst>
              </a:tr>
              <a:tr h="16268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G7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Relación con proveedores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646579"/>
                  </a:ext>
                </a:extLst>
              </a:tr>
              <a:tr h="16268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Controles Específicos de Negocio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521235"/>
                  </a:ext>
                </a:extLst>
              </a:tr>
              <a:tr h="16268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Continuidad de Negocios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70536"/>
                  </a:ext>
                </a:extLst>
              </a:tr>
              <a:tr h="16268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Reglas de SoD - Catalogo 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740320"/>
                  </a:ext>
                </a:extLst>
              </a:tr>
              <a:tr h="16268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N3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Monitoreo de Segregación de Funciones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116755"/>
                  </a:ext>
                </a:extLst>
              </a:tr>
              <a:tr h="16268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N4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Prevención de Fuga de Información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616305"/>
                  </a:ext>
                </a:extLst>
              </a:tr>
              <a:tr h="16268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N5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de Ley de PDP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611918"/>
                  </a:ext>
                </a:extLst>
              </a:tr>
              <a:tr h="16268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Roles y Cuentas Privilegiadas de TPI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5965920"/>
                  </a:ext>
                </a:extLst>
              </a:tr>
              <a:tr h="16268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Controles Generales de TI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952097"/>
                  </a:ext>
                </a:extLst>
              </a:tr>
              <a:tr h="16268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Monitoreo de Seguridad - SOC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209327"/>
                  </a:ext>
                </a:extLst>
              </a:tr>
              <a:tr h="16268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Antimalware en celulares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694658"/>
                  </a:ext>
                </a:extLst>
              </a:tr>
              <a:tr h="16268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Accesos privilegiados en Servidores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7241787"/>
                  </a:ext>
                </a:extLst>
              </a:tr>
              <a:tr h="16268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Revisión Seguridad Google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713410"/>
                  </a:ext>
                </a:extLst>
              </a:tr>
              <a:tr h="16268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T5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Remediar vulnerabilidades app web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953124"/>
                  </a:ext>
                </a:extLst>
              </a:tr>
              <a:tr h="16268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T6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Estabilización SAP Hana - Enero-Junio 2021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344820"/>
                  </a:ext>
                </a:extLst>
              </a:tr>
              <a:tr h="16268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T7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Soporte al Modelo de Roles SAP (Nivel 3)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737957"/>
                  </a:ext>
                </a:extLst>
              </a:tr>
              <a:tr h="16268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T8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Soporte a Usuarios SAP (Nivel 2)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018813"/>
                  </a:ext>
                </a:extLst>
              </a:tr>
              <a:tr h="16268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T9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Seguridad Accesos BI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621844"/>
                  </a:ext>
                </a:extLst>
              </a:tr>
              <a:tr h="16268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T10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Trazabilidad de Accesos SAP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337755"/>
                  </a:ext>
                </a:extLst>
              </a:tr>
              <a:tr h="16268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T11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Modelo de Roles de RRHH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402304"/>
                  </a:ext>
                </a:extLst>
              </a:tr>
              <a:tr h="16268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T12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Revisión de Seguridad en Proyectos TPI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875526"/>
                  </a:ext>
                </a:extLst>
              </a:tr>
              <a:tr h="16268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T13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de Incidentes de Seguridad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163" marR="7163" marT="716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096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501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768</Words>
  <Application>Microsoft Office PowerPoint</Application>
  <PresentationFormat>Panorámica</PresentationFormat>
  <Paragraphs>346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Mujica Saco-Vertiz</dc:creator>
  <cp:lastModifiedBy>ELIZABETH  GUARDAMINO ZEGARRA</cp:lastModifiedBy>
  <cp:revision>19</cp:revision>
  <dcterms:created xsi:type="dcterms:W3CDTF">2021-05-11T20:00:23Z</dcterms:created>
  <dcterms:modified xsi:type="dcterms:W3CDTF">2022-06-20T20:11:04Z</dcterms:modified>
</cp:coreProperties>
</file>