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8.xml" ContentType="application/vnd.openxmlformats-officedocument.drawingml.chart+xml"/>
  <Override PartName="/ppt/drawings/drawing3.xml" ContentType="application/vnd.openxmlformats-officedocument.drawingml.chartshapes+xml"/>
  <Override PartName="/ppt/charts/chart1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charts/chart2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  <p:sldMasterId id="2147483876" r:id="rId2"/>
    <p:sldMasterId id="2147483948" r:id="rId3"/>
    <p:sldMasterId id="2147483960" r:id="rId4"/>
    <p:sldMasterId id="2147483996" r:id="rId5"/>
  </p:sldMasterIdLst>
  <p:notesMasterIdLst>
    <p:notesMasterId r:id="rId22"/>
  </p:notesMasterIdLst>
  <p:sldIdLst>
    <p:sldId id="357" r:id="rId6"/>
    <p:sldId id="358" r:id="rId7"/>
    <p:sldId id="348" r:id="rId8"/>
    <p:sldId id="382" r:id="rId9"/>
    <p:sldId id="390" r:id="rId10"/>
    <p:sldId id="383" r:id="rId11"/>
    <p:sldId id="396" r:id="rId12"/>
    <p:sldId id="351" r:id="rId13"/>
    <p:sldId id="379" r:id="rId14"/>
    <p:sldId id="350" r:id="rId15"/>
    <p:sldId id="387" r:id="rId16"/>
    <p:sldId id="388" r:id="rId17"/>
    <p:sldId id="381" r:id="rId18"/>
    <p:sldId id="389" r:id="rId19"/>
    <p:sldId id="369" r:id="rId20"/>
    <p:sldId id="285" r:id="rId21"/>
  </p:sldIdLst>
  <p:sldSz cx="11879263" cy="7559675"/>
  <p:notesSz cx="6858000" cy="9144000"/>
  <p:defaultTextStyle>
    <a:defPPr>
      <a:defRPr lang="es-ES_tradnl"/>
    </a:defPPr>
    <a:lvl1pPr marL="0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20338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40654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60978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81316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101628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521970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942271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362613" algn="l" defTabSz="8406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Gastelumendi Lukis" initials="EGL" lastIdx="1" clrIdx="0">
    <p:extLst>
      <p:ext uri="{19B8F6BF-5375-455C-9EA6-DF929625EA0E}">
        <p15:presenceInfo xmlns:p15="http://schemas.microsoft.com/office/powerpoint/2012/main" userId="S::PATRICIA.GASTELUMENDI@FERREYCORP.COM.PE::bd4de8d5-95ab-4c63-a051-5f33ef7149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B03A"/>
    <a:srgbClr val="7CCA81"/>
    <a:srgbClr val="D9D9D9"/>
    <a:srgbClr val="C1D800"/>
    <a:srgbClr val="E6E6E6"/>
    <a:srgbClr val="38B238"/>
    <a:srgbClr val="4CAC48"/>
    <a:srgbClr val="3A4C3A"/>
    <a:srgbClr val="0000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0" autoAdjust="0"/>
    <p:restoredTop sz="94710"/>
  </p:normalViewPr>
  <p:slideViewPr>
    <p:cSldViewPr snapToGrid="0" snapToObjects="1">
      <p:cViewPr varScale="1">
        <p:scale>
          <a:sx n="69" d="100"/>
          <a:sy n="69" d="100"/>
        </p:scale>
        <p:origin x="492" y="48"/>
      </p:cViewPr>
      <p:guideLst>
        <p:guide orient="horz" pos="2381"/>
        <p:guide pos="37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2.xlsx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6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Hoja_de_c_lculo_de_Microsoft_Excel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MX" b="1" u="sng" dirty="0" err="1" smtClean="0"/>
              <a:t>Ferreycorp</a:t>
            </a:r>
            <a:r>
              <a:rPr lang="es-MX" b="1" u="sng" baseline="0" dirty="0" smtClean="0"/>
              <a:t> </a:t>
            </a:r>
            <a:r>
              <a:rPr lang="es-MX" b="1" u="sng" baseline="0" dirty="0" err="1" smtClean="0"/>
              <a:t>Profit</a:t>
            </a:r>
            <a:r>
              <a:rPr lang="es-MX" b="1" u="sng" baseline="0" dirty="0" smtClean="0"/>
              <a:t> Ratios</a:t>
            </a:r>
            <a:endParaRPr lang="es-PE" b="1" u="sng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0808685717280018E-2"/>
          <c:y val="4.7013213842817023E-2"/>
          <c:w val="0.89304732772712958"/>
          <c:h val="0.75307394737683431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ROE</c:v>
                </c:pt>
              </c:strCache>
            </c:strRef>
          </c:tx>
          <c:spPr>
            <a:ln w="28575">
              <a:solidFill>
                <a:srgbClr val="3AB03A"/>
              </a:solidFill>
            </a:ln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vantGardeExtLitITCTT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Hoja1!$A$4:$A$14</c:f>
              <c:strCache>
                <c:ptCount val="11"/>
                <c:pt idx="0">
                  <c:v>Mar-20</c:v>
                </c:pt>
                <c:pt idx="1">
                  <c:v>Jun-20</c:v>
                </c:pt>
                <c:pt idx="2">
                  <c:v>Sep-20</c:v>
                </c:pt>
                <c:pt idx="3">
                  <c:v>Dec-20</c:v>
                </c:pt>
                <c:pt idx="4">
                  <c:v>Mar-21</c:v>
                </c:pt>
                <c:pt idx="5">
                  <c:v>Jun-21</c:v>
                </c:pt>
                <c:pt idx="6">
                  <c:v>Sep-21</c:v>
                </c:pt>
                <c:pt idx="7">
                  <c:v>Dec-21</c:v>
                </c:pt>
                <c:pt idx="8">
                  <c:v>Mar-22</c:v>
                </c:pt>
                <c:pt idx="9">
                  <c:v>Jun-22</c:v>
                </c:pt>
                <c:pt idx="10">
                  <c:v>Set-22</c:v>
                </c:pt>
              </c:strCache>
            </c:strRef>
          </c:cat>
          <c:val>
            <c:numRef>
              <c:f>Hoja1!$B$4:$B$14</c:f>
              <c:numCache>
                <c:formatCode>0.0%</c:formatCode>
                <c:ptCount val="11"/>
                <c:pt idx="0">
                  <c:v>6.3E-2</c:v>
                </c:pt>
                <c:pt idx="1">
                  <c:v>2.3E-2</c:v>
                </c:pt>
                <c:pt idx="2" formatCode="0.00%">
                  <c:v>3.4000000000000002E-2</c:v>
                </c:pt>
                <c:pt idx="3" formatCode="0.00%">
                  <c:v>6.7000000000000004E-2</c:v>
                </c:pt>
                <c:pt idx="4" formatCode="0.00%">
                  <c:v>9.4E-2</c:v>
                </c:pt>
                <c:pt idx="5" formatCode="0.00%">
                  <c:v>0.14199999999999999</c:v>
                </c:pt>
                <c:pt idx="6" formatCode="0.00%">
                  <c:v>0.159</c:v>
                </c:pt>
                <c:pt idx="7" formatCode="0.00%">
                  <c:v>0.16699999999999998</c:v>
                </c:pt>
                <c:pt idx="8" formatCode="0.00%">
                  <c:v>0.20300000000000001</c:v>
                </c:pt>
                <c:pt idx="9" formatCode="0.00%">
                  <c:v>0.18600000000000003</c:v>
                </c:pt>
                <c:pt idx="10" formatCode="0.00%">
                  <c:v>0.188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E1-47C6-BA7F-086F1AF3123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ROA</c:v>
                </c:pt>
              </c:strCache>
            </c:strRef>
          </c:tx>
          <c:spPr>
            <a:ln w="28575">
              <a:solidFill>
                <a:sysClr val="window" lastClr="FFFFFF">
                  <a:lumMod val="85000"/>
                </a:sys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8900572046488825E-2"/>
                  <c:y val="-1.2716476588221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8E1-47C6-BA7F-086F1AF31237}"/>
                </c:ext>
              </c:extLst>
            </c:dLbl>
            <c:dLbl>
              <c:idx val="1"/>
              <c:layout>
                <c:manualLayout>
                  <c:x val="-5.6398164217853763E-2"/>
                  <c:y val="-4.8726881429258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8E1-47C6-BA7F-086F1AF31237}"/>
                </c:ext>
              </c:extLst>
            </c:dLbl>
            <c:dLbl>
              <c:idx val="2"/>
              <c:layout>
                <c:manualLayout>
                  <c:x val="-6.6407795532394162E-2"/>
                  <c:y val="-5.772957124866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8E1-47C6-BA7F-086F1AF31237}"/>
                </c:ext>
              </c:extLst>
            </c:dLbl>
            <c:dLbl>
              <c:idx val="3"/>
              <c:layout>
                <c:manualLayout>
                  <c:x val="-5.6398164217853625E-2"/>
                  <c:y val="-5.7729571248669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8E1-47C6-BA7F-086F1AF31237}"/>
                </c:ext>
              </c:extLst>
            </c:dLbl>
            <c:dLbl>
              <c:idx val="4"/>
              <c:layout>
                <c:manualLayout>
                  <c:x val="-5.6397967177867388E-2"/>
                  <c:y val="-6.2230916158375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8E1-47C6-BA7F-086F1AF3123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vantGardeExtLitITCTT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Hoja1!$A$4:$A$14</c:f>
              <c:strCache>
                <c:ptCount val="11"/>
                <c:pt idx="0">
                  <c:v>Mar-20</c:v>
                </c:pt>
                <c:pt idx="1">
                  <c:v>Jun-20</c:v>
                </c:pt>
                <c:pt idx="2">
                  <c:v>Sep-20</c:v>
                </c:pt>
                <c:pt idx="3">
                  <c:v>Dec-20</c:v>
                </c:pt>
                <c:pt idx="4">
                  <c:v>Mar-21</c:v>
                </c:pt>
                <c:pt idx="5">
                  <c:v>Jun-21</c:v>
                </c:pt>
                <c:pt idx="6">
                  <c:v>Sep-21</c:v>
                </c:pt>
                <c:pt idx="7">
                  <c:v>Dec-21</c:v>
                </c:pt>
                <c:pt idx="8">
                  <c:v>Mar-22</c:v>
                </c:pt>
                <c:pt idx="9">
                  <c:v>Jun-22</c:v>
                </c:pt>
                <c:pt idx="10">
                  <c:v>Set-22</c:v>
                </c:pt>
              </c:strCache>
            </c:strRef>
          </c:cat>
          <c:val>
            <c:numRef>
              <c:f>Hoja1!$C$4:$C$14</c:f>
              <c:numCache>
                <c:formatCode>0.0%</c:formatCode>
                <c:ptCount val="11"/>
                <c:pt idx="0">
                  <c:v>5.0999999999999997E-2</c:v>
                </c:pt>
                <c:pt idx="1">
                  <c:v>3.5999999999999997E-2</c:v>
                </c:pt>
                <c:pt idx="2" formatCode="0.00%">
                  <c:v>3.5000000000000003E-2</c:v>
                </c:pt>
                <c:pt idx="3" formatCode="0.00%">
                  <c:v>0.05</c:v>
                </c:pt>
                <c:pt idx="4" formatCode="0.00%">
                  <c:v>5.3999999999999999E-2</c:v>
                </c:pt>
                <c:pt idx="5" formatCode="0.00%">
                  <c:v>7.0000000000000007E-2</c:v>
                </c:pt>
                <c:pt idx="6" formatCode="0.00%">
                  <c:v>8.4000000000000005E-2</c:v>
                </c:pt>
                <c:pt idx="7" formatCode="0.00%">
                  <c:v>9.0999999999999998E-2</c:v>
                </c:pt>
                <c:pt idx="8" formatCode="0.00%">
                  <c:v>9.0999999999999998E-2</c:v>
                </c:pt>
                <c:pt idx="9" formatCode="0.00%">
                  <c:v>8.3000000000000004E-2</c:v>
                </c:pt>
                <c:pt idx="10" formatCode="0.00%">
                  <c:v>7.6999999999999999E-2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8E1-47C6-BA7F-086F1AF3123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ROIC</c:v>
                </c:pt>
              </c:strCache>
            </c:strRef>
          </c:tx>
          <c:spPr>
            <a:ln w="28575">
              <a:solidFill>
                <a:sysClr val="windowText" lastClr="000000">
                  <a:lumMod val="50000"/>
                  <a:lumOff val="50000"/>
                </a:sysClr>
              </a:solidFill>
            </a:ln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vantGardeExtLitITCTT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Hoja1!$A$4:$A$14</c:f>
              <c:strCache>
                <c:ptCount val="11"/>
                <c:pt idx="0">
                  <c:v>Mar-20</c:v>
                </c:pt>
                <c:pt idx="1">
                  <c:v>Jun-20</c:v>
                </c:pt>
                <c:pt idx="2">
                  <c:v>Sep-20</c:v>
                </c:pt>
                <c:pt idx="3">
                  <c:v>Dec-20</c:v>
                </c:pt>
                <c:pt idx="4">
                  <c:v>Mar-21</c:v>
                </c:pt>
                <c:pt idx="5">
                  <c:v>Jun-21</c:v>
                </c:pt>
                <c:pt idx="6">
                  <c:v>Sep-21</c:v>
                </c:pt>
                <c:pt idx="7">
                  <c:v>Dec-21</c:v>
                </c:pt>
                <c:pt idx="8">
                  <c:v>Mar-22</c:v>
                </c:pt>
                <c:pt idx="9">
                  <c:v>Jun-22</c:v>
                </c:pt>
                <c:pt idx="10">
                  <c:v>Set-22</c:v>
                </c:pt>
              </c:strCache>
            </c:strRef>
          </c:cat>
          <c:val>
            <c:numRef>
              <c:f>Hoja1!$D$4:$D$14</c:f>
              <c:numCache>
                <c:formatCode>0.0%</c:formatCode>
                <c:ptCount val="11"/>
                <c:pt idx="0">
                  <c:v>6.8000000000000005E-2</c:v>
                </c:pt>
                <c:pt idx="1">
                  <c:v>5.1999999999999998E-2</c:v>
                </c:pt>
                <c:pt idx="2" formatCode="0.00%">
                  <c:v>5.8000000000000003E-2</c:v>
                </c:pt>
                <c:pt idx="3" formatCode="0.00%">
                  <c:v>0.08</c:v>
                </c:pt>
                <c:pt idx="4" formatCode="0.00%">
                  <c:v>9.9000000000000005E-2</c:v>
                </c:pt>
                <c:pt idx="5" formatCode="0.00%">
                  <c:v>0.109</c:v>
                </c:pt>
                <c:pt idx="6" formatCode="0.00%">
                  <c:v>0.129</c:v>
                </c:pt>
                <c:pt idx="7" formatCode="0.00%">
                  <c:v>0.14400000000000002</c:v>
                </c:pt>
                <c:pt idx="8" formatCode="0.00%">
                  <c:v>0.13300000000000001</c:v>
                </c:pt>
                <c:pt idx="9" formatCode="0.00%">
                  <c:v>0.122</c:v>
                </c:pt>
                <c:pt idx="10" formatCode="0.00%">
                  <c:v>0.11599999999999999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8E1-47C6-BA7F-086F1AF31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6935040"/>
        <c:axId val="266461184"/>
      </c:lineChart>
      <c:catAx>
        <c:axId val="286935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vantGardeExtLitITCTT"/>
              </a:defRPr>
            </a:pPr>
            <a:endParaRPr lang="es-PE"/>
          </a:p>
        </c:txPr>
        <c:crossAx val="266461184"/>
        <c:crosses val="autoZero"/>
        <c:auto val="1"/>
        <c:lblAlgn val="ctr"/>
        <c:lblOffset val="100"/>
        <c:noMultiLvlLbl val="0"/>
      </c:catAx>
      <c:valAx>
        <c:axId val="266461184"/>
        <c:scaling>
          <c:orientation val="minMax"/>
          <c:max val="0.30000000000000004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2869350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50">
              <a:latin typeface="AvantGardeExtLitITCTT"/>
            </a:defRPr>
          </a:pPr>
          <a:endParaRPr lang="es-P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09342654915784E-2"/>
          <c:y val="0.22969582908302574"/>
          <c:w val="0.92665447274120383"/>
          <c:h val="0.6725330397766391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AvantGardeExtLitITCTT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Q3'21</c:v>
                </c:pt>
                <c:pt idx="1">
                  <c:v>Q2'22</c:v>
                </c:pt>
                <c:pt idx="2">
                  <c:v>Q3'22</c:v>
                </c:pt>
                <c:pt idx="3">
                  <c:v>YTD 2021</c:v>
                </c:pt>
                <c:pt idx="4">
                  <c:v>YTD 2022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1690</c:v>
                </c:pt>
                <c:pt idx="1">
                  <c:v>1582</c:v>
                </c:pt>
                <c:pt idx="2">
                  <c:v>1691</c:v>
                </c:pt>
                <c:pt idx="3">
                  <c:v>4354</c:v>
                </c:pt>
                <c:pt idx="4">
                  <c:v>4707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15-45D3-88FA-7D56030B47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287214080"/>
        <c:axId val="121428736"/>
      </c:barChart>
      <c:catAx>
        <c:axId val="28721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vantGardeExtLitITCTT"/>
                <a:ea typeface="Calibri"/>
                <a:cs typeface="Arial" panose="020B0604020202020204" pitchFamily="34" charset="0"/>
              </a:defRPr>
            </a:pPr>
            <a:endParaRPr lang="es-PE"/>
          </a:p>
        </c:txPr>
        <c:crossAx val="121428736"/>
        <c:crosses val="autoZero"/>
        <c:auto val="1"/>
        <c:lblAlgn val="ctr"/>
        <c:lblOffset val="100"/>
        <c:noMultiLvlLbl val="0"/>
      </c:catAx>
      <c:valAx>
        <c:axId val="121428736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28721408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5">
          <a:latin typeface="Arial" pitchFamily="34" charset="0"/>
          <a:cs typeface="Arial" pitchFamily="34" charset="0"/>
        </a:defRPr>
      </a:pPr>
      <a:endParaRPr lang="es-P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53800509687049"/>
          <c:y val="0.17067992325844877"/>
          <c:w val="0.7664352008724884"/>
          <c:h val="0.627044511351615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Hoja1!$E$1</c:f>
              <c:strCache>
                <c:ptCount val="1"/>
                <c:pt idx="0">
                  <c:v>EBITDA</c:v>
                </c:pt>
              </c:strCache>
            </c:strRef>
          </c:tx>
          <c:spPr>
            <a:solidFill>
              <a:srgbClr val="3AB03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F0C-46BE-8B5D-C5F06850253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F0C-46BE-8B5D-C5F06850253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F0C-46BE-8B5D-C5F06850253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F0C-46BE-8B5D-C5F06850253E}"/>
              </c:ext>
            </c:extLst>
          </c:dPt>
          <c:dLbls>
            <c:dLbl>
              <c:idx val="0"/>
              <c:layout>
                <c:manualLayout>
                  <c:x val="-2.2473572317655479E-3"/>
                  <c:y val="-0.1442341817975327"/>
                </c:manualLayout>
              </c:layout>
              <c:tx>
                <c:rich>
                  <a:bodyPr/>
                  <a:lstStyle/>
                  <a:p>
                    <a:fld id="{C083E47F-B428-4FC4-A875-CC80D435DA10}" type="VALUE">
                      <a:rPr lang="en-US" sz="1100">
                        <a:latin typeface="AvantGardeExtLitITCTT"/>
                      </a:rPr>
                      <a:pPr/>
                      <a:t>[VALOR]</a:t>
                    </a:fld>
                    <a:endParaRPr lang="es-P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F0C-46BE-8B5D-C5F06850253E}"/>
                </c:ext>
              </c:extLst>
            </c:dLbl>
            <c:dLbl>
              <c:idx val="1"/>
              <c:layout>
                <c:manualLayout>
                  <c:x val="-2.2473572317655275E-3"/>
                  <c:y val="-0.1442341817975327"/>
                </c:manualLayout>
              </c:layout>
              <c:tx>
                <c:rich>
                  <a:bodyPr/>
                  <a:lstStyle/>
                  <a:p>
                    <a:fld id="{66EBB39F-76EB-4D37-96FC-F5C08FB0A693}" type="VALUE">
                      <a:rPr lang="en-US" sz="1100">
                        <a:latin typeface="AvantGardeExtLitITCTT"/>
                      </a:rPr>
                      <a:pPr/>
                      <a:t>[VALOR]</a:t>
                    </a:fld>
                    <a:endParaRPr lang="es-P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F0C-46BE-8B5D-C5F06850253E}"/>
                </c:ext>
              </c:extLst>
            </c:dLbl>
            <c:dLbl>
              <c:idx val="2"/>
              <c:layout>
                <c:manualLayout>
                  <c:x val="-4.494714463531055E-3"/>
                  <c:y val="-0.14874149997870559"/>
                </c:manualLayout>
              </c:layout>
              <c:tx>
                <c:rich>
                  <a:bodyPr/>
                  <a:lstStyle/>
                  <a:p>
                    <a:fld id="{1728FF31-7729-4B4B-8C73-C86B32587B45}" type="VALUE">
                      <a:rPr lang="en-US" sz="1100">
                        <a:latin typeface="AvantGardeExtLitITCTT"/>
                      </a:rPr>
                      <a:pPr/>
                      <a:t>[VALOR]</a:t>
                    </a:fld>
                    <a:endParaRPr lang="es-P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F0C-46BE-8B5D-C5F06850253E}"/>
                </c:ext>
              </c:extLst>
            </c:dLbl>
            <c:dLbl>
              <c:idx val="3"/>
              <c:layout>
                <c:manualLayout>
                  <c:x val="-4.494714463531055E-3"/>
                  <c:y val="-0.16226345452222427"/>
                </c:manualLayout>
              </c:layout>
              <c:tx>
                <c:rich>
                  <a:bodyPr/>
                  <a:lstStyle/>
                  <a:p>
                    <a:fld id="{64E652F4-32ED-413A-8EAE-E71A7F71FAC9}" type="VALUE">
                      <a:rPr lang="en-US" sz="1100">
                        <a:latin typeface="AvantGardeExtLitITCTT"/>
                      </a:rPr>
                      <a:pPr/>
                      <a:t>[VALOR]</a:t>
                    </a:fld>
                    <a:endParaRPr lang="es-P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F0C-46BE-8B5D-C5F06850253E}"/>
                </c:ext>
              </c:extLst>
            </c:dLbl>
            <c:dLbl>
              <c:idx val="4"/>
              <c:layout>
                <c:manualLayout>
                  <c:x val="1.6480429316288076E-16"/>
                  <c:y val="-0.12391575928791471"/>
                </c:manualLayout>
              </c:layout>
              <c:tx>
                <c:rich>
                  <a:bodyPr/>
                  <a:lstStyle/>
                  <a:p>
                    <a:fld id="{AFE45D65-F644-46FB-9AEF-C9C266DD9A82}" type="VALUE">
                      <a:rPr lang="en-US" sz="1100">
                        <a:latin typeface="AvantGardeExtLitITCTT"/>
                      </a:rPr>
                      <a:pPr/>
                      <a:t>[VALOR]</a:t>
                    </a:fld>
                    <a:endParaRPr lang="es-P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41B-4FA0-A992-DFECFAEBE0AF}"/>
                </c:ext>
              </c:extLst>
            </c:dLbl>
            <c:dLbl>
              <c:idx val="5"/>
              <c:layout>
                <c:manualLayout>
                  <c:x val="-2.2473572317656099E-3"/>
                  <c:y val="-0.26593177268920093"/>
                </c:manualLayout>
              </c:layout>
              <c:tx>
                <c:rich>
                  <a:bodyPr/>
                  <a:lstStyle/>
                  <a:p>
                    <a:fld id="{D4DD6A17-E27B-4A8F-85A3-5A5CCEB0DDA6}" type="VALUE">
                      <a:rPr lang="en-US" sz="1100">
                        <a:latin typeface="AvantGardeExtLitITCTT"/>
                      </a:rPr>
                      <a:pPr/>
                      <a:t>[VALOR]</a:t>
                    </a:fld>
                    <a:endParaRPr lang="es-P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E61-4A8B-928C-94AFD60C2911}"/>
                </c:ext>
              </c:extLst>
            </c:dLbl>
            <c:dLbl>
              <c:idx val="6"/>
              <c:layout>
                <c:manualLayout>
                  <c:x val="-1.6480429316288076E-16"/>
                  <c:y val="-0.351570818131485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AvantGardeExtLitITCTT"/>
                    </a:defRPr>
                  </a:pPr>
                  <a:endParaRPr lang="es-P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61-4A8B-928C-94AFD60C29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Hoja1!$A$3:$A$7</c:f>
              <c:strCache>
                <c:ptCount val="5"/>
                <c:pt idx="0">
                  <c:v>Q3'21</c:v>
                </c:pt>
                <c:pt idx="1">
                  <c:v>Q2'22</c:v>
                </c:pt>
                <c:pt idx="2">
                  <c:v>Q3'22</c:v>
                </c:pt>
                <c:pt idx="3">
                  <c:v>YTD 2021</c:v>
                </c:pt>
                <c:pt idx="4">
                  <c:v>YTD 2022</c:v>
                </c:pt>
              </c:strCache>
            </c:strRef>
          </c:cat>
          <c:val>
            <c:numRef>
              <c:f>Hoja1!$E$3:$E$7</c:f>
              <c:numCache>
                <c:formatCode>General</c:formatCode>
                <c:ptCount val="5"/>
                <c:pt idx="0">
                  <c:v>303</c:v>
                </c:pt>
                <c:pt idx="1">
                  <c:v>219</c:v>
                </c:pt>
                <c:pt idx="2">
                  <c:v>276</c:v>
                </c:pt>
                <c:pt idx="3">
                  <c:v>737</c:v>
                </c:pt>
                <c:pt idx="4">
                  <c:v>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F0C-46BE-8B5D-C5F06850253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287238656"/>
        <c:axId val="125098752"/>
      </c:barChart>
      <c:catAx>
        <c:axId val="28723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AvantGardeExtLitITCTT"/>
                <a:cs typeface="Arial" panose="020B0604020202020204" pitchFamily="34" charset="0"/>
              </a:defRPr>
            </a:pPr>
            <a:endParaRPr lang="es-PE"/>
          </a:p>
        </c:txPr>
        <c:crossAx val="125098752"/>
        <c:crosses val="autoZero"/>
        <c:auto val="1"/>
        <c:lblAlgn val="ctr"/>
        <c:lblOffset val="100"/>
        <c:noMultiLvlLbl val="0"/>
      </c:catAx>
      <c:valAx>
        <c:axId val="125098752"/>
        <c:scaling>
          <c:orientation val="minMax"/>
          <c:max val="1000"/>
        </c:scaling>
        <c:delete val="1"/>
        <c:axPos val="l"/>
        <c:numFmt formatCode="General" sourceLinked="1"/>
        <c:majorTickMark val="out"/>
        <c:minorTickMark val="none"/>
        <c:tickLblPos val="nextTo"/>
        <c:crossAx val="28723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808685717280018E-2"/>
          <c:y val="4.7013213842817023E-2"/>
          <c:w val="0.89304732772712958"/>
          <c:h val="0.75307394737683431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Gross margin</c:v>
                </c:pt>
              </c:strCache>
            </c:strRef>
          </c:tx>
          <c:spPr>
            <a:ln w="12700">
              <a:solidFill>
                <a:srgbClr val="3AB03A"/>
              </a:solidFill>
            </a:ln>
          </c:spPr>
          <c:marker>
            <c:symbol val="diamond"/>
            <c:size val="8"/>
            <c:spPr>
              <a:solidFill>
                <a:srgbClr val="3AB03A"/>
              </a:solidFill>
              <a:ln w="12700">
                <a:solidFill>
                  <a:srgbClr val="3AB03A"/>
                </a:solidFill>
              </a:ln>
            </c:spPr>
          </c:marker>
          <c:dPt>
            <c:idx val="3"/>
            <c:marker>
              <c:spPr>
                <a:solidFill>
                  <a:srgbClr val="3AB03A"/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0-8BB6-4DFE-8017-C075B943134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vantGardeExtLitITCTT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Hoja1!$A$4:$A$8</c:f>
              <c:strCache>
                <c:ptCount val="5"/>
                <c:pt idx="0">
                  <c:v>Q3'21</c:v>
                </c:pt>
                <c:pt idx="1">
                  <c:v>Q2'22</c:v>
                </c:pt>
                <c:pt idx="2">
                  <c:v>Q3'22</c:v>
                </c:pt>
                <c:pt idx="3">
                  <c:v>YTD 2021</c:v>
                </c:pt>
                <c:pt idx="4">
                  <c:v>YTD 2022</c:v>
                </c:pt>
              </c:strCache>
            </c:strRef>
          </c:cat>
          <c:val>
            <c:numRef>
              <c:f>Hoja1!$B$4:$B$8</c:f>
              <c:numCache>
                <c:formatCode>0.00%</c:formatCode>
                <c:ptCount val="5"/>
                <c:pt idx="0" formatCode="0.0%">
                  <c:v>0.27200000000000002</c:v>
                </c:pt>
                <c:pt idx="1">
                  <c:v>0.249</c:v>
                </c:pt>
                <c:pt idx="2">
                  <c:v>0.28799999999999998</c:v>
                </c:pt>
                <c:pt idx="3" formatCode="0.0%">
                  <c:v>0.27400000000000002</c:v>
                </c:pt>
                <c:pt idx="4">
                  <c:v>0.25900000000000001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EF-470F-9D40-2A09645022E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Operating Margin</c:v>
                </c:pt>
              </c:strCache>
            </c:strRef>
          </c:tx>
          <c:spPr>
            <a:ln w="12700">
              <a:solidFill>
                <a:schemeClr val="bg1">
                  <a:lumMod val="85000"/>
                </a:schemeClr>
              </a:solidFill>
            </a:ln>
          </c:spPr>
          <c:marker>
            <c:symbol val="diamond"/>
            <c:size val="8"/>
            <c:spPr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</a:ln>
            </c:spPr>
          </c:marker>
          <c:dPt>
            <c:idx val="3"/>
            <c:marker>
              <c:spPr>
                <a:solidFill>
                  <a:schemeClr val="bg1">
                    <a:lumMod val="85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4-A6EF-470F-9D40-2A09645022E1}"/>
              </c:ext>
            </c:extLst>
          </c:dPt>
          <c:dLbls>
            <c:dLbl>
              <c:idx val="0"/>
              <c:layout>
                <c:manualLayout>
                  <c:x val="-5.8900572046488825E-2"/>
                  <c:y val="-1.2716476588221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6EF-470F-9D40-2A09645022E1}"/>
                </c:ext>
              </c:extLst>
            </c:dLbl>
            <c:dLbl>
              <c:idx val="1"/>
              <c:layout>
                <c:manualLayout>
                  <c:x val="-5.6398164217853763E-2"/>
                  <c:y val="-4.8726881429258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6EF-470F-9D40-2A09645022E1}"/>
                </c:ext>
              </c:extLst>
            </c:dLbl>
            <c:dLbl>
              <c:idx val="2"/>
              <c:layout>
                <c:manualLayout>
                  <c:x val="-6.6407795532394162E-2"/>
                  <c:y val="-5.772957124866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6EF-470F-9D40-2A09645022E1}"/>
                </c:ext>
              </c:extLst>
            </c:dLbl>
            <c:dLbl>
              <c:idx val="3"/>
              <c:layout>
                <c:manualLayout>
                  <c:x val="-5.6398164217853625E-2"/>
                  <c:y val="-5.7729571248669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6EF-470F-9D40-2A09645022E1}"/>
                </c:ext>
              </c:extLst>
            </c:dLbl>
            <c:dLbl>
              <c:idx val="4"/>
              <c:layout>
                <c:manualLayout>
                  <c:x val="-5.6397967177867388E-2"/>
                  <c:y val="-6.2230916158375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9CE-4F71-8DBC-4B3CCEA9EA0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vantGardeExtLitITCTT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Hoja1!$A$4:$A$8</c:f>
              <c:strCache>
                <c:ptCount val="5"/>
                <c:pt idx="0">
                  <c:v>Q3'21</c:v>
                </c:pt>
                <c:pt idx="1">
                  <c:v>Q2'22</c:v>
                </c:pt>
                <c:pt idx="2">
                  <c:v>Q3'22</c:v>
                </c:pt>
                <c:pt idx="3">
                  <c:v>YTD 2021</c:v>
                </c:pt>
                <c:pt idx="4">
                  <c:v>YTD 2022</c:v>
                </c:pt>
              </c:strCache>
            </c:strRef>
          </c:cat>
          <c:val>
            <c:numRef>
              <c:f>Hoja1!$C$4:$C$8</c:f>
              <c:numCache>
                <c:formatCode>0.00%</c:formatCode>
                <c:ptCount val="5"/>
                <c:pt idx="0" formatCode="0.0%">
                  <c:v>0.14199999999999999</c:v>
                </c:pt>
                <c:pt idx="1">
                  <c:v>0.10199999999999999</c:v>
                </c:pt>
                <c:pt idx="2">
                  <c:v>0.129</c:v>
                </c:pt>
                <c:pt idx="3" formatCode="0.0%">
                  <c:v>0.129</c:v>
                </c:pt>
                <c:pt idx="4">
                  <c:v>0.10199999999999999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6EF-470F-9D40-2A09645022E1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Ebitda Margin</c:v>
                </c:pt>
              </c:strCache>
            </c:strRef>
          </c:tx>
          <c:spPr>
            <a:ln w="127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diamond"/>
            <c:size val="8"/>
            <c:spPr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Pt>
            <c:idx val="3"/>
            <c:marker>
              <c:spPr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noFill/>
                </a:ln>
              </c:spPr>
            </c:marker>
            <c:bubble3D val="0"/>
            <c:spPr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1-8BB6-4DFE-8017-C075B943134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vantGardeExtLitITCTT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Hoja1!$A$4:$A$8</c:f>
              <c:strCache>
                <c:ptCount val="5"/>
                <c:pt idx="0">
                  <c:v>Q3'21</c:v>
                </c:pt>
                <c:pt idx="1">
                  <c:v>Q2'22</c:v>
                </c:pt>
                <c:pt idx="2">
                  <c:v>Q3'22</c:v>
                </c:pt>
                <c:pt idx="3">
                  <c:v>YTD 2021</c:v>
                </c:pt>
                <c:pt idx="4">
                  <c:v>YTD 2022</c:v>
                </c:pt>
              </c:strCache>
            </c:strRef>
          </c:cat>
          <c:val>
            <c:numRef>
              <c:f>Hoja1!$D$4:$D$8</c:f>
              <c:numCache>
                <c:formatCode>0.00%</c:formatCode>
                <c:ptCount val="5"/>
                <c:pt idx="0" formatCode="0.0%">
                  <c:v>0.18</c:v>
                </c:pt>
                <c:pt idx="1">
                  <c:v>0.13800000000000001</c:v>
                </c:pt>
                <c:pt idx="2">
                  <c:v>0.16300000000000001</c:v>
                </c:pt>
                <c:pt idx="3" formatCode="0.0%">
                  <c:v>0.16900000000000001</c:v>
                </c:pt>
                <c:pt idx="4">
                  <c:v>0.13900000000000001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6EF-470F-9D40-2A09645022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935040"/>
        <c:axId val="266461184"/>
      </c:lineChart>
      <c:catAx>
        <c:axId val="286935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vantGardeExtLitITCTT"/>
              </a:defRPr>
            </a:pPr>
            <a:endParaRPr lang="es-PE"/>
          </a:p>
        </c:txPr>
        <c:crossAx val="266461184"/>
        <c:crosses val="autoZero"/>
        <c:auto val="1"/>
        <c:lblAlgn val="ctr"/>
        <c:lblOffset val="100"/>
        <c:noMultiLvlLbl val="0"/>
      </c:catAx>
      <c:valAx>
        <c:axId val="266461184"/>
        <c:scaling>
          <c:orientation val="minMax"/>
          <c:max val="0.30000000000000004"/>
          <c:min val="4.0000000000000008E-2"/>
        </c:scaling>
        <c:delete val="1"/>
        <c:axPos val="l"/>
        <c:numFmt formatCode="0.0%" sourceLinked="1"/>
        <c:majorTickMark val="out"/>
        <c:minorTickMark val="none"/>
        <c:tickLblPos val="nextTo"/>
        <c:crossAx val="2869350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50">
              <a:latin typeface="AvantGardeExtLitITCTT"/>
            </a:defRPr>
          </a:pPr>
          <a:endParaRPr lang="es-P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690508685964136E-2"/>
          <c:y val="0"/>
          <c:w val="0.96328088089087893"/>
          <c:h val="0.8525229550418793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AB0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E5-402C-9A9C-87BBB49FFD9E}"/>
              </c:ext>
            </c:extLst>
          </c:dPt>
          <c:dPt>
            <c:idx val="1"/>
            <c:invertIfNegative val="0"/>
            <c:bubble3D val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E5-402C-9A9C-87BBB49FFD9E}"/>
              </c:ext>
            </c:extLst>
          </c:dPt>
          <c:dPt>
            <c:idx val="2"/>
            <c:invertIfNegative val="0"/>
            <c:bubble3D val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E5-402C-9A9C-87BBB49FFD9E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7E5-402C-9A9C-87BBB49FFD9E}"/>
              </c:ext>
            </c:extLst>
          </c:dPt>
          <c:dPt>
            <c:idx val="4"/>
            <c:invertIfNegative val="0"/>
            <c:bubble3D val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7E5-402C-9A9C-87BBB49FFD9E}"/>
              </c:ext>
            </c:extLst>
          </c:dPt>
          <c:dPt>
            <c:idx val="5"/>
            <c:invertIfNegative val="0"/>
            <c:bubble3D val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7E5-402C-9A9C-87BBB49FFD9E}"/>
              </c:ext>
            </c:extLst>
          </c:dPt>
          <c:dPt>
            <c:idx val="6"/>
            <c:invertIfNegative val="0"/>
            <c:bubble3D val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7E5-402C-9A9C-87BBB49FFD9E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E5-402C-9A9C-87BBB49FFD9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'Ut. Neta(INGLES)'!$B$16:$I$16</c:f>
              <c:strCache>
                <c:ptCount val="8"/>
                <c:pt idx="0">
                  <c:v>3Q'21</c:v>
                </c:pt>
                <c:pt idx="1">
                  <c:v>Δ Share of profit of associated</c:v>
                </c:pt>
                <c:pt idx="2">
                  <c:v>Δ D&amp;A</c:v>
                </c:pt>
                <c:pt idx="3">
                  <c:v>Δ Gain(loss)  to FX</c:v>
                </c:pt>
                <c:pt idx="4">
                  <c:v>Δ EBITDA</c:v>
                </c:pt>
                <c:pt idx="5">
                  <c:v>Δ Financial exp</c:v>
                </c:pt>
                <c:pt idx="6">
                  <c:v>Δ Income tax</c:v>
                </c:pt>
                <c:pt idx="7">
                  <c:v>3Q'22</c:v>
                </c:pt>
              </c:strCache>
            </c:strRef>
          </c:cat>
          <c:val>
            <c:numRef>
              <c:f>'Ut. Neta(INGLES)'!$B$17:$I$17</c:f>
              <c:numCache>
                <c:formatCode>#,##0.0</c:formatCode>
                <c:ptCount val="8"/>
                <c:pt idx="0">
                  <c:v>86</c:v>
                </c:pt>
                <c:pt idx="1">
                  <c:v>86</c:v>
                </c:pt>
                <c:pt idx="2">
                  <c:v>95</c:v>
                </c:pt>
                <c:pt idx="3">
                  <c:v>103</c:v>
                </c:pt>
                <c:pt idx="4">
                  <c:v>94</c:v>
                </c:pt>
                <c:pt idx="5">
                  <c:v>93</c:v>
                </c:pt>
                <c:pt idx="6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7E5-402C-9A9C-87BBB49FFD9E}"/>
            </c:ext>
          </c:extLst>
        </c:ser>
        <c:ser>
          <c:idx val="1"/>
          <c:order val="1"/>
          <c:spPr>
            <a:solidFill>
              <a:srgbClr val="E7E6E6">
                <a:lumMod val="75000"/>
              </a:srgb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3AB0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7E5-402C-9A9C-87BBB49FFD9E}"/>
              </c:ext>
            </c:extLst>
          </c:dPt>
          <c:dPt>
            <c:idx val="2"/>
            <c:invertIfNegative val="0"/>
            <c:bubble3D val="0"/>
            <c:spPr>
              <a:solidFill>
                <a:srgbClr val="3AB0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87E5-402C-9A9C-87BBB49FFD9E}"/>
              </c:ext>
            </c:extLst>
          </c:dPt>
          <c:dPt>
            <c:idx val="3"/>
            <c:invertIfNegative val="0"/>
            <c:bubble3D val="0"/>
            <c:spPr>
              <a:solidFill>
                <a:srgbClr val="3AB0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87E5-402C-9A9C-87BBB49FFD9E}"/>
              </c:ext>
            </c:extLst>
          </c:dPt>
          <c:dPt>
            <c:idx val="4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87E5-402C-9A9C-87BBB49FFD9E}"/>
              </c:ext>
            </c:extLst>
          </c:dPt>
          <c:dPt>
            <c:idx val="5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87E5-402C-9A9C-87BBB49FFD9E}"/>
              </c:ext>
            </c:extLst>
          </c:dPt>
          <c:dPt>
            <c:idx val="6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87E5-402C-9A9C-87BBB49FFD9E}"/>
              </c:ext>
            </c:extLst>
          </c:dPt>
          <c:dPt>
            <c:idx val="7"/>
            <c:invertIfNegative val="0"/>
            <c:bubble3D val="0"/>
            <c:spPr>
              <a:solidFill>
                <a:srgbClr val="3AB0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87E5-402C-9A9C-87BBB49FFD9E}"/>
              </c:ext>
            </c:extLst>
          </c:dPt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87E5-402C-9A9C-87BBB49FFD9E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87E5-402C-9A9C-87BBB49FFD9E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87E5-402C-9A9C-87BBB49FFD9E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87E5-402C-9A9C-87BBB49FFD9E}"/>
                </c:ext>
              </c:extLst>
            </c:dLbl>
            <c:dLbl>
              <c:idx val="5"/>
              <c:layout>
                <c:manualLayout>
                  <c:x val="0"/>
                  <c:y val="1.8336600793671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87E5-402C-9A9C-87BBB49FFD9E}"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87E5-402C-9A9C-87BBB49FFD9E}"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87E5-402C-9A9C-87BBB49FFD9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'Ut. Neta(INGLES)'!$B$16:$I$16</c:f>
              <c:strCache>
                <c:ptCount val="8"/>
                <c:pt idx="0">
                  <c:v>3Q'21</c:v>
                </c:pt>
                <c:pt idx="1">
                  <c:v>Δ Share of profit of associated</c:v>
                </c:pt>
                <c:pt idx="2">
                  <c:v>Δ D&amp;A</c:v>
                </c:pt>
                <c:pt idx="3">
                  <c:v>Δ Gain(loss)  to FX</c:v>
                </c:pt>
                <c:pt idx="4">
                  <c:v>Δ EBITDA</c:v>
                </c:pt>
                <c:pt idx="5">
                  <c:v>Δ Financial exp</c:v>
                </c:pt>
                <c:pt idx="6">
                  <c:v>Δ Income tax</c:v>
                </c:pt>
                <c:pt idx="7">
                  <c:v>3Q'22</c:v>
                </c:pt>
              </c:strCache>
            </c:strRef>
          </c:cat>
          <c:val>
            <c:numRef>
              <c:f>'Ut. Neta(INGLES)'!$B$18:$I$18</c:f>
              <c:numCache>
                <c:formatCode>#,##0.0</c:formatCode>
                <c:ptCount val="8"/>
                <c:pt idx="1">
                  <c:v>9</c:v>
                </c:pt>
                <c:pt idx="2">
                  <c:v>8</c:v>
                </c:pt>
                <c:pt idx="3">
                  <c:v>18</c:v>
                </c:pt>
                <c:pt idx="4">
                  <c:v>27</c:v>
                </c:pt>
                <c:pt idx="5">
                  <c:v>1</c:v>
                </c:pt>
                <c:pt idx="6">
                  <c:v>2</c:v>
                </c:pt>
                <c:pt idx="7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87E5-402C-9A9C-87BBB49FF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49983744"/>
        <c:axId val="134596864"/>
      </c:barChart>
      <c:catAx>
        <c:axId val="14998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ysClr val="windowText" lastClr="000000">
                <a:lumMod val="15000"/>
                <a:lumOff val="8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4596864"/>
        <c:crosses val="autoZero"/>
        <c:auto val="1"/>
        <c:lblAlgn val="ctr"/>
        <c:lblOffset val="100"/>
        <c:noMultiLvlLbl val="0"/>
      </c:catAx>
      <c:valAx>
        <c:axId val="134596864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4998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3AB03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B5-4765-9C50-F1BFFAE7900C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B5-4765-9C50-F1BFFAE7900C}"/>
              </c:ext>
            </c:extLst>
          </c:dPt>
          <c:dLbls>
            <c:dLbl>
              <c:idx val="0"/>
              <c:layout>
                <c:manualLayout>
                  <c:x val="-0.18191874785678691"/>
                  <c:y val="-6.257151822320039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8B5-4765-9C50-F1BFFAE7900C}"/>
                </c:ext>
              </c:extLst>
            </c:dLbl>
            <c:dLbl>
              <c:idx val="1"/>
              <c:layout>
                <c:manualLayout>
                  <c:x val="-5.3051948939848499E-2"/>
                  <c:y val="7.619661717264911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8B5-4765-9C50-F1BFFAE790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Non-Current</c:v>
                </c:pt>
                <c:pt idx="1">
                  <c:v>Current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0.52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B5-4765-9C50-F1BFFAE79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85112610194407E-2"/>
          <c:y val="5.4226052073992365E-2"/>
          <c:w val="0.9071283793473166"/>
          <c:h val="0.82888425167937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Vencimiento</c:v>
                </c:pt>
              </c:strCache>
            </c:strRef>
          </c:tx>
          <c:spPr>
            <a:solidFill>
              <a:srgbClr val="38AC38"/>
            </a:solidFill>
            <a:ln>
              <a:solidFill>
                <a:srgbClr val="38AC38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Hoja1!$A$2:$A$8</c:f>
              <c:numCache>
                <c:formatCode>0</c:formatCode>
                <c:ptCount val="7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118</c:v>
                </c:pt>
                <c:pt idx="1">
                  <c:v>172</c:v>
                </c:pt>
                <c:pt idx="2">
                  <c:v>92</c:v>
                </c:pt>
                <c:pt idx="3">
                  <c:v>80</c:v>
                </c:pt>
                <c:pt idx="4">
                  <c:v>67</c:v>
                </c:pt>
                <c:pt idx="5">
                  <c:v>29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6C-4B36-8E93-DC625EE3A6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9048736"/>
        <c:axId val="1701873120"/>
      </c:barChart>
      <c:catAx>
        <c:axId val="154904873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1701873120"/>
        <c:crosses val="autoZero"/>
        <c:auto val="1"/>
        <c:lblAlgn val="ctr"/>
        <c:lblOffset val="100"/>
        <c:noMultiLvlLbl val="0"/>
      </c:catAx>
      <c:valAx>
        <c:axId val="1701873120"/>
        <c:scaling>
          <c:orientation val="minMax"/>
          <c:max val="25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54904873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631833725190185E-2"/>
          <c:y val="5.4226052073992365E-2"/>
          <c:w val="0.9071283793473166"/>
          <c:h val="0.68663474533763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Saldo de caja</c:v>
                </c:pt>
              </c:strCache>
            </c:strRef>
          </c:tx>
          <c:spPr>
            <a:solidFill>
              <a:srgbClr val="38AC38"/>
            </a:solidFill>
            <a:ln>
              <a:solidFill>
                <a:srgbClr val="38AC38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Hoja1!$A$2:$A$14</c:f>
              <c:strCache>
                <c:ptCount val="13"/>
                <c:pt idx="0">
                  <c:v>March'20</c:v>
                </c:pt>
                <c:pt idx="1">
                  <c:v>April'20</c:v>
                </c:pt>
                <c:pt idx="2">
                  <c:v>May'20</c:v>
                </c:pt>
                <c:pt idx="3">
                  <c:v>June'20</c:v>
                </c:pt>
                <c:pt idx="4">
                  <c:v>Sept'20</c:v>
                </c:pt>
                <c:pt idx="5">
                  <c:v>Dec'20</c:v>
                </c:pt>
                <c:pt idx="6">
                  <c:v>Mar'21</c:v>
                </c:pt>
                <c:pt idx="7">
                  <c:v>Jun'21</c:v>
                </c:pt>
                <c:pt idx="8">
                  <c:v>Sep'21</c:v>
                </c:pt>
                <c:pt idx="9">
                  <c:v>Dic'21</c:v>
                </c:pt>
                <c:pt idx="10">
                  <c:v>Mar'22</c:v>
                </c:pt>
                <c:pt idx="11">
                  <c:v>Jun'22</c:v>
                </c:pt>
                <c:pt idx="12">
                  <c:v>Sep'22</c:v>
                </c:pt>
              </c:strCache>
            </c:strRef>
          </c:cat>
          <c:val>
            <c:numRef>
              <c:f>Hoja1!$B$2:$B$14</c:f>
              <c:numCache>
                <c:formatCode>General</c:formatCode>
                <c:ptCount val="13"/>
                <c:pt idx="0">
                  <c:v>105</c:v>
                </c:pt>
                <c:pt idx="1">
                  <c:v>252</c:v>
                </c:pt>
                <c:pt idx="2">
                  <c:v>199</c:v>
                </c:pt>
                <c:pt idx="3">
                  <c:v>120</c:v>
                </c:pt>
                <c:pt idx="4">
                  <c:v>104</c:v>
                </c:pt>
                <c:pt idx="5">
                  <c:v>74</c:v>
                </c:pt>
                <c:pt idx="6">
                  <c:v>45</c:v>
                </c:pt>
                <c:pt idx="7">
                  <c:v>100</c:v>
                </c:pt>
                <c:pt idx="8">
                  <c:v>59</c:v>
                </c:pt>
                <c:pt idx="9">
                  <c:v>51</c:v>
                </c:pt>
                <c:pt idx="10">
                  <c:v>77</c:v>
                </c:pt>
                <c:pt idx="11">
                  <c:v>49</c:v>
                </c:pt>
                <c:pt idx="1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53-4B53-96A0-A548C8E66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49048736"/>
        <c:axId val="1701873120"/>
      </c:barChart>
      <c:catAx>
        <c:axId val="154904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1701873120"/>
        <c:crosses val="autoZero"/>
        <c:auto val="1"/>
        <c:lblAlgn val="ctr"/>
        <c:lblOffset val="100"/>
        <c:noMultiLvlLbl val="0"/>
      </c:catAx>
      <c:valAx>
        <c:axId val="1701873120"/>
        <c:scaling>
          <c:orientation val="minMax"/>
          <c:max val="25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54904873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134387432172741E-2"/>
          <c:y val="5.2721755932612767E-2"/>
          <c:w val="0.96492028970768329"/>
          <c:h val="0.850304781888559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Local banks</c:v>
                </c:pt>
              </c:strCache>
            </c:strRef>
          </c:tx>
          <c:spPr>
            <a:solidFill>
              <a:srgbClr val="38AC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Hoja1!$A$3:$A$15</c:f>
              <c:strCache>
                <c:ptCount val="13"/>
                <c:pt idx="0">
                  <c:v>Mar'20</c:v>
                </c:pt>
                <c:pt idx="1">
                  <c:v>April'20</c:v>
                </c:pt>
                <c:pt idx="2">
                  <c:v>May'20</c:v>
                </c:pt>
                <c:pt idx="3">
                  <c:v>Jun'20</c:v>
                </c:pt>
                <c:pt idx="4">
                  <c:v>Sep'20</c:v>
                </c:pt>
                <c:pt idx="5">
                  <c:v>Dec'20</c:v>
                </c:pt>
                <c:pt idx="6">
                  <c:v>Mar'21</c:v>
                </c:pt>
                <c:pt idx="7">
                  <c:v>Jun'21</c:v>
                </c:pt>
                <c:pt idx="8">
                  <c:v>Sep'21</c:v>
                </c:pt>
                <c:pt idx="9">
                  <c:v>Dic'21</c:v>
                </c:pt>
                <c:pt idx="10">
                  <c:v>Mar'22</c:v>
                </c:pt>
                <c:pt idx="11">
                  <c:v>Jun'22</c:v>
                </c:pt>
                <c:pt idx="12">
                  <c:v>Sep'22</c:v>
                </c:pt>
              </c:strCache>
            </c:strRef>
          </c:cat>
          <c:val>
            <c:numRef>
              <c:f>Hoja1!$B$3:$B$15</c:f>
              <c:numCache>
                <c:formatCode>General</c:formatCode>
                <c:ptCount val="13"/>
                <c:pt idx="0">
                  <c:v>495</c:v>
                </c:pt>
                <c:pt idx="1">
                  <c:v>653</c:v>
                </c:pt>
                <c:pt idx="2">
                  <c:v>573</c:v>
                </c:pt>
                <c:pt idx="3">
                  <c:v>412</c:v>
                </c:pt>
                <c:pt idx="4">
                  <c:v>205</c:v>
                </c:pt>
                <c:pt idx="5">
                  <c:v>198</c:v>
                </c:pt>
                <c:pt idx="6">
                  <c:v>191</c:v>
                </c:pt>
                <c:pt idx="7">
                  <c:v>335</c:v>
                </c:pt>
                <c:pt idx="8">
                  <c:v>330</c:v>
                </c:pt>
                <c:pt idx="9">
                  <c:v>290</c:v>
                </c:pt>
                <c:pt idx="10">
                  <c:v>301</c:v>
                </c:pt>
                <c:pt idx="11">
                  <c:v>334</c:v>
                </c:pt>
                <c:pt idx="12">
                  <c:v>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81-437C-98C9-EB67542701E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Foreign banks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Hoja1!$A$3:$A$15</c:f>
              <c:strCache>
                <c:ptCount val="13"/>
                <c:pt idx="0">
                  <c:v>Mar'20</c:v>
                </c:pt>
                <c:pt idx="1">
                  <c:v>April'20</c:v>
                </c:pt>
                <c:pt idx="2">
                  <c:v>May'20</c:v>
                </c:pt>
                <c:pt idx="3">
                  <c:v>Jun'20</c:v>
                </c:pt>
                <c:pt idx="4">
                  <c:v>Sep'20</c:v>
                </c:pt>
                <c:pt idx="5">
                  <c:v>Dec'20</c:v>
                </c:pt>
                <c:pt idx="6">
                  <c:v>Mar'21</c:v>
                </c:pt>
                <c:pt idx="7">
                  <c:v>Jun'21</c:v>
                </c:pt>
                <c:pt idx="8">
                  <c:v>Sep'21</c:v>
                </c:pt>
                <c:pt idx="9">
                  <c:v>Dic'21</c:v>
                </c:pt>
                <c:pt idx="10">
                  <c:v>Mar'22</c:v>
                </c:pt>
                <c:pt idx="11">
                  <c:v>Jun'22</c:v>
                </c:pt>
                <c:pt idx="12">
                  <c:v>Sep'22</c:v>
                </c:pt>
              </c:strCache>
            </c:strRef>
          </c:cat>
          <c:val>
            <c:numRef>
              <c:f>Hoja1!$C$3:$C$15</c:f>
              <c:numCache>
                <c:formatCode>General</c:formatCode>
                <c:ptCount val="13"/>
                <c:pt idx="0">
                  <c:v>146</c:v>
                </c:pt>
                <c:pt idx="1">
                  <c:v>121</c:v>
                </c:pt>
                <c:pt idx="2">
                  <c:v>130</c:v>
                </c:pt>
                <c:pt idx="3">
                  <c:v>192</c:v>
                </c:pt>
                <c:pt idx="4">
                  <c:v>133</c:v>
                </c:pt>
                <c:pt idx="5">
                  <c:v>126</c:v>
                </c:pt>
                <c:pt idx="6">
                  <c:v>120</c:v>
                </c:pt>
                <c:pt idx="7">
                  <c:v>110</c:v>
                </c:pt>
                <c:pt idx="8">
                  <c:v>88</c:v>
                </c:pt>
                <c:pt idx="9">
                  <c:v>80</c:v>
                </c:pt>
                <c:pt idx="10">
                  <c:v>76</c:v>
                </c:pt>
                <c:pt idx="11">
                  <c:v>62</c:v>
                </c:pt>
                <c:pt idx="1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81-437C-98C9-EB67542701E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CAT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Hoja1!$A$3:$A$15</c:f>
              <c:strCache>
                <c:ptCount val="13"/>
                <c:pt idx="0">
                  <c:v>Mar'20</c:v>
                </c:pt>
                <c:pt idx="1">
                  <c:v>April'20</c:v>
                </c:pt>
                <c:pt idx="2">
                  <c:v>May'20</c:v>
                </c:pt>
                <c:pt idx="3">
                  <c:v>Jun'20</c:v>
                </c:pt>
                <c:pt idx="4">
                  <c:v>Sep'20</c:v>
                </c:pt>
                <c:pt idx="5">
                  <c:v>Dec'20</c:v>
                </c:pt>
                <c:pt idx="6">
                  <c:v>Mar'21</c:v>
                </c:pt>
                <c:pt idx="7">
                  <c:v>Jun'21</c:v>
                </c:pt>
                <c:pt idx="8">
                  <c:v>Sep'21</c:v>
                </c:pt>
                <c:pt idx="9">
                  <c:v>Dic'21</c:v>
                </c:pt>
                <c:pt idx="10">
                  <c:v>Mar'22</c:v>
                </c:pt>
                <c:pt idx="11">
                  <c:v>Jun'22</c:v>
                </c:pt>
                <c:pt idx="12">
                  <c:v>Sep'22</c:v>
                </c:pt>
              </c:strCache>
            </c:strRef>
          </c:cat>
          <c:val>
            <c:numRef>
              <c:f>Hoja1!$D$3:$D$15</c:f>
              <c:numCache>
                <c:formatCode>General</c:formatCode>
                <c:ptCount val="13"/>
                <c:pt idx="0">
                  <c:v>55</c:v>
                </c:pt>
                <c:pt idx="1">
                  <c:v>89</c:v>
                </c:pt>
                <c:pt idx="2">
                  <c:v>154</c:v>
                </c:pt>
                <c:pt idx="3">
                  <c:v>64</c:v>
                </c:pt>
                <c:pt idx="4">
                  <c:v>68</c:v>
                </c:pt>
                <c:pt idx="5">
                  <c:v>58</c:v>
                </c:pt>
                <c:pt idx="6">
                  <c:v>47</c:v>
                </c:pt>
                <c:pt idx="7">
                  <c:v>41</c:v>
                </c:pt>
                <c:pt idx="8">
                  <c:v>41</c:v>
                </c:pt>
                <c:pt idx="9">
                  <c:v>15</c:v>
                </c:pt>
                <c:pt idx="10">
                  <c:v>12</c:v>
                </c:pt>
                <c:pt idx="11">
                  <c:v>41</c:v>
                </c:pt>
                <c:pt idx="1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81-437C-98C9-EB67542701E0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Capital Mkt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Hoja1!$A$3:$A$15</c:f>
              <c:strCache>
                <c:ptCount val="13"/>
                <c:pt idx="0">
                  <c:v>Mar'20</c:v>
                </c:pt>
                <c:pt idx="1">
                  <c:v>April'20</c:v>
                </c:pt>
                <c:pt idx="2">
                  <c:v>May'20</c:v>
                </c:pt>
                <c:pt idx="3">
                  <c:v>Jun'20</c:v>
                </c:pt>
                <c:pt idx="4">
                  <c:v>Sep'20</c:v>
                </c:pt>
                <c:pt idx="5">
                  <c:v>Dec'20</c:v>
                </c:pt>
                <c:pt idx="6">
                  <c:v>Mar'21</c:v>
                </c:pt>
                <c:pt idx="7">
                  <c:v>Jun'21</c:v>
                </c:pt>
                <c:pt idx="8">
                  <c:v>Sep'21</c:v>
                </c:pt>
                <c:pt idx="9">
                  <c:v>Dic'21</c:v>
                </c:pt>
                <c:pt idx="10">
                  <c:v>Mar'22</c:v>
                </c:pt>
                <c:pt idx="11">
                  <c:v>Jun'22</c:v>
                </c:pt>
                <c:pt idx="12">
                  <c:v>Sep'22</c:v>
                </c:pt>
              </c:strCache>
            </c:strRef>
          </c:cat>
          <c:val>
            <c:numRef>
              <c:f>Hoja1!$E$3:$E$15</c:f>
              <c:numCache>
                <c:formatCode>General</c:formatCode>
                <c:ptCount val="13"/>
                <c:pt idx="4">
                  <c:v>90</c:v>
                </c:pt>
                <c:pt idx="5">
                  <c:v>90</c:v>
                </c:pt>
                <c:pt idx="6">
                  <c:v>90</c:v>
                </c:pt>
                <c:pt idx="7">
                  <c:v>90</c:v>
                </c:pt>
                <c:pt idx="8">
                  <c:v>90</c:v>
                </c:pt>
                <c:pt idx="9">
                  <c:v>90</c:v>
                </c:pt>
                <c:pt idx="10">
                  <c:v>90</c:v>
                </c:pt>
                <c:pt idx="11">
                  <c:v>90</c:v>
                </c:pt>
                <c:pt idx="1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81-437C-98C9-EB67542701E0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IFRS16</c:v>
                </c:pt>
              </c:strCache>
            </c:strRef>
          </c:tx>
          <c:spPr>
            <a:pattFill prst="lt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Hoja1!$A$3:$A$15</c:f>
              <c:strCache>
                <c:ptCount val="13"/>
                <c:pt idx="0">
                  <c:v>Mar'20</c:v>
                </c:pt>
                <c:pt idx="1">
                  <c:v>April'20</c:v>
                </c:pt>
                <c:pt idx="2">
                  <c:v>May'20</c:v>
                </c:pt>
                <c:pt idx="3">
                  <c:v>Jun'20</c:v>
                </c:pt>
                <c:pt idx="4">
                  <c:v>Sep'20</c:v>
                </c:pt>
                <c:pt idx="5">
                  <c:v>Dec'20</c:v>
                </c:pt>
                <c:pt idx="6">
                  <c:v>Mar'21</c:v>
                </c:pt>
                <c:pt idx="7">
                  <c:v>Jun'21</c:v>
                </c:pt>
                <c:pt idx="8">
                  <c:v>Sep'21</c:v>
                </c:pt>
                <c:pt idx="9">
                  <c:v>Dic'21</c:v>
                </c:pt>
                <c:pt idx="10">
                  <c:v>Mar'22</c:v>
                </c:pt>
                <c:pt idx="11">
                  <c:v>Jun'22</c:v>
                </c:pt>
                <c:pt idx="12">
                  <c:v>Sep'22</c:v>
                </c:pt>
              </c:strCache>
            </c:strRef>
          </c:cat>
          <c:val>
            <c:numRef>
              <c:f>Hoja1!$F$3:$F$15</c:f>
              <c:numCache>
                <c:formatCode>General</c:formatCode>
                <c:ptCount val="13"/>
                <c:pt idx="0">
                  <c:v>35</c:v>
                </c:pt>
                <c:pt idx="1">
                  <c:v>33</c:v>
                </c:pt>
                <c:pt idx="2">
                  <c:v>42</c:v>
                </c:pt>
                <c:pt idx="3">
                  <c:v>43</c:v>
                </c:pt>
                <c:pt idx="4">
                  <c:v>42</c:v>
                </c:pt>
                <c:pt idx="5">
                  <c:v>39</c:v>
                </c:pt>
                <c:pt idx="6">
                  <c:v>35</c:v>
                </c:pt>
                <c:pt idx="7">
                  <c:v>29</c:v>
                </c:pt>
                <c:pt idx="8">
                  <c:v>26</c:v>
                </c:pt>
                <c:pt idx="9">
                  <c:v>33</c:v>
                </c:pt>
                <c:pt idx="10">
                  <c:v>27</c:v>
                </c:pt>
                <c:pt idx="11">
                  <c:v>22</c:v>
                </c:pt>
                <c:pt idx="1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81-437C-98C9-EB67542701E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549048736"/>
        <c:axId val="1701873120"/>
      </c:barChart>
      <c:catAx>
        <c:axId val="154904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1701873120"/>
        <c:crosses val="autoZero"/>
        <c:auto val="1"/>
        <c:lblAlgn val="ctr"/>
        <c:lblOffset val="100"/>
        <c:noMultiLvlLbl val="0"/>
      </c:catAx>
      <c:valAx>
        <c:axId val="1701873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9048736"/>
        <c:crosses val="autoZero"/>
        <c:crossBetween val="between"/>
        <c:majorUnit val="12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56025721254078298"/>
          <c:y val="0.12731731550794306"/>
          <c:w val="0.41451785830995513"/>
          <c:h val="0.110091102590423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vantGardeExtLitITCTT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40368981522749"/>
          <c:y val="0.17067999957310462"/>
          <c:w val="0.7664352008724884"/>
          <c:h val="0.627044511351615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Total Assets Q3'21</c:v>
                </c:pt>
              </c:strCache>
            </c:strRef>
          </c:tx>
          <c:spPr>
            <a:solidFill>
              <a:srgbClr val="3AB03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18D-4C86-93F2-580909AB68E4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2-918D-4C86-93F2-580909AB68E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4-918D-4C86-93F2-580909AB68E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6-918D-4C86-93F2-580909AB68E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8-918D-4C86-93F2-580909AB68E4}"/>
              </c:ext>
            </c:extLst>
          </c:dPt>
          <c:dPt>
            <c:idx val="5"/>
            <c:invertIfNegative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A-918D-4C86-93F2-580909AB68E4}"/>
              </c:ext>
            </c:extLst>
          </c:dPt>
          <c:dLbls>
            <c:dLbl>
              <c:idx val="0"/>
              <c:layout>
                <c:manualLayout>
                  <c:x val="0"/>
                  <c:y val="-0.34540655415219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18D-4C86-93F2-580909AB68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vantGardeExtLitITCTT"/>
                  </a:defRPr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Total Assets - Sept. 21</c:v>
                </c:pt>
                <c:pt idx="1">
                  <c:v>Δ Cash</c:v>
                </c:pt>
                <c:pt idx="2">
                  <c:v>Δ Inventory</c:v>
                </c:pt>
                <c:pt idx="3">
                  <c:v>Δ Accounts receivables</c:v>
                </c:pt>
                <c:pt idx="4">
                  <c:v>Δ  Other </c:v>
                </c:pt>
                <c:pt idx="5">
                  <c:v>Total Assets - Sept. 22</c:v>
                </c:pt>
              </c:strCache>
            </c:strRef>
          </c:cat>
          <c:val>
            <c:numRef>
              <c:f>Hoja1!$B$2:$G$2</c:f>
              <c:numCache>
                <c:formatCode>_ * #,##0_ ;_ * \-#,##0_ ;_ * "-"??_ ;_ @_ </c:formatCode>
                <c:ptCount val="6"/>
                <c:pt idx="0">
                  <c:v>6319</c:v>
                </c:pt>
                <c:pt idx="1">
                  <c:v>6265</c:v>
                </c:pt>
                <c:pt idx="2">
                  <c:v>6265</c:v>
                </c:pt>
                <c:pt idx="3">
                  <c:v>6265</c:v>
                </c:pt>
                <c:pt idx="4">
                  <c:v>6274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18D-4C86-93F2-580909AB68E4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Total Assets Q3'22</c:v>
                </c:pt>
              </c:strCache>
            </c:strRef>
          </c:tx>
          <c:spPr>
            <a:solidFill>
              <a:srgbClr val="3AB03A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918D-4C86-93F2-580909AB68E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918D-4C86-93F2-580909AB68E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918D-4C86-93F2-580909AB68E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918D-4C86-93F2-580909AB68E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918D-4C86-93F2-580909AB68E4}"/>
              </c:ext>
            </c:extLst>
          </c:dPt>
          <c:dLbls>
            <c:dLbl>
              <c:idx val="1"/>
              <c:layout>
                <c:manualLayout>
                  <c:x val="-4.2426893151850359E-17"/>
                  <c:y val="-3.9282552128642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18D-4C86-93F2-580909AB68E4}"/>
                </c:ext>
              </c:extLst>
            </c:dLbl>
            <c:dLbl>
              <c:idx val="2"/>
              <c:layout>
                <c:manualLayout>
                  <c:x val="-8.4853786303700717E-17"/>
                  <c:y val="-4.4192871144722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918D-4C86-93F2-580909AB68E4}"/>
                </c:ext>
              </c:extLst>
            </c:dLbl>
            <c:dLbl>
              <c:idx val="3"/>
              <c:layout>
                <c:manualLayout>
                  <c:x val="8.0154780775096735E-3"/>
                  <c:y val="-3.4372619751854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918D-4C86-93F2-580909AB68E4}"/>
                </c:ext>
              </c:extLst>
            </c:dLbl>
            <c:dLbl>
              <c:idx val="4"/>
              <c:layout>
                <c:manualLayout>
                  <c:x val="-2.3142556578177793E-3"/>
                  <c:y val="-3.8910136114212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918D-4C86-93F2-580909AB68E4}"/>
                </c:ext>
              </c:extLst>
            </c:dLbl>
            <c:dLbl>
              <c:idx val="5"/>
              <c:layout>
                <c:manualLayout>
                  <c:x val="-1.9552319620999067E-3"/>
                  <c:y val="-0.337082438660471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918D-4C86-93F2-580909AB68E4}"/>
                </c:ext>
              </c:extLst>
            </c:dLbl>
            <c:dLbl>
              <c:idx val="6"/>
              <c:layout>
                <c:manualLayout>
                  <c:x val="0"/>
                  <c:y val="-0.33666208442682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18D-4C86-93F2-580909AB68E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vantGardeExtLitITCTT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Total Assets - Sept. 21</c:v>
                </c:pt>
                <c:pt idx="1">
                  <c:v>Δ Cash</c:v>
                </c:pt>
                <c:pt idx="2">
                  <c:v>Δ Inventory</c:v>
                </c:pt>
                <c:pt idx="3">
                  <c:v>Δ Accounts receivables</c:v>
                </c:pt>
                <c:pt idx="4">
                  <c:v>Δ  Other </c:v>
                </c:pt>
                <c:pt idx="5">
                  <c:v>Total Assets - Sept. 22</c:v>
                </c:pt>
              </c:strCache>
            </c:strRef>
          </c:cat>
          <c:val>
            <c:numRef>
              <c:f>Hoja1!$B$3:$G$3</c:f>
              <c:numCache>
                <c:formatCode>General</c:formatCode>
                <c:ptCount val="6"/>
                <c:pt idx="1">
                  <c:v>33</c:v>
                </c:pt>
                <c:pt idx="2">
                  <c:v>0</c:v>
                </c:pt>
                <c:pt idx="3">
                  <c:v>9</c:v>
                </c:pt>
                <c:pt idx="4" formatCode="0">
                  <c:v>3</c:v>
                </c:pt>
                <c:pt idx="5" formatCode="0">
                  <c:v>6298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918D-4C86-93F2-580909AB6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96113152"/>
        <c:axId val="258368640"/>
      </c:barChart>
      <c:lineChart>
        <c:grouping val="stacked"/>
        <c:varyColors val="0"/>
        <c:ser>
          <c:idx val="2"/>
          <c:order val="2"/>
          <c:tx>
            <c:strRef>
              <c:f>Hoja1!$A$4</c:f>
              <c:strCache>
                <c:ptCount val="1"/>
                <c:pt idx="0">
                  <c:v>Assets turnover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marker>
            <c:symbol val="diamond"/>
            <c:size val="9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</c:marker>
          <c:dPt>
            <c:idx val="1"/>
            <c:marker>
              <c:symbol val="none"/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9-918D-4C86-93F2-580909AB68E4}"/>
              </c:ext>
            </c:extLst>
          </c:dPt>
          <c:dPt>
            <c:idx val="2"/>
            <c:marker>
              <c:symbol val="none"/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B-918D-4C86-93F2-580909AB68E4}"/>
              </c:ext>
            </c:extLst>
          </c:dPt>
          <c:dPt>
            <c:idx val="3"/>
            <c:marker>
              <c:symbol val="none"/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D-918D-4C86-93F2-580909AB68E4}"/>
              </c:ext>
            </c:extLst>
          </c:dPt>
          <c:dPt>
            <c:idx val="4"/>
            <c:marker>
              <c:spPr>
                <a:noFill/>
                <a:ln>
                  <a:noFill/>
                </a:ln>
              </c:spPr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F-918D-4C86-93F2-580909AB68E4}"/>
              </c:ext>
            </c:extLst>
          </c:dPt>
          <c:dPt>
            <c:idx val="5"/>
            <c:marker>
              <c:symbol val="diamond"/>
              <c:size val="8"/>
            </c:marker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1-918D-4C86-93F2-580909AB68E4}"/>
              </c:ext>
            </c:extLst>
          </c:dPt>
          <c:dPt>
            <c:idx val="6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3-918D-4C86-93F2-580909AB68E4}"/>
              </c:ext>
            </c:extLst>
          </c:dPt>
          <c:dLbls>
            <c:dLbl>
              <c:idx val="0"/>
              <c:layout>
                <c:manualLayout>
                  <c:x val="-4.1059871204098042E-2"/>
                  <c:y val="-6.99557578029760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AvantGardeExtLitITCTT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918D-4C86-93F2-580909AB68E4}"/>
                </c:ext>
              </c:extLst>
            </c:dLbl>
            <c:dLbl>
              <c:idx val="5"/>
              <c:layout>
                <c:manualLayout>
                  <c:x val="-3.5194175317798324E-2"/>
                  <c:y val="-6.55835229402900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AvantGardeExtLitITCTT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918D-4C86-93F2-580909AB68E4}"/>
                </c:ext>
              </c:extLst>
            </c:dLbl>
            <c:dLbl>
              <c:idx val="6"/>
              <c:layout>
                <c:manualLayout>
                  <c:x val="-4.3015103166198096E-2"/>
                  <c:y val="-6.99557578029761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AvantGardeExtLitITCTT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18D-4C86-93F2-580909AB68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Hoja1!$B$1:$G$1</c:f>
              <c:strCache>
                <c:ptCount val="6"/>
                <c:pt idx="0">
                  <c:v>Total Assets - Sept. 21</c:v>
                </c:pt>
                <c:pt idx="1">
                  <c:v>Δ Cash</c:v>
                </c:pt>
                <c:pt idx="2">
                  <c:v>Δ Inventory</c:v>
                </c:pt>
                <c:pt idx="3">
                  <c:v>Δ Accounts receivables</c:v>
                </c:pt>
                <c:pt idx="4">
                  <c:v>Δ  Other </c:v>
                </c:pt>
                <c:pt idx="5">
                  <c:v>Total Assets - Sept. 22</c:v>
                </c:pt>
              </c:strCache>
            </c:strRef>
          </c:cat>
          <c:val>
            <c:numRef>
              <c:f>Hoja1!$B$4:$G$4</c:f>
              <c:numCache>
                <c:formatCode>General</c:formatCode>
                <c:ptCount val="6"/>
                <c:pt idx="0">
                  <c:v>0.96</c:v>
                </c:pt>
                <c:pt idx="5">
                  <c:v>1.02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918D-4C86-93F2-580909AB6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565824"/>
        <c:axId val="258369216"/>
      </c:lineChart>
      <c:catAx>
        <c:axId val="29611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AvantGardeExtLitITCTT"/>
                <a:cs typeface="Arial" panose="020B0604020202020204" pitchFamily="34" charset="0"/>
              </a:defRPr>
            </a:pPr>
            <a:endParaRPr lang="es-PE"/>
          </a:p>
        </c:txPr>
        <c:crossAx val="258368640"/>
        <c:crosses val="autoZero"/>
        <c:auto val="1"/>
        <c:lblAlgn val="ctr"/>
        <c:lblOffset val="100"/>
        <c:noMultiLvlLbl val="0"/>
      </c:catAx>
      <c:valAx>
        <c:axId val="258368640"/>
        <c:scaling>
          <c:orientation val="minMax"/>
          <c:max val="7000"/>
          <c:min val="0"/>
        </c:scaling>
        <c:delete val="0"/>
        <c:axPos val="l"/>
        <c:numFmt formatCode="_ * #,##0_ ;_ * \-#,##0_ ;_ * &quot;-&quot;??_ ;_ @_ 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>
                <a:solidFill>
                  <a:schemeClr val="bg1"/>
                </a:solidFill>
              </a:defRPr>
            </a:pPr>
            <a:endParaRPr lang="es-PE"/>
          </a:p>
        </c:txPr>
        <c:crossAx val="296113152"/>
        <c:crosses val="autoZero"/>
        <c:crossBetween val="between"/>
      </c:valAx>
      <c:valAx>
        <c:axId val="258369216"/>
        <c:scaling>
          <c:orientation val="minMax"/>
          <c:max val="3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500"/>
            </a:pPr>
            <a:endParaRPr lang="es-PE"/>
          </a:p>
        </c:txPr>
        <c:crossAx val="295565824"/>
        <c:crosses val="max"/>
        <c:crossBetween val="between"/>
      </c:valAx>
      <c:catAx>
        <c:axId val="295565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8369216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28674477433467077"/>
          <c:y val="0.91665108842827792"/>
          <c:w val="0.21930651463275586"/>
          <c:h val="7.4604441846350025E-2"/>
        </c:manualLayout>
      </c:layout>
      <c:overlay val="0"/>
      <c:txPr>
        <a:bodyPr/>
        <a:lstStyle/>
        <a:p>
          <a:pPr>
            <a:defRPr sz="1000">
              <a:latin typeface="AvantGardeExtLitITCTT"/>
            </a:defRPr>
          </a:pPr>
          <a:endParaRPr lang="es-P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17811957412345E-2"/>
          <c:y val="7.0879471072786249E-2"/>
          <c:w val="0.68576117145785953"/>
          <c:h val="0.71200030737565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Cash cycle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Hoja1!$A$2:$A$16</c:f>
              <c:strCache>
                <c:ptCount val="15"/>
                <c:pt idx="0">
                  <c:v>Q1'19</c:v>
                </c:pt>
                <c:pt idx="1">
                  <c:v>Q2'19</c:v>
                </c:pt>
                <c:pt idx="2">
                  <c:v>Q3'19</c:v>
                </c:pt>
                <c:pt idx="3">
                  <c:v>Q4'19</c:v>
                </c:pt>
                <c:pt idx="4">
                  <c:v>Q1'20</c:v>
                </c:pt>
                <c:pt idx="5">
                  <c:v>Q2'20</c:v>
                </c:pt>
                <c:pt idx="6">
                  <c:v>Q3'20</c:v>
                </c:pt>
                <c:pt idx="7">
                  <c:v>Q4'20</c:v>
                </c:pt>
                <c:pt idx="8">
                  <c:v>Q1'21</c:v>
                </c:pt>
                <c:pt idx="9">
                  <c:v>Q2'21</c:v>
                </c:pt>
                <c:pt idx="10">
                  <c:v>Q3'21</c:v>
                </c:pt>
                <c:pt idx="11">
                  <c:v>Q4'21</c:v>
                </c:pt>
                <c:pt idx="12">
                  <c:v>Q1'22</c:v>
                </c:pt>
                <c:pt idx="13">
                  <c:v>Q2'22</c:v>
                </c:pt>
                <c:pt idx="14">
                  <c:v>Q3'22</c:v>
                </c:pt>
              </c:strCache>
            </c:strRef>
          </c:cat>
          <c:val>
            <c:numRef>
              <c:f>Hoja1!$B$2:$B$16</c:f>
              <c:numCache>
                <c:formatCode>General</c:formatCode>
                <c:ptCount val="15"/>
                <c:pt idx="0">
                  <c:v>163</c:v>
                </c:pt>
                <c:pt idx="1">
                  <c:v>163</c:v>
                </c:pt>
                <c:pt idx="2">
                  <c:v>161</c:v>
                </c:pt>
                <c:pt idx="3">
                  <c:v>165</c:v>
                </c:pt>
                <c:pt idx="4">
                  <c:v>169</c:v>
                </c:pt>
                <c:pt idx="5">
                  <c:v>198</c:v>
                </c:pt>
                <c:pt idx="6">
                  <c:v>210</c:v>
                </c:pt>
                <c:pt idx="7">
                  <c:v>193</c:v>
                </c:pt>
                <c:pt idx="8">
                  <c:v>203</c:v>
                </c:pt>
                <c:pt idx="9">
                  <c:v>198</c:v>
                </c:pt>
                <c:pt idx="10">
                  <c:v>176</c:v>
                </c:pt>
                <c:pt idx="11">
                  <c:v>153</c:v>
                </c:pt>
                <c:pt idx="12">
                  <c:v>150</c:v>
                </c:pt>
                <c:pt idx="13">
                  <c:v>157</c:v>
                </c:pt>
                <c:pt idx="14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39-4196-9003-F19CBEB44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295564800"/>
        <c:axId val="271637248"/>
      </c:barChart>
      <c:lineChart>
        <c:grouping val="standar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Collection days</c:v>
                </c:pt>
              </c:strCache>
            </c:strRef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2700">
                <a:solidFill>
                  <a:srgbClr val="C00000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Hoja1!$A$2:$A$16</c:f>
              <c:strCache>
                <c:ptCount val="15"/>
                <c:pt idx="0">
                  <c:v>Q1'19</c:v>
                </c:pt>
                <c:pt idx="1">
                  <c:v>Q2'19</c:v>
                </c:pt>
                <c:pt idx="2">
                  <c:v>Q3'19</c:v>
                </c:pt>
                <c:pt idx="3">
                  <c:v>Q4'19</c:v>
                </c:pt>
                <c:pt idx="4">
                  <c:v>Q1'20</c:v>
                </c:pt>
                <c:pt idx="5">
                  <c:v>Q2'20</c:v>
                </c:pt>
                <c:pt idx="6">
                  <c:v>Q3'20</c:v>
                </c:pt>
                <c:pt idx="7">
                  <c:v>Q4'20</c:v>
                </c:pt>
                <c:pt idx="8">
                  <c:v>Q1'21</c:v>
                </c:pt>
                <c:pt idx="9">
                  <c:v>Q2'21</c:v>
                </c:pt>
                <c:pt idx="10">
                  <c:v>Q3'21</c:v>
                </c:pt>
                <c:pt idx="11">
                  <c:v>Q4'21</c:v>
                </c:pt>
                <c:pt idx="12">
                  <c:v>Q1'22</c:v>
                </c:pt>
                <c:pt idx="13">
                  <c:v>Q2'22</c:v>
                </c:pt>
                <c:pt idx="14">
                  <c:v>Q3'22</c:v>
                </c:pt>
              </c:strCache>
            </c:strRef>
          </c:cat>
          <c:val>
            <c:numRef>
              <c:f>Hoja1!$C$2:$C$16</c:f>
              <c:numCache>
                <c:formatCode>General</c:formatCode>
                <c:ptCount val="15"/>
                <c:pt idx="0">
                  <c:v>67</c:v>
                </c:pt>
                <c:pt idx="1">
                  <c:v>63</c:v>
                </c:pt>
                <c:pt idx="2">
                  <c:v>64</c:v>
                </c:pt>
                <c:pt idx="3">
                  <c:v>62</c:v>
                </c:pt>
                <c:pt idx="4">
                  <c:v>56</c:v>
                </c:pt>
                <c:pt idx="5">
                  <c:v>64</c:v>
                </c:pt>
                <c:pt idx="6">
                  <c:v>76</c:v>
                </c:pt>
                <c:pt idx="7">
                  <c:v>69</c:v>
                </c:pt>
                <c:pt idx="8">
                  <c:v>62</c:v>
                </c:pt>
                <c:pt idx="9">
                  <c:v>57</c:v>
                </c:pt>
                <c:pt idx="10">
                  <c:v>57</c:v>
                </c:pt>
                <c:pt idx="11">
                  <c:v>52</c:v>
                </c:pt>
                <c:pt idx="12">
                  <c:v>45</c:v>
                </c:pt>
                <c:pt idx="13">
                  <c:v>50</c:v>
                </c:pt>
                <c:pt idx="14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39-4196-9003-F19CBEB44CC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Payable days</c:v>
                </c:pt>
              </c:strCache>
            </c:strRef>
          </c:tx>
          <c:spPr>
            <a:ln w="12700" cap="rnd">
              <a:solidFill>
                <a:srgbClr val="C1D8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1D800"/>
              </a:solidFill>
              <a:ln w="12700">
                <a:solidFill>
                  <a:srgbClr val="C1D800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s-P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Hoja1!$A$2:$A$16</c:f>
              <c:strCache>
                <c:ptCount val="15"/>
                <c:pt idx="0">
                  <c:v>Q1'19</c:v>
                </c:pt>
                <c:pt idx="1">
                  <c:v>Q2'19</c:v>
                </c:pt>
                <c:pt idx="2">
                  <c:v>Q3'19</c:v>
                </c:pt>
                <c:pt idx="3">
                  <c:v>Q4'19</c:v>
                </c:pt>
                <c:pt idx="4">
                  <c:v>Q1'20</c:v>
                </c:pt>
                <c:pt idx="5">
                  <c:v>Q2'20</c:v>
                </c:pt>
                <c:pt idx="6">
                  <c:v>Q3'20</c:v>
                </c:pt>
                <c:pt idx="7">
                  <c:v>Q4'20</c:v>
                </c:pt>
                <c:pt idx="8">
                  <c:v>Q1'21</c:v>
                </c:pt>
                <c:pt idx="9">
                  <c:v>Q2'21</c:v>
                </c:pt>
                <c:pt idx="10">
                  <c:v>Q3'21</c:v>
                </c:pt>
                <c:pt idx="11">
                  <c:v>Q4'21</c:v>
                </c:pt>
                <c:pt idx="12">
                  <c:v>Q1'22</c:v>
                </c:pt>
                <c:pt idx="13">
                  <c:v>Q2'22</c:v>
                </c:pt>
                <c:pt idx="14">
                  <c:v>Q3'22</c:v>
                </c:pt>
              </c:strCache>
            </c:strRef>
          </c:cat>
          <c:val>
            <c:numRef>
              <c:f>Hoja1!$D$2:$D$16</c:f>
              <c:numCache>
                <c:formatCode>General</c:formatCode>
                <c:ptCount val="15"/>
                <c:pt idx="0">
                  <c:v>53</c:v>
                </c:pt>
                <c:pt idx="1">
                  <c:v>55</c:v>
                </c:pt>
                <c:pt idx="2">
                  <c:v>52</c:v>
                </c:pt>
                <c:pt idx="3">
                  <c:v>48</c:v>
                </c:pt>
                <c:pt idx="4">
                  <c:v>47</c:v>
                </c:pt>
                <c:pt idx="5">
                  <c:v>52</c:v>
                </c:pt>
                <c:pt idx="6">
                  <c:v>58</c:v>
                </c:pt>
                <c:pt idx="7">
                  <c:v>55</c:v>
                </c:pt>
                <c:pt idx="8">
                  <c:v>59</c:v>
                </c:pt>
                <c:pt idx="9">
                  <c:v>48</c:v>
                </c:pt>
                <c:pt idx="10">
                  <c:v>54</c:v>
                </c:pt>
                <c:pt idx="11">
                  <c:v>52</c:v>
                </c:pt>
                <c:pt idx="12">
                  <c:v>50</c:v>
                </c:pt>
                <c:pt idx="13">
                  <c:v>49</c:v>
                </c:pt>
                <c:pt idx="14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39-4196-9003-F19CBEB44CC7}"/>
            </c:ext>
          </c:extLst>
        </c:ser>
        <c:ser>
          <c:idx val="3"/>
          <c:order val="3"/>
          <c:tx>
            <c:strRef>
              <c:f>Hoja1!$F$1</c:f>
              <c:strCache>
                <c:ptCount val="1"/>
                <c:pt idx="0">
                  <c:v>Inventory days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Hoja1!$A$2:$A$16</c:f>
              <c:strCache>
                <c:ptCount val="15"/>
                <c:pt idx="0">
                  <c:v>Q1'19</c:v>
                </c:pt>
                <c:pt idx="1">
                  <c:v>Q2'19</c:v>
                </c:pt>
                <c:pt idx="2">
                  <c:v>Q3'19</c:v>
                </c:pt>
                <c:pt idx="3">
                  <c:v>Q4'19</c:v>
                </c:pt>
                <c:pt idx="4">
                  <c:v>Q1'20</c:v>
                </c:pt>
                <c:pt idx="5">
                  <c:v>Q2'20</c:v>
                </c:pt>
                <c:pt idx="6">
                  <c:v>Q3'20</c:v>
                </c:pt>
                <c:pt idx="7">
                  <c:v>Q4'20</c:v>
                </c:pt>
                <c:pt idx="8">
                  <c:v>Q1'21</c:v>
                </c:pt>
                <c:pt idx="9">
                  <c:v>Q2'21</c:v>
                </c:pt>
                <c:pt idx="10">
                  <c:v>Q3'21</c:v>
                </c:pt>
                <c:pt idx="11">
                  <c:v>Q4'21</c:v>
                </c:pt>
                <c:pt idx="12">
                  <c:v>Q1'22</c:v>
                </c:pt>
                <c:pt idx="13">
                  <c:v>Q2'22</c:v>
                </c:pt>
                <c:pt idx="14">
                  <c:v>Q3'22</c:v>
                </c:pt>
              </c:strCache>
            </c:strRef>
          </c:cat>
          <c:val>
            <c:numRef>
              <c:f>Hoja1!$F$2:$F$16</c:f>
              <c:numCache>
                <c:formatCode>0</c:formatCode>
                <c:ptCount val="15"/>
                <c:pt idx="0">
                  <c:v>149</c:v>
                </c:pt>
                <c:pt idx="1">
                  <c:v>155</c:v>
                </c:pt>
                <c:pt idx="2">
                  <c:v>149</c:v>
                </c:pt>
                <c:pt idx="3">
                  <c:v>150</c:v>
                </c:pt>
                <c:pt idx="4">
                  <c:v>159</c:v>
                </c:pt>
                <c:pt idx="5">
                  <c:v>187</c:v>
                </c:pt>
                <c:pt idx="6">
                  <c:v>193</c:v>
                </c:pt>
                <c:pt idx="7">
                  <c:v>180</c:v>
                </c:pt>
                <c:pt idx="8">
                  <c:v>200</c:v>
                </c:pt>
                <c:pt idx="9">
                  <c:v>189</c:v>
                </c:pt>
                <c:pt idx="10">
                  <c:v>173</c:v>
                </c:pt>
                <c:pt idx="11">
                  <c:v>152</c:v>
                </c:pt>
                <c:pt idx="12">
                  <c:v>155</c:v>
                </c:pt>
                <c:pt idx="13">
                  <c:v>156</c:v>
                </c:pt>
                <c:pt idx="14">
                  <c:v>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87-475E-952D-24861AECA5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564800"/>
        <c:axId val="271637248"/>
      </c:lineChart>
      <c:catAx>
        <c:axId val="295564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+mn-cs"/>
              </a:defRPr>
            </a:pPr>
            <a:endParaRPr lang="es-PE"/>
          </a:p>
        </c:txPr>
        <c:crossAx val="271637248"/>
        <c:crosses val="autoZero"/>
        <c:auto val="1"/>
        <c:lblAlgn val="ctr"/>
        <c:lblOffset val="100"/>
        <c:noMultiLvlLbl val="0"/>
      </c:catAx>
      <c:valAx>
        <c:axId val="271637248"/>
        <c:scaling>
          <c:orientation val="minMax"/>
          <c:max val="22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9556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936200482613321E-2"/>
          <c:y val="0.9021023591081887"/>
          <c:w val="0.74422823071173183"/>
          <c:h val="8.1628955389847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vantGardeExtLitITCT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08685717280018E-2"/>
          <c:y val="4.7013213842817023E-2"/>
          <c:w val="0.89304732772712958"/>
          <c:h val="0.7530739473768343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GDP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572158407538362E-3"/>
                  <c:y val="9.790247960305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550-464D-8B8D-EA23D47A374E}"/>
                </c:ext>
              </c:extLst>
            </c:dLbl>
            <c:dLbl>
              <c:idx val="1"/>
              <c:layout>
                <c:manualLayout>
                  <c:x val="-1.3857231131056904E-2"/>
                  <c:y val="7.88267014109140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550-464D-8B8D-EA23D47A374E}"/>
                </c:ext>
              </c:extLst>
            </c:dLbl>
            <c:dLbl>
              <c:idx val="2"/>
              <c:layout>
                <c:manualLayout>
                  <c:x val="-1.3451919878813444E-3"/>
                  <c:y val="7.8826701410905804E-4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vantGardeExtLitITCT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53146098056556"/>
                      <c:h val="7.39570968664614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550-464D-8B8D-EA23D47A374E}"/>
                </c:ext>
              </c:extLst>
            </c:dLbl>
            <c:dLbl>
              <c:idx val="3"/>
              <c:layout>
                <c:manualLayout>
                  <c:x val="-3.8475998165164562E-3"/>
                  <c:y val="7.879125775019945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550-464D-8B8D-EA23D47A374E}"/>
                </c:ext>
              </c:extLst>
            </c:dLbl>
            <c:dLbl>
              <c:idx val="4"/>
              <c:layout>
                <c:manualLayout>
                  <c:x val="6.1622285380105897E-3"/>
                  <c:y val="-1.721746706132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550-464D-8B8D-EA23D47A374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3Q22</c:v>
                </c:pt>
                <c:pt idx="4">
                  <c:v>2022(E)</c:v>
                </c:pt>
              </c:strCache>
            </c:strRef>
          </c:cat>
          <c:val>
            <c:numRef>
              <c:f>Hoja1!$B$2:$B$6</c:f>
              <c:numCache>
                <c:formatCode>0.0%</c:formatCode>
                <c:ptCount val="5"/>
                <c:pt idx="0">
                  <c:v>2.1999999999999999E-2</c:v>
                </c:pt>
                <c:pt idx="1">
                  <c:v>-0.11</c:v>
                </c:pt>
                <c:pt idx="2">
                  <c:v>0.13600000000000001</c:v>
                </c:pt>
                <c:pt idx="3">
                  <c:v>1.4999999999999999E-2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50-464D-8B8D-EA23D47A3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935040"/>
        <c:axId val="266461184"/>
      </c:barChart>
      <c:catAx>
        <c:axId val="286935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+mn-cs"/>
              </a:defRPr>
            </a:pPr>
            <a:endParaRPr lang="es-PE"/>
          </a:p>
        </c:txPr>
        <c:crossAx val="266461184"/>
        <c:crosses val="autoZero"/>
        <c:auto val="1"/>
        <c:lblAlgn val="ctr"/>
        <c:lblOffset val="100"/>
        <c:noMultiLvlLbl val="0"/>
      </c:catAx>
      <c:valAx>
        <c:axId val="266461184"/>
        <c:scaling>
          <c:orientation val="minMax"/>
          <c:max val="0.2"/>
          <c:min val="-0.15000000000000002"/>
        </c:scaling>
        <c:delete val="1"/>
        <c:axPos val="l"/>
        <c:numFmt formatCode="0.0%" sourceLinked="1"/>
        <c:majorTickMark val="none"/>
        <c:minorTickMark val="none"/>
        <c:tickLblPos val="nextTo"/>
        <c:crossAx val="28693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169158432255081E-2"/>
          <c:y val="3.9852443083015977E-2"/>
          <c:w val="0.92781867780888483"/>
          <c:h val="0.790216064137872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Infrastructure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0"/>
                  <c:y val="-1.79717362607609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807-4B88-AFB3-46D9F73CB3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Hoja1!$A$3:$A$8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Hoja1!$B$3:$B$8</c:f>
              <c:numCache>
                <c:formatCode>General</c:formatCode>
                <c:ptCount val="6"/>
                <c:pt idx="0">
                  <c:v>28</c:v>
                </c:pt>
                <c:pt idx="1">
                  <c:v>8</c:v>
                </c:pt>
                <c:pt idx="2">
                  <c:v>11</c:v>
                </c:pt>
                <c:pt idx="3">
                  <c:v>9</c:v>
                </c:pt>
                <c:pt idx="4">
                  <c:v>18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66-4C6B-A1D9-4BA3B2BB0E7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Machinery and equipment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6257602349287546E-3"/>
                  <c:y val="2.09670256375544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D66-4C6B-A1D9-4BA3B2BB0E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Hoja1!$A$3:$A$8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Hoja1!$C$3:$C$8</c:f>
              <c:numCache>
                <c:formatCode>General</c:formatCode>
                <c:ptCount val="6"/>
                <c:pt idx="0">
                  <c:v>6</c:v>
                </c:pt>
                <c:pt idx="1">
                  <c:v>4</c:v>
                </c:pt>
                <c:pt idx="2">
                  <c:v>8</c:v>
                </c:pt>
                <c:pt idx="3">
                  <c:v>5</c:v>
                </c:pt>
                <c:pt idx="4">
                  <c:v>7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66-4C6B-A1D9-4BA3B2BB0E7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Rental Fleet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Hoja1!$A$3:$A$8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Hoja1!$D$3:$D$8</c:f>
              <c:numCache>
                <c:formatCode>General</c:formatCode>
                <c:ptCount val="6"/>
                <c:pt idx="0">
                  <c:v>12</c:v>
                </c:pt>
                <c:pt idx="1">
                  <c:v>17</c:v>
                </c:pt>
                <c:pt idx="2">
                  <c:v>34</c:v>
                </c:pt>
                <c:pt idx="3">
                  <c:v>10</c:v>
                </c:pt>
                <c:pt idx="4">
                  <c:v>49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66-4C6B-A1D9-4BA3B2BB0E7B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Vehicles, furniture and equipment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Hoja1!$A$3:$A$8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Hoja1!$E$3:$E$8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D66-4C6B-A1D9-4BA3B2BB0E7B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Sale of fixed assets</c:v>
                </c:pt>
              </c:strCache>
            </c:strRef>
          </c:tx>
          <c:spPr>
            <a:pattFill prst="pct70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Hoja1!$A$3:$A$8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Hoja1!$F$3:$F$8</c:f>
              <c:numCache>
                <c:formatCode>General</c:formatCode>
                <c:ptCount val="6"/>
                <c:pt idx="0">
                  <c:v>-21</c:v>
                </c:pt>
                <c:pt idx="1">
                  <c:v>-7</c:v>
                </c:pt>
                <c:pt idx="2">
                  <c:v>-14</c:v>
                </c:pt>
                <c:pt idx="3">
                  <c:v>-14</c:v>
                </c:pt>
                <c:pt idx="4">
                  <c:v>-38</c:v>
                </c:pt>
                <c:pt idx="5">
                  <c:v>-45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D66-4C6B-A1D9-4BA3B2BB0E7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57721280"/>
        <c:axId val="1457729184"/>
      </c:barChart>
      <c:catAx>
        <c:axId val="145772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+mn-cs"/>
              </a:defRPr>
            </a:pPr>
            <a:endParaRPr lang="es-PE"/>
          </a:p>
        </c:txPr>
        <c:crossAx val="1457729184"/>
        <c:crosses val="autoZero"/>
        <c:auto val="1"/>
        <c:lblAlgn val="ctr"/>
        <c:lblOffset val="100"/>
        <c:noMultiLvlLbl val="0"/>
      </c:catAx>
      <c:valAx>
        <c:axId val="1457729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5772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145341684876465E-2"/>
          <c:y val="0.89652195016451675"/>
          <c:w val="0.9673866096242445"/>
          <c:h val="0.103478049835483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vantGardeExtLitITCT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08685717280018E-2"/>
          <c:y val="4.7013213842817023E-2"/>
          <c:w val="0.89304732772712958"/>
          <c:h val="0.7530739473768343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Private Invest.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857231131056812E-2"/>
                  <c:y val="-3.9724191609847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6DA-4664-8495-DD6E45BAE468}"/>
                </c:ext>
              </c:extLst>
            </c:dLbl>
            <c:dLbl>
              <c:idx val="1"/>
              <c:layout>
                <c:manualLayout>
                  <c:x val="-1.8862046788327036E-2"/>
                  <c:y val="-1.7216758188105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6DA-4664-8495-DD6E45BAE468}"/>
                </c:ext>
              </c:extLst>
            </c:dLbl>
            <c:dLbl>
              <c:idx val="2"/>
              <c:layout>
                <c:manualLayout>
                  <c:x val="1.36692549839294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6DA-4664-8495-DD6E45BAE468}"/>
                </c:ext>
              </c:extLst>
            </c:dLbl>
            <c:dLbl>
              <c:idx val="3"/>
              <c:layout>
                <c:manualLayout>
                  <c:x val="-2.136445461696215E-2"/>
                  <c:y val="-4.8725818119437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6DA-4664-8495-DD6E45BAE468}"/>
                </c:ext>
              </c:extLst>
            </c:dLbl>
            <c:dLbl>
              <c:idx val="4"/>
              <c:layout>
                <c:manualLayout>
                  <c:x val="-3.847402776529858E-3"/>
                  <c:y val="1.4292301743225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6DA-4664-8495-DD6E45BAE468}"/>
                </c:ext>
              </c:extLst>
            </c:dLbl>
            <c:dLbl>
              <c:idx val="5"/>
              <c:layout>
                <c:manualLayout>
                  <c:x val="-2.5024078286351118E-3"/>
                  <c:y val="-8.252370335707100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63-4AD2-B743-1B1BF92904D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3Q22</c:v>
                </c:pt>
                <c:pt idx="4">
                  <c:v>2022(E)</c:v>
                </c:pt>
              </c:strCache>
            </c:strRef>
          </c:cat>
          <c:val>
            <c:numRef>
              <c:f>Hoja1!$B$2:$B$6</c:f>
              <c:numCache>
                <c:formatCode>0.0%</c:formatCode>
                <c:ptCount val="5"/>
                <c:pt idx="0">
                  <c:v>0.04</c:v>
                </c:pt>
                <c:pt idx="1">
                  <c:v>-0.16500000000000001</c:v>
                </c:pt>
                <c:pt idx="2">
                  <c:v>0.376</c:v>
                </c:pt>
                <c:pt idx="3">
                  <c:v>-1.2999999999999999E-2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DA-4664-8495-DD6E45BAE468}"/>
            </c:ext>
          </c:extLst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Public Invest.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512039143175537E-2"/>
                  <c:y val="-6.3018474299269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DB6-45E7-9A01-1A4F26698347}"/>
                </c:ext>
              </c:extLst>
            </c:dLbl>
            <c:dLbl>
              <c:idx val="1"/>
              <c:layout>
                <c:manualLayout>
                  <c:x val="2.5024078286351118E-2"/>
                  <c:y val="2.2507078985134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DB6-45E7-9A01-1A4F26698347}"/>
                </c:ext>
              </c:extLst>
            </c:dLbl>
            <c:dLbl>
              <c:idx val="3"/>
              <c:layout>
                <c:manualLayout>
                  <c:x val="7.50722348590533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48D-4AA9-8B71-2750F7C28204}"/>
                </c:ext>
              </c:extLst>
            </c:dLbl>
            <c:dLbl>
              <c:idx val="4"/>
              <c:layout>
                <c:manualLayout>
                  <c:x val="7.5072234859053354E-3"/>
                  <c:y val="-9.0026898194110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DB6-45E7-9A01-1A4F26698347}"/>
                </c:ext>
              </c:extLst>
            </c:dLbl>
            <c:dLbl>
              <c:idx val="5"/>
              <c:layout>
                <c:manualLayout>
                  <c:x val="1.0009631314540447E-2"/>
                  <c:y val="-1.3504034729116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63-4AD2-B743-1B1BF92904D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3Q22</c:v>
                </c:pt>
                <c:pt idx="4">
                  <c:v>2022(E)</c:v>
                </c:pt>
              </c:strCache>
            </c:strRef>
          </c:cat>
          <c:val>
            <c:numRef>
              <c:f>Hoja1!$C$2:$C$6</c:f>
              <c:numCache>
                <c:formatCode>0.00%</c:formatCode>
                <c:ptCount val="5"/>
                <c:pt idx="0">
                  <c:v>-1.4E-2</c:v>
                </c:pt>
                <c:pt idx="1">
                  <c:v>-0.155</c:v>
                </c:pt>
                <c:pt idx="2" formatCode="0%">
                  <c:v>0.23699999999999999</c:v>
                </c:pt>
                <c:pt idx="3">
                  <c:v>0.14000000000000001</c:v>
                </c:pt>
                <c:pt idx="4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DA-4664-8495-DD6E45BAE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6935040"/>
        <c:axId val="266461184"/>
      </c:barChart>
      <c:catAx>
        <c:axId val="286935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+mn-cs"/>
              </a:defRPr>
            </a:pPr>
            <a:endParaRPr lang="es-PE"/>
          </a:p>
        </c:txPr>
        <c:crossAx val="266461184"/>
        <c:crosses val="autoZero"/>
        <c:auto val="1"/>
        <c:lblAlgn val="ctr"/>
        <c:lblOffset val="100"/>
        <c:noMultiLvlLbl val="0"/>
      </c:catAx>
      <c:valAx>
        <c:axId val="266461184"/>
        <c:scaling>
          <c:orientation val="minMax"/>
          <c:max val="0.4"/>
          <c:min val="-0.2"/>
        </c:scaling>
        <c:delete val="1"/>
        <c:axPos val="l"/>
        <c:numFmt formatCode="0.0%" sourceLinked="1"/>
        <c:majorTickMark val="out"/>
        <c:minorTickMark val="none"/>
        <c:tickLblPos val="nextTo"/>
        <c:crossAx val="28693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6353625236569E-2"/>
          <c:y val="7.1463982349271871E-2"/>
          <c:w val="0.89304732772712958"/>
          <c:h val="0.7530739473768343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Mining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545276601012908E-2"/>
                  <c:y val="3.7465923005244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C2D-4D06-9E04-B59468317F7C}"/>
                </c:ext>
              </c:extLst>
            </c:dLbl>
            <c:dLbl>
              <c:idx val="1"/>
              <c:layout>
                <c:manualLayout>
                  <c:x val="-3.0885803936186309E-2"/>
                  <c:y val="7.888728023226263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C2D-4D06-9E04-B59468317F7C}"/>
                </c:ext>
              </c:extLst>
            </c:dLbl>
            <c:dLbl>
              <c:idx val="2"/>
              <c:layout>
                <c:manualLayout>
                  <c:x val="-2.2707185666344644E-2"/>
                  <c:y val="-3.7128522252084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C2D-4D06-9E04-B59468317F7C}"/>
                </c:ext>
              </c:extLst>
            </c:dLbl>
            <c:dLbl>
              <c:idx val="3"/>
              <c:layout>
                <c:manualLayout>
                  <c:x val="-8.150684303949364E-3"/>
                  <c:y val="-6.9951695378620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C2D-4D06-9E04-B59468317F7C}"/>
                </c:ext>
              </c:extLst>
            </c:dLbl>
            <c:dLbl>
              <c:idx val="4"/>
              <c:layout>
                <c:manualLayout>
                  <c:x val="-8.1504608322222234E-3"/>
                  <c:y val="1.1125079898038551E-2"/>
                </c:manualLayout>
              </c:layout>
              <c:tx>
                <c:rich>
                  <a:bodyPr/>
                  <a:lstStyle/>
                  <a:p>
                    <a:fld id="{90FACAD5-A527-48F7-B9DE-BF50A8BF5850}" type="VALUE">
                      <a:rPr lang="en-US" sz="1050"/>
                      <a:pPr/>
                      <a:t>[VALOR]</a:t>
                    </a:fld>
                    <a:endParaRPr lang="es-P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C2D-4D06-9E04-B59468317F7C}"/>
                </c:ext>
              </c:extLst>
            </c:dLbl>
            <c:dLbl>
              <c:idx val="5"/>
              <c:layout>
                <c:manualLayout>
                  <c:x val="-2.8380909346684721E-3"/>
                  <c:y val="6.11268126265854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08-4B58-AD89-DE3CAA6FC9D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3Q22</c:v>
                </c:pt>
                <c:pt idx="4">
                  <c:v>2022(E)</c:v>
                </c:pt>
              </c:strCache>
            </c:strRef>
          </c:cat>
          <c:val>
            <c:numRef>
              <c:f>Hoja1!$B$2:$B$6</c:f>
              <c:numCache>
                <c:formatCode>0.0%</c:formatCode>
                <c:ptCount val="5"/>
                <c:pt idx="0">
                  <c:v>-8.0000000000000002E-3</c:v>
                </c:pt>
                <c:pt idx="1">
                  <c:v>-0.13800000000000001</c:v>
                </c:pt>
                <c:pt idx="2" formatCode="0.00%">
                  <c:v>0.105</c:v>
                </c:pt>
                <c:pt idx="3">
                  <c:v>-3.1E-2</c:v>
                </c:pt>
                <c:pt idx="4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2D-4D06-9E04-B59468317F7C}"/>
            </c:ext>
          </c:extLst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Construction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704727477346111E-2"/>
                  <c:y val="-1.2224399898346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7B8-4CF9-A2F0-CDD7F1928631}"/>
                </c:ext>
              </c:extLst>
            </c:dLbl>
            <c:dLbl>
              <c:idx val="1"/>
              <c:layout>
                <c:manualLayout>
                  <c:x val="2.8380909346682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BA-43DC-885F-DEF95606E4FA}"/>
                </c:ext>
              </c:extLst>
            </c:dLbl>
            <c:dLbl>
              <c:idx val="2"/>
              <c:layout>
                <c:manualLayout>
                  <c:x val="-2.8380909346682639E-3"/>
                  <c:y val="-7.3350249897961545E-2"/>
                </c:manualLayout>
              </c:layout>
              <c:tx>
                <c:rich>
                  <a:bodyPr/>
                  <a:lstStyle/>
                  <a:p>
                    <a:fld id="{16D1CC6D-96A5-4150-9239-A5470F036577}" type="VALUE">
                      <a:rPr lang="en-US" sz="1050" b="0" dirty="0"/>
                      <a:pPr/>
                      <a:t>[VALOR]</a:t>
                    </a:fld>
                    <a:endParaRPr lang="es-P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C08-4B58-AD89-DE3CAA6FC9D6}"/>
                </c:ext>
              </c:extLst>
            </c:dLbl>
            <c:dLbl>
              <c:idx val="3"/>
              <c:layout>
                <c:manualLayout>
                  <c:x val="1.13523637386729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C08-4B58-AD89-DE3CAA6FC9D6}"/>
                </c:ext>
              </c:extLst>
            </c:dLbl>
            <c:dLbl>
              <c:idx val="4"/>
              <c:layout>
                <c:manualLayout>
                  <c:x val="5.6761818693365279E-3"/>
                  <c:y val="-1.833804378797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BA-43DC-885F-DEF95606E4FA}"/>
                </c:ext>
              </c:extLst>
            </c:dLbl>
            <c:dLbl>
              <c:idx val="5"/>
              <c:layout>
                <c:manualLayout>
                  <c:x val="1.7028545608009687E-2"/>
                  <c:y val="-1.833804378797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08-4B58-AD89-DE3CAA6FC9D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3Q22</c:v>
                </c:pt>
                <c:pt idx="4">
                  <c:v>2022(E)</c:v>
                </c:pt>
              </c:strCache>
            </c:strRef>
          </c:cat>
          <c:val>
            <c:numRef>
              <c:f>Hoja1!$C$2:$C$6</c:f>
              <c:numCache>
                <c:formatCode>0.00%</c:formatCode>
                <c:ptCount val="5"/>
                <c:pt idx="0">
                  <c:v>1.4E-2</c:v>
                </c:pt>
                <c:pt idx="1">
                  <c:v>-0.13300000000000001</c:v>
                </c:pt>
                <c:pt idx="2">
                  <c:v>0.34499999999999997</c:v>
                </c:pt>
                <c:pt idx="3">
                  <c:v>1.2999999999999999E-2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2D-4D06-9E04-B59468317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6935040"/>
        <c:axId val="266461184"/>
      </c:barChart>
      <c:catAx>
        <c:axId val="286935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+mn-cs"/>
              </a:defRPr>
            </a:pPr>
            <a:endParaRPr lang="es-PE"/>
          </a:p>
        </c:txPr>
        <c:crossAx val="266461184"/>
        <c:crosses val="autoZero"/>
        <c:auto val="1"/>
        <c:lblAlgn val="ctr"/>
        <c:lblOffset val="100"/>
        <c:noMultiLvlLbl val="0"/>
      </c:catAx>
      <c:valAx>
        <c:axId val="266461184"/>
        <c:scaling>
          <c:orientation val="minMax"/>
          <c:max val="0.4"/>
          <c:min val="-0.2"/>
        </c:scaling>
        <c:delete val="1"/>
        <c:axPos val="l"/>
        <c:numFmt formatCode="0.0%" sourceLinked="1"/>
        <c:majorTickMark val="out"/>
        <c:minorTickMark val="none"/>
        <c:tickLblPos val="nextTo"/>
        <c:crossAx val="28693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antGardeExtLitITCT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58268103510758E-3"/>
          <c:y val="4.9103190160803278E-3"/>
          <c:w val="0.94530330822975739"/>
          <c:h val="0.8295543208874145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Rental and used</c:v>
                </c:pt>
              </c:strCache>
            </c:strRef>
          </c:tx>
          <c:spPr>
            <a:solidFill>
              <a:srgbClr val="3AB03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vantGardeExtLitITCTT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Hoja1!$A$4:$A$8</c:f>
              <c:strCache>
                <c:ptCount val="5"/>
                <c:pt idx="0">
                  <c:v>Q3'21</c:v>
                </c:pt>
                <c:pt idx="1">
                  <c:v>Q2'22</c:v>
                </c:pt>
                <c:pt idx="2">
                  <c:v>Q3'22</c:v>
                </c:pt>
                <c:pt idx="3">
                  <c:v>YTD 2021</c:v>
                </c:pt>
                <c:pt idx="4">
                  <c:v>YTD 2022</c:v>
                </c:pt>
              </c:strCache>
            </c:strRef>
          </c:cat>
          <c:val>
            <c:numRef>
              <c:f>Hoja1!$B$4:$B$8</c:f>
              <c:numCache>
                <c:formatCode>General</c:formatCode>
                <c:ptCount val="5"/>
                <c:pt idx="0">
                  <c:v>106</c:v>
                </c:pt>
                <c:pt idx="1">
                  <c:v>129</c:v>
                </c:pt>
                <c:pt idx="2">
                  <c:v>128</c:v>
                </c:pt>
                <c:pt idx="3">
                  <c:v>311</c:v>
                </c:pt>
                <c:pt idx="4">
                  <c:v>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B2-49DB-A372-DC54024D77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91837440"/>
        <c:axId val="266468096"/>
      </c:barChart>
      <c:catAx>
        <c:axId val="29183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>
                <a:latin typeface="AvantGardeExtLitITCTT"/>
                <a:cs typeface="Arial" panose="020B0604020202020204" pitchFamily="34" charset="0"/>
              </a:defRPr>
            </a:pPr>
            <a:endParaRPr lang="es-PE"/>
          </a:p>
        </c:txPr>
        <c:crossAx val="266468096"/>
        <c:crosses val="autoZero"/>
        <c:auto val="1"/>
        <c:lblAlgn val="ctr"/>
        <c:lblOffset val="100"/>
        <c:noMultiLvlLbl val="0"/>
      </c:catAx>
      <c:valAx>
        <c:axId val="266468096"/>
        <c:scaling>
          <c:orientation val="minMax"/>
          <c:max val="7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1837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Hoja1!$B$1</c:f>
              <c:strCache>
                <c:ptCount val="1"/>
                <c:pt idx="0">
                  <c:v>Cat Machines and engines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Hoja1!$A$4:$A$8</c:f>
              <c:strCache>
                <c:ptCount val="5"/>
                <c:pt idx="0">
                  <c:v>Q3'21</c:v>
                </c:pt>
                <c:pt idx="1">
                  <c:v>Q2'22</c:v>
                </c:pt>
                <c:pt idx="2">
                  <c:v>Q3'22</c:v>
                </c:pt>
                <c:pt idx="3">
                  <c:v>YTD 2021</c:v>
                </c:pt>
                <c:pt idx="4">
                  <c:v>YTD 2022</c:v>
                </c:pt>
              </c:strCache>
            </c:strRef>
          </c:cat>
          <c:val>
            <c:numRef>
              <c:f>Hoja1!$B$4:$B$8</c:f>
              <c:numCache>
                <c:formatCode>General</c:formatCode>
                <c:ptCount val="5"/>
                <c:pt idx="0">
                  <c:v>282</c:v>
                </c:pt>
                <c:pt idx="1">
                  <c:v>285</c:v>
                </c:pt>
                <c:pt idx="2">
                  <c:v>262</c:v>
                </c:pt>
                <c:pt idx="3">
                  <c:v>740</c:v>
                </c:pt>
                <c:pt idx="4">
                  <c:v>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0B-4E47-BBC0-7BC85DFFE7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93008896"/>
        <c:axId val="258376256"/>
      </c:barChart>
      <c:catAx>
        <c:axId val="29300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+mn-cs"/>
              </a:defRPr>
            </a:pPr>
            <a:endParaRPr lang="es-PE"/>
          </a:p>
        </c:txPr>
        <c:crossAx val="258376256"/>
        <c:crosses val="autoZero"/>
        <c:auto val="1"/>
        <c:lblAlgn val="ctr"/>
        <c:lblOffset val="100"/>
        <c:noMultiLvlLbl val="0"/>
      </c:catAx>
      <c:valAx>
        <c:axId val="258376256"/>
        <c:scaling>
          <c:orientation val="minMax"/>
          <c:max val="14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300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8651041730038E-2"/>
          <c:y val="0"/>
          <c:w val="0.94426979165399239"/>
          <c:h val="0.829554320887414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CAT Mining trucks and equipment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F0C-46BE-8B5D-C5F06850253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F0C-46BE-8B5D-C5F06850253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F0C-46BE-8B5D-C5F06850253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F0C-46BE-8B5D-C5F0685025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Hoja1!$A$5:$A$9</c:f>
              <c:strCache>
                <c:ptCount val="5"/>
                <c:pt idx="0">
                  <c:v>Q3'21</c:v>
                </c:pt>
                <c:pt idx="1">
                  <c:v>Q2'22</c:v>
                </c:pt>
                <c:pt idx="2">
                  <c:v>Q3'22</c:v>
                </c:pt>
                <c:pt idx="3">
                  <c:v>YTD 2021</c:v>
                </c:pt>
                <c:pt idx="4">
                  <c:v>YTD 2022</c:v>
                </c:pt>
              </c:strCache>
            </c:strRef>
          </c:cat>
          <c:val>
            <c:numRef>
              <c:f>Hoja1!$B$5:$B$9</c:f>
              <c:numCache>
                <c:formatCode>General</c:formatCode>
                <c:ptCount val="5"/>
                <c:pt idx="0">
                  <c:v>182</c:v>
                </c:pt>
                <c:pt idx="1">
                  <c:v>91</c:v>
                </c:pt>
                <c:pt idx="2">
                  <c:v>107</c:v>
                </c:pt>
                <c:pt idx="3">
                  <c:v>319</c:v>
                </c:pt>
                <c:pt idx="4">
                  <c:v>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F0C-46BE-8B5D-C5F0685025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93341696"/>
        <c:axId val="258377984"/>
      </c:barChart>
      <c:catAx>
        <c:axId val="29334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+mn-cs"/>
              </a:defRPr>
            </a:pPr>
            <a:endParaRPr lang="es-PE"/>
          </a:p>
        </c:txPr>
        <c:crossAx val="258377984"/>
        <c:crosses val="autoZero"/>
        <c:auto val="1"/>
        <c:lblAlgn val="ctr"/>
        <c:lblOffset val="100"/>
        <c:noMultiLvlLbl val="0"/>
      </c:catAx>
      <c:valAx>
        <c:axId val="258377984"/>
        <c:scaling>
          <c:orientation val="minMax"/>
          <c:max val="3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334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996088153467227E-2"/>
          <c:y val="0"/>
          <c:w val="0.95013111554231433"/>
          <c:h val="0.829554320887414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Spare parts and services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F0C-46BE-8B5D-C5F06850253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F0C-46BE-8B5D-C5F06850253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F0C-46BE-8B5D-C5F06850253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F0C-46BE-8B5D-C5F06850253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antGardeExtLitITCT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Hoja1!$A$4:$A$8</c:f>
              <c:strCache>
                <c:ptCount val="5"/>
                <c:pt idx="0">
                  <c:v>Q3'21</c:v>
                </c:pt>
                <c:pt idx="1">
                  <c:v>Q2'22</c:v>
                </c:pt>
                <c:pt idx="2">
                  <c:v>Q3'22</c:v>
                </c:pt>
                <c:pt idx="3">
                  <c:v>YTD 2021</c:v>
                </c:pt>
                <c:pt idx="4">
                  <c:v>YTD 2022</c:v>
                </c:pt>
              </c:strCache>
            </c:strRef>
          </c:cat>
          <c:val>
            <c:numRef>
              <c:f>Hoja1!$B$4:$B$8</c:f>
              <c:numCache>
                <c:formatCode>General</c:formatCode>
                <c:ptCount val="5"/>
                <c:pt idx="0">
                  <c:v>845</c:v>
                </c:pt>
                <c:pt idx="1">
                  <c:v>814</c:v>
                </c:pt>
                <c:pt idx="2">
                  <c:v>938</c:v>
                </c:pt>
                <c:pt idx="3">
                  <c:v>2199</c:v>
                </c:pt>
                <c:pt idx="4">
                  <c:v>2476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F0C-46BE-8B5D-C5F0685025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91836928"/>
        <c:axId val="258379712"/>
      </c:barChart>
      <c:catAx>
        <c:axId val="29183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vantGardeExtLitITCTT"/>
                <a:ea typeface="+mn-ea"/>
                <a:cs typeface="+mn-cs"/>
              </a:defRPr>
            </a:pPr>
            <a:endParaRPr lang="es-PE"/>
          </a:p>
        </c:txPr>
        <c:crossAx val="258379712"/>
        <c:crosses val="autoZero"/>
        <c:auto val="1"/>
        <c:lblAlgn val="ctr"/>
        <c:lblOffset val="100"/>
        <c:noMultiLvlLbl val="0"/>
      </c:catAx>
      <c:valAx>
        <c:axId val="258379712"/>
        <c:scaling>
          <c:orientation val="minMax"/>
          <c:max val="3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183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96334609663595"/>
          <c:y val="4.3750657582690276E-2"/>
          <c:w val="0.8336057796898253"/>
          <c:h val="0.7158671559015965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Utilidad Operativa</c:v>
                </c:pt>
              </c:strCache>
            </c:strRef>
          </c:tx>
          <c:spPr>
            <a:solidFill>
              <a:srgbClr val="3AB03A"/>
            </a:solidFill>
            <a:ln>
              <a:noFill/>
            </a:ln>
          </c:spPr>
          <c:invertIfNegative val="0"/>
          <c:dLbls>
            <c:dLbl>
              <c:idx val="6"/>
              <c:layout>
                <c:manualLayout>
                  <c:x val="-9.43762353208262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B3-4CBD-A38C-401BCC38B2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latin typeface="AvantGardeExtLitITCTT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Q3'21</c:v>
                </c:pt>
                <c:pt idx="1">
                  <c:v>Q2'22</c:v>
                </c:pt>
                <c:pt idx="2">
                  <c:v>Q3'22</c:v>
                </c:pt>
                <c:pt idx="3">
                  <c:v>YTD 2021</c:v>
                </c:pt>
                <c:pt idx="4">
                  <c:v>YTD 2022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239</c:v>
                </c:pt>
                <c:pt idx="1">
                  <c:v>161</c:v>
                </c:pt>
                <c:pt idx="2">
                  <c:v>218</c:v>
                </c:pt>
                <c:pt idx="3">
                  <c:v>562</c:v>
                </c:pt>
                <c:pt idx="4">
                  <c:v>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F3-484D-90BB-9A1BA4F279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286934528"/>
        <c:axId val="121427008"/>
      </c:barChart>
      <c:catAx>
        <c:axId val="28693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vantGardeExtLitITCTT"/>
                <a:ea typeface="Calibri"/>
                <a:cs typeface="Arial" panose="020B0604020202020204" pitchFamily="34" charset="0"/>
              </a:defRPr>
            </a:pPr>
            <a:endParaRPr lang="es-PE"/>
          </a:p>
        </c:txPr>
        <c:crossAx val="121427008"/>
        <c:crosses val="autoZero"/>
        <c:auto val="1"/>
        <c:lblAlgn val="ctr"/>
        <c:lblOffset val="100"/>
        <c:noMultiLvlLbl val="0"/>
      </c:catAx>
      <c:valAx>
        <c:axId val="121427008"/>
        <c:scaling>
          <c:orientation val="minMax"/>
          <c:max val="1200"/>
          <c:min val="-20"/>
        </c:scaling>
        <c:delete val="1"/>
        <c:axPos val="l"/>
        <c:numFmt formatCode="General" sourceLinked="1"/>
        <c:majorTickMark val="out"/>
        <c:minorTickMark val="none"/>
        <c:tickLblPos val="nextTo"/>
        <c:crossAx val="286934528"/>
        <c:crosses val="autoZero"/>
        <c:crossBetween val="between"/>
        <c:majorUnit val="50"/>
        <c:minorUnit val="5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5">
          <a:latin typeface="Arial" pitchFamily="34" charset="0"/>
          <a:cs typeface="Arial" pitchFamily="34" charset="0"/>
        </a:defRPr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0.58729</cdr:x>
      <cdr:y>0.13145</cdr:y>
    </cdr:from>
    <cdr:to>
      <cdr:x>0.58765</cdr:x>
      <cdr:y>0.897</cdr:y>
    </cdr:to>
    <cdr:cxnSp macro="">
      <cdr:nvCxnSpPr>
        <cdr:cNvPr id="8" name="53 Conector recto">
          <a:extLst xmlns:a="http://schemas.openxmlformats.org/drawingml/2006/main">
            <a:ext uri="{FF2B5EF4-FFF2-40B4-BE49-F238E27FC236}">
              <a16:creationId xmlns:a16="http://schemas.microsoft.com/office/drawing/2014/main" id="{71B1CA40-321B-4865-8CF1-EC5075F00002}"/>
            </a:ext>
          </a:extLst>
        </cdr:cNvPr>
        <cdr:cNvCxnSpPr/>
      </cdr:nvCxnSpPr>
      <cdr:spPr>
        <a:xfrm xmlns:a="http://schemas.openxmlformats.org/drawingml/2006/main" flipH="1">
          <a:off x="2944328" y="339981"/>
          <a:ext cx="1805" cy="198000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>
              <a:lumMod val="50000"/>
            </a:scheme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0.58939</cdr:x>
      <cdr:y>0.32461</cdr:y>
    </cdr:from>
    <cdr:to>
      <cdr:x>0.64308</cdr:x>
      <cdr:y>0.42232</cdr:y>
    </cdr:to>
    <cdr:sp macro="" textlink="">
      <cdr:nvSpPr>
        <cdr:cNvPr id="5" name="CuadroTexto 4"/>
        <cdr:cNvSpPr txBox="1"/>
      </cdr:nvSpPr>
      <cdr:spPr>
        <a:xfrm xmlns:a="http://schemas.openxmlformats.org/drawingml/2006/main">
          <a:off x="5516004" y="842250"/>
          <a:ext cx="502474" cy="25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100" dirty="0">
              <a:latin typeface="AvantGardeExtLitITCTT"/>
            </a:rPr>
            <a:t>576</a:t>
          </a:r>
          <a:endParaRPr lang="es-PE" sz="1100" dirty="0">
            <a:latin typeface="AvantGardeExtLitITCTT"/>
          </a:endParaRPr>
        </a:p>
      </cdr:txBody>
    </cdr:sp>
  </cdr:relSizeAnchor>
  <cdr:relSizeAnchor xmlns:cdr="http://schemas.openxmlformats.org/drawingml/2006/chartDrawing">
    <cdr:from>
      <cdr:x>0.55589</cdr:x>
      <cdr:y>0.26733</cdr:y>
    </cdr:from>
    <cdr:to>
      <cdr:x>0.60959</cdr:x>
      <cdr:y>0.36504</cdr:y>
    </cdr:to>
    <cdr:sp macro="" textlink="">
      <cdr:nvSpPr>
        <cdr:cNvPr id="6" name="CuadroTexto 1"/>
        <cdr:cNvSpPr txBox="1"/>
      </cdr:nvSpPr>
      <cdr:spPr>
        <a:xfrm xmlns:a="http://schemas.openxmlformats.org/drawingml/2006/main">
          <a:off x="5202456" y="693618"/>
          <a:ext cx="502567" cy="25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dirty="0">
              <a:latin typeface="AvantGardeExtLitITCTT"/>
            </a:rPr>
            <a:t>605</a:t>
          </a:r>
          <a:endParaRPr lang="es-PE" sz="1100" dirty="0">
            <a:latin typeface="AvantGardeExtLitITCTT"/>
          </a:endParaRPr>
        </a:p>
      </cdr:txBody>
    </cdr:sp>
  </cdr:relSizeAnchor>
  <cdr:relSizeAnchor xmlns:cdr="http://schemas.openxmlformats.org/drawingml/2006/chartDrawing">
    <cdr:from>
      <cdr:x>0.66202</cdr:x>
      <cdr:y>0.339</cdr:y>
    </cdr:from>
    <cdr:to>
      <cdr:x>0.71572</cdr:x>
      <cdr:y>0.43671</cdr:y>
    </cdr:to>
    <cdr:sp macro="" textlink="">
      <cdr:nvSpPr>
        <cdr:cNvPr id="8" name="CuadroTexto 1"/>
        <cdr:cNvSpPr txBox="1"/>
      </cdr:nvSpPr>
      <cdr:spPr>
        <a:xfrm xmlns:a="http://schemas.openxmlformats.org/drawingml/2006/main">
          <a:off x="6195724" y="879587"/>
          <a:ext cx="502568" cy="253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dirty="0">
              <a:latin typeface="AvantGardeExtLitITCTT"/>
            </a:rPr>
            <a:t>549</a:t>
          </a:r>
          <a:endParaRPr lang="es-PE" sz="1100" dirty="0">
            <a:latin typeface="AvantGardeExtLitITCTT"/>
          </a:endParaRPr>
        </a:p>
      </cdr:txBody>
    </cdr:sp>
  </cdr:relSizeAnchor>
  <cdr:relSizeAnchor xmlns:cdr="http://schemas.openxmlformats.org/drawingml/2006/chartDrawing">
    <cdr:from>
      <cdr:x>0.63137</cdr:x>
      <cdr:y>0.27981</cdr:y>
    </cdr:from>
    <cdr:to>
      <cdr:x>0.68506</cdr:x>
      <cdr:y>0.37752</cdr:y>
    </cdr:to>
    <cdr:sp macro="" textlink="">
      <cdr:nvSpPr>
        <cdr:cNvPr id="9" name="CuadroTexto 1"/>
        <cdr:cNvSpPr txBox="1"/>
      </cdr:nvSpPr>
      <cdr:spPr>
        <a:xfrm xmlns:a="http://schemas.openxmlformats.org/drawingml/2006/main">
          <a:off x="5908877" y="726016"/>
          <a:ext cx="502474" cy="25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dirty="0">
              <a:latin typeface="AvantGardeExtLitITCTT"/>
            </a:rPr>
            <a:t>575</a:t>
          </a:r>
          <a:endParaRPr lang="es-PE" sz="1100" dirty="0">
            <a:latin typeface="AvantGardeExtLitITCTT"/>
          </a:endParaRPr>
        </a:p>
      </cdr:txBody>
    </cdr:sp>
  </cdr:relSizeAnchor>
  <cdr:relSizeAnchor xmlns:cdr="http://schemas.openxmlformats.org/drawingml/2006/chartDrawing">
    <cdr:from>
      <cdr:x>0.70095</cdr:x>
      <cdr:y>0.36378</cdr:y>
    </cdr:from>
    <cdr:to>
      <cdr:x>0.75464</cdr:x>
      <cdr:y>0.4615</cdr:y>
    </cdr:to>
    <cdr:sp macro="" textlink="">
      <cdr:nvSpPr>
        <cdr:cNvPr id="10" name="CuadroTexto 1"/>
        <cdr:cNvSpPr txBox="1"/>
      </cdr:nvSpPr>
      <cdr:spPr>
        <a:xfrm xmlns:a="http://schemas.openxmlformats.org/drawingml/2006/main">
          <a:off x="6560034" y="943887"/>
          <a:ext cx="502474" cy="253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dirty="0">
              <a:latin typeface="AvantGardeExtLitITCTT"/>
            </a:rPr>
            <a:t>508</a:t>
          </a:r>
          <a:endParaRPr lang="es-PE" sz="1100" dirty="0">
            <a:latin typeface="AvantGardeExtLitITCTT"/>
          </a:endParaRPr>
        </a:p>
      </cdr:txBody>
    </cdr:sp>
  </cdr:relSizeAnchor>
  <cdr:relSizeAnchor xmlns:cdr="http://schemas.openxmlformats.org/drawingml/2006/chartDrawing">
    <cdr:from>
      <cdr:x>0.73124</cdr:x>
      <cdr:y>0.41194</cdr:y>
    </cdr:from>
    <cdr:to>
      <cdr:x>0.78493</cdr:x>
      <cdr:y>0.50965</cdr:y>
    </cdr:to>
    <cdr:sp macro="" textlink="">
      <cdr:nvSpPr>
        <cdr:cNvPr id="11" name="CuadroTexto 1"/>
        <cdr:cNvSpPr txBox="1"/>
      </cdr:nvSpPr>
      <cdr:spPr>
        <a:xfrm xmlns:a="http://schemas.openxmlformats.org/drawingml/2006/main">
          <a:off x="6843489" y="1068853"/>
          <a:ext cx="502474" cy="25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dirty="0">
              <a:latin typeface="AvantGardeExtLitITCTT"/>
            </a:rPr>
            <a:t>474</a:t>
          </a:r>
          <a:endParaRPr lang="es-PE" sz="1100" dirty="0">
            <a:latin typeface="AvantGardeExtLitITCTT"/>
          </a:endParaRPr>
        </a:p>
      </cdr:txBody>
    </cdr:sp>
  </cdr:relSizeAnchor>
  <cdr:relSizeAnchor xmlns:cdr="http://schemas.openxmlformats.org/drawingml/2006/chartDrawing">
    <cdr:from>
      <cdr:x>0.84275</cdr:x>
      <cdr:y>0.45434</cdr:y>
    </cdr:from>
    <cdr:to>
      <cdr:x>0.91714</cdr:x>
      <cdr:y>0.45434</cdr:y>
    </cdr:to>
    <cdr:cxnSp macro="">
      <cdr:nvCxnSpPr>
        <cdr:cNvPr id="12" name="Conector recto 11">
          <a:extLst xmlns:a="http://schemas.openxmlformats.org/drawingml/2006/main">
            <a:ext uri="{FF2B5EF4-FFF2-40B4-BE49-F238E27FC236}">
              <a16:creationId xmlns:a16="http://schemas.microsoft.com/office/drawing/2014/main" id="{552B5B13-749D-4797-9DEC-8BC5FA490266}"/>
            </a:ext>
          </a:extLst>
        </cdr:cNvPr>
        <cdr:cNvCxnSpPr/>
      </cdr:nvCxnSpPr>
      <cdr:spPr>
        <a:xfrm xmlns:a="http://schemas.openxmlformats.org/drawingml/2006/main">
          <a:off x="7887146" y="1178858"/>
          <a:ext cx="696202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0.88277</cdr:x>
      <cdr:y>0.36168</cdr:y>
    </cdr:from>
    <cdr:to>
      <cdr:x>0.93442</cdr:x>
      <cdr:y>0.45939</cdr:y>
    </cdr:to>
    <cdr:sp macro="" textlink="">
      <cdr:nvSpPr>
        <cdr:cNvPr id="13" name="CuadroTexto 1"/>
        <cdr:cNvSpPr txBox="1"/>
      </cdr:nvSpPr>
      <cdr:spPr>
        <a:xfrm xmlns:a="http://schemas.openxmlformats.org/drawingml/2006/main">
          <a:off x="8261650" y="938431"/>
          <a:ext cx="483383" cy="25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s-ES_tradnl"/>
          </a:defPPr>
          <a:lvl1pPr marL="0" algn="l" defTabSz="8406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20338" algn="l" defTabSz="8406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840654" algn="l" defTabSz="8406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260978" algn="l" defTabSz="8406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681316" algn="l" defTabSz="8406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101628" algn="l" defTabSz="8406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521970" algn="l" defTabSz="8406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942271" algn="l" defTabSz="8406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362613" algn="l" defTabSz="84065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dirty="0" smtClean="0">
              <a:latin typeface="AvantGardeExtLitITCTT"/>
            </a:rPr>
            <a:t>527</a:t>
          </a:r>
          <a:endParaRPr lang="es-PE" sz="800" dirty="0">
            <a:latin typeface="AvantGardeExtLitITCTT"/>
          </a:endParaRPr>
        </a:p>
      </cdr:txBody>
    </cdr:sp>
  </cdr:relSizeAnchor>
  <cdr:relSizeAnchor xmlns:cdr="http://schemas.openxmlformats.org/drawingml/2006/chartDrawing">
    <cdr:from>
      <cdr:x>0.85562</cdr:x>
      <cdr:y>0.3075</cdr:y>
    </cdr:from>
    <cdr:to>
      <cdr:x>0.90727</cdr:x>
      <cdr:y>0.40521</cdr:y>
    </cdr:to>
    <cdr:sp macro="" textlink="">
      <cdr:nvSpPr>
        <cdr:cNvPr id="14" name="CuadroTexto 1"/>
        <cdr:cNvSpPr txBox="1"/>
      </cdr:nvSpPr>
      <cdr:spPr>
        <a:xfrm xmlns:a="http://schemas.openxmlformats.org/drawingml/2006/main">
          <a:off x="8007544" y="797863"/>
          <a:ext cx="483383" cy="25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100" dirty="0" smtClean="0">
              <a:latin typeface="AvantGardeExtLitITCTT"/>
            </a:rPr>
            <a:t>549</a:t>
          </a:r>
          <a:endParaRPr lang="es-PE" sz="800" dirty="0">
            <a:latin typeface="AvantGardeExtLitITCT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0.8925</cdr:x>
      <cdr:y>0.09519</cdr:y>
    </cdr:from>
    <cdr:to>
      <cdr:x>0.9832</cdr:x>
      <cdr:y>0.82196</cdr:y>
    </cdr:to>
    <cdr:sp macro="" textlink="">
      <cdr:nvSpPr>
        <cdr:cNvPr id="4" name="1 Rectángulo">
          <a:extLst xmlns:a="http://schemas.openxmlformats.org/drawingml/2006/main">
            <a:ext uri="{FF2B5EF4-FFF2-40B4-BE49-F238E27FC236}">
              <a16:creationId xmlns:a16="http://schemas.microsoft.com/office/drawing/2014/main" id="{1E2FD730-B7B9-4CF7-A6D9-7F34C278B2DD}"/>
            </a:ext>
          </a:extLst>
        </cdr:cNvPr>
        <cdr:cNvSpPr/>
      </cdr:nvSpPr>
      <cdr:spPr>
        <a:xfrm xmlns:a="http://schemas.openxmlformats.org/drawingml/2006/main">
          <a:off x="5797129" y="276498"/>
          <a:ext cx="589142" cy="211104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PE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7AD6-0E77-46E1-9D18-EC6021B3E469}" type="datetimeFigureOut">
              <a:rPr lang="es-ES" smtClean="0"/>
              <a:t>04/11/2022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143000"/>
            <a:ext cx="4848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7D828-1C40-457F-B704-E5A9F1DD7C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91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20338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40654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60978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681316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01628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521970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942271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362613" algn="l" defTabSz="8406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35013" y="685800"/>
            <a:ext cx="538797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F8B4C-4F66-4649-B527-3255203CF010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633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35013" y="685800"/>
            <a:ext cx="538797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F8B4C-4F66-4649-B527-3255203CF010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47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35013" y="685800"/>
            <a:ext cx="538797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3q2021</a:t>
            </a:r>
            <a:r>
              <a:rPr lang="es-PE" baseline="0" dirty="0" smtClean="0"/>
              <a:t> 2q22 3q22 |  YTD 2021 YTD2022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F8B4C-4F66-4649-B527-3255203CF010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651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35013" y="685800"/>
            <a:ext cx="538797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F8B4C-4F66-4649-B527-3255203CF010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947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35013" y="685800"/>
            <a:ext cx="538797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Esto lo da Tesorería.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F8B4C-4F66-4649-B527-3255203CF010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63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7D828-1C40-457F-B704-E5A9F1DD7C5D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524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04888" y="1143000"/>
            <a:ext cx="4848225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7D828-1C40-457F-B704-E5A9F1DD7C5D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44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0945" y="2348414"/>
            <a:ext cx="10097374" cy="1620430"/>
          </a:xfrm>
        </p:spPr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1890" y="4283818"/>
            <a:ext cx="8315484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3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0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4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1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64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8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1F64-DA53-449B-A8A6-417FEB5EBC84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5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39E6-921E-4DA0-8A9A-5F7F3E4DAFAB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6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12466" y="309754"/>
            <a:ext cx="2672834" cy="6605965"/>
          </a:xfrm>
        </p:spPr>
        <p:txBody>
          <a:bodyPr vert="eaVert"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93963" y="309754"/>
            <a:ext cx="7820515" cy="6605965"/>
          </a:xfrm>
        </p:spPr>
        <p:txBody>
          <a:bodyPr vert="eaVert"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6B13-B591-436D-B72C-98E5E2316246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33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0945" y="2348414"/>
            <a:ext cx="10097374" cy="1620430"/>
          </a:xfrm>
        </p:spPr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1890" y="4283818"/>
            <a:ext cx="8315484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5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0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5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00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51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01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4C49-F505-4081-9118-BFD4DB49A7E2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55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5AF78-D811-4D3C-9515-5FFA372A0D0C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59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380" y="4858133"/>
            <a:ext cx="10097374" cy="1501435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38380" y="3204216"/>
            <a:ext cx="10097374" cy="165367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252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504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75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009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626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1514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6766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2019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BA89-A61D-4FCA-8479-39251A06D339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10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93963" y="1805935"/>
            <a:ext cx="5246674" cy="510978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38626" y="1805935"/>
            <a:ext cx="5246674" cy="510978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5E4D-BE07-4AD3-B709-E5DB40221D9B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45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963" y="302737"/>
            <a:ext cx="10691337" cy="1259946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963" y="1692179"/>
            <a:ext cx="5248738" cy="70521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25252" indent="0">
              <a:buNone/>
              <a:defRPr sz="2400" b="1"/>
            </a:lvl2pPr>
            <a:lvl3pPr marL="1050487" indent="0">
              <a:buNone/>
              <a:defRPr sz="2200" b="1"/>
            </a:lvl3pPr>
            <a:lvl4pPr marL="1575728" indent="0">
              <a:buNone/>
              <a:defRPr sz="1900" b="1"/>
            </a:lvl4pPr>
            <a:lvl5pPr marL="2100966" indent="0">
              <a:buNone/>
              <a:defRPr sz="1900" b="1"/>
            </a:lvl5pPr>
            <a:lvl6pPr marL="2626212" indent="0">
              <a:buNone/>
              <a:defRPr sz="1900" b="1"/>
            </a:lvl6pPr>
            <a:lvl7pPr marL="3151457" indent="0">
              <a:buNone/>
              <a:defRPr sz="1900" b="1"/>
            </a:lvl7pPr>
            <a:lvl8pPr marL="3676684" indent="0">
              <a:buNone/>
              <a:defRPr sz="1900" b="1"/>
            </a:lvl8pPr>
            <a:lvl9pPr marL="4201939" indent="0">
              <a:buNone/>
              <a:defRPr sz="1900" b="1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3963" y="2397397"/>
            <a:ext cx="5248738" cy="43555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034913" y="1692179"/>
            <a:ext cx="5250799" cy="70521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25252" indent="0">
              <a:buNone/>
              <a:defRPr sz="2400" b="1"/>
            </a:lvl2pPr>
            <a:lvl3pPr marL="1050487" indent="0">
              <a:buNone/>
              <a:defRPr sz="2200" b="1"/>
            </a:lvl3pPr>
            <a:lvl4pPr marL="1575728" indent="0">
              <a:buNone/>
              <a:defRPr sz="1900" b="1"/>
            </a:lvl4pPr>
            <a:lvl5pPr marL="2100966" indent="0">
              <a:buNone/>
              <a:defRPr sz="1900" b="1"/>
            </a:lvl5pPr>
            <a:lvl6pPr marL="2626212" indent="0">
              <a:buNone/>
              <a:defRPr sz="1900" b="1"/>
            </a:lvl6pPr>
            <a:lvl7pPr marL="3151457" indent="0">
              <a:buNone/>
              <a:defRPr sz="1900" b="1"/>
            </a:lvl7pPr>
            <a:lvl8pPr marL="3676684" indent="0">
              <a:buNone/>
              <a:defRPr sz="1900" b="1"/>
            </a:lvl8pPr>
            <a:lvl9pPr marL="4201939" indent="0">
              <a:buNone/>
              <a:defRPr sz="1900" b="1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034913" y="2397397"/>
            <a:ext cx="5250799" cy="43555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BD35-8D34-454A-8F27-F0DCFFE85CBC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08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ECF7-EC87-4799-B73B-DFE6827F1D20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57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4313-B3A6-44DB-ADD2-2977379580C1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18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988" y="301008"/>
            <a:ext cx="3908196" cy="128094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44462" y="301429"/>
            <a:ext cx="6640838" cy="645197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93988" y="1581937"/>
            <a:ext cx="3908196" cy="5171028"/>
          </a:xfrm>
        </p:spPr>
        <p:txBody>
          <a:bodyPr/>
          <a:lstStyle>
            <a:lvl1pPr marL="0" indent="0">
              <a:buNone/>
              <a:defRPr sz="1700"/>
            </a:lvl1pPr>
            <a:lvl2pPr marL="525252" indent="0">
              <a:buNone/>
              <a:defRPr sz="1500"/>
            </a:lvl2pPr>
            <a:lvl3pPr marL="1050487" indent="0">
              <a:buNone/>
              <a:defRPr sz="1200"/>
            </a:lvl3pPr>
            <a:lvl4pPr marL="1575728" indent="0">
              <a:buNone/>
              <a:defRPr sz="1100"/>
            </a:lvl4pPr>
            <a:lvl5pPr marL="2100966" indent="0">
              <a:buNone/>
              <a:defRPr sz="1100"/>
            </a:lvl5pPr>
            <a:lvl6pPr marL="2626212" indent="0">
              <a:buNone/>
              <a:defRPr sz="1100"/>
            </a:lvl6pPr>
            <a:lvl7pPr marL="3151457" indent="0">
              <a:buNone/>
              <a:defRPr sz="1100"/>
            </a:lvl7pPr>
            <a:lvl8pPr marL="3676684" indent="0">
              <a:buNone/>
              <a:defRPr sz="1100"/>
            </a:lvl8pPr>
            <a:lvl9pPr marL="4201939" indent="0">
              <a:buNone/>
              <a:defRPr sz="11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781E6-EAB4-4A70-955A-AE2A66AD8EE3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2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FCCB-3DFF-43BB-A707-6329B76EDA02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05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8419" y="5291772"/>
            <a:ext cx="7127558" cy="62472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28419" y="675471"/>
            <a:ext cx="7127558" cy="4535805"/>
          </a:xfrm>
        </p:spPr>
        <p:txBody>
          <a:bodyPr/>
          <a:lstStyle>
            <a:lvl1pPr marL="0" indent="0">
              <a:buNone/>
              <a:defRPr sz="3900"/>
            </a:lvl1pPr>
            <a:lvl2pPr marL="525252" indent="0">
              <a:buNone/>
              <a:defRPr sz="3400"/>
            </a:lvl2pPr>
            <a:lvl3pPr marL="1050487" indent="0">
              <a:buNone/>
              <a:defRPr sz="2900"/>
            </a:lvl3pPr>
            <a:lvl4pPr marL="1575728" indent="0">
              <a:buNone/>
              <a:defRPr sz="2400"/>
            </a:lvl4pPr>
            <a:lvl5pPr marL="2100966" indent="0">
              <a:buNone/>
              <a:defRPr sz="2400"/>
            </a:lvl5pPr>
            <a:lvl6pPr marL="2626212" indent="0">
              <a:buNone/>
              <a:defRPr sz="2400"/>
            </a:lvl6pPr>
            <a:lvl7pPr marL="3151457" indent="0">
              <a:buNone/>
              <a:defRPr sz="2400"/>
            </a:lvl7pPr>
            <a:lvl8pPr marL="3676684" indent="0">
              <a:buNone/>
              <a:defRPr sz="2400"/>
            </a:lvl8pPr>
            <a:lvl9pPr marL="4201939" indent="0">
              <a:buNone/>
              <a:defRPr sz="24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28419" y="5916496"/>
            <a:ext cx="7127558" cy="887211"/>
          </a:xfrm>
        </p:spPr>
        <p:txBody>
          <a:bodyPr/>
          <a:lstStyle>
            <a:lvl1pPr marL="0" indent="0">
              <a:buNone/>
              <a:defRPr sz="1700"/>
            </a:lvl1pPr>
            <a:lvl2pPr marL="525252" indent="0">
              <a:buNone/>
              <a:defRPr sz="1500"/>
            </a:lvl2pPr>
            <a:lvl3pPr marL="1050487" indent="0">
              <a:buNone/>
              <a:defRPr sz="1200"/>
            </a:lvl3pPr>
            <a:lvl4pPr marL="1575728" indent="0">
              <a:buNone/>
              <a:defRPr sz="1100"/>
            </a:lvl4pPr>
            <a:lvl5pPr marL="2100966" indent="0">
              <a:buNone/>
              <a:defRPr sz="1100"/>
            </a:lvl5pPr>
            <a:lvl6pPr marL="2626212" indent="0">
              <a:buNone/>
              <a:defRPr sz="1100"/>
            </a:lvl6pPr>
            <a:lvl7pPr marL="3151457" indent="0">
              <a:buNone/>
              <a:defRPr sz="1100"/>
            </a:lvl7pPr>
            <a:lvl8pPr marL="3676684" indent="0">
              <a:buNone/>
              <a:defRPr sz="1100"/>
            </a:lvl8pPr>
            <a:lvl9pPr marL="4201939" indent="0">
              <a:buNone/>
              <a:defRPr sz="11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06F4-F137-434F-A1BA-6AFC0706190E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6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DA1E-90B4-4858-BAE7-49904B6AD080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70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12466" y="309754"/>
            <a:ext cx="2672834" cy="6605965"/>
          </a:xfrm>
        </p:spPr>
        <p:txBody>
          <a:bodyPr vert="eaVert"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93963" y="309754"/>
            <a:ext cx="7820515" cy="6605965"/>
          </a:xfrm>
        </p:spPr>
        <p:txBody>
          <a:bodyPr vert="eaVert"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5E17-CFBE-463F-8A18-5594E1DFAAEA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3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908" y="1237197"/>
            <a:ext cx="8909447" cy="2631887"/>
          </a:xfrm>
        </p:spPr>
        <p:txBody>
          <a:bodyPr anchor="b"/>
          <a:lstStyle>
            <a:lvl1pPr algn="ctr">
              <a:defRPr sz="5846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3970580"/>
            <a:ext cx="8909447" cy="1825171"/>
          </a:xfrm>
        </p:spPr>
        <p:txBody>
          <a:bodyPr/>
          <a:lstStyle>
            <a:lvl1pPr marL="0" indent="0" algn="ctr">
              <a:buNone/>
              <a:defRPr sz="2338"/>
            </a:lvl1pPr>
            <a:lvl2pPr marL="445450" indent="0" algn="ctr">
              <a:buNone/>
              <a:defRPr sz="1949"/>
            </a:lvl2pPr>
            <a:lvl3pPr marL="890900" indent="0" algn="ctr">
              <a:buNone/>
              <a:defRPr sz="1754"/>
            </a:lvl3pPr>
            <a:lvl4pPr marL="1336350" indent="0" algn="ctr">
              <a:buNone/>
              <a:defRPr sz="1559"/>
            </a:lvl4pPr>
            <a:lvl5pPr marL="1781800" indent="0" algn="ctr">
              <a:buNone/>
              <a:defRPr sz="1559"/>
            </a:lvl5pPr>
            <a:lvl6pPr marL="2227250" indent="0" algn="ctr">
              <a:buNone/>
              <a:defRPr sz="1559"/>
            </a:lvl6pPr>
            <a:lvl7pPr marL="2672700" indent="0" algn="ctr">
              <a:buNone/>
              <a:defRPr sz="1559"/>
            </a:lvl7pPr>
            <a:lvl8pPr marL="3118150" indent="0" algn="ctr">
              <a:buNone/>
              <a:defRPr sz="1559"/>
            </a:lvl8pPr>
            <a:lvl9pPr marL="3563600" indent="0" algn="ctr">
              <a:buNone/>
              <a:defRPr sz="1559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EEE61-BCB1-41FA-B87F-2B9349DD84A6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04/11/2022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931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CCD72-43E0-43C9-A1B9-D5C1144A2CF8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04/11/2022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870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2" y="1884670"/>
            <a:ext cx="10245864" cy="3144614"/>
          </a:xfrm>
        </p:spPr>
        <p:txBody>
          <a:bodyPr anchor="b"/>
          <a:lstStyle>
            <a:lvl1pPr>
              <a:defRPr sz="5846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2" y="5059034"/>
            <a:ext cx="10245864" cy="1653678"/>
          </a:xfrm>
        </p:spPr>
        <p:txBody>
          <a:bodyPr/>
          <a:lstStyle>
            <a:lvl1pPr marL="0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1pPr>
            <a:lvl2pPr marL="445450" indent="0">
              <a:buNone/>
              <a:defRPr sz="1949">
                <a:solidFill>
                  <a:schemeClr val="tx1">
                    <a:tint val="75000"/>
                  </a:schemeClr>
                </a:solidFill>
              </a:defRPr>
            </a:lvl2pPr>
            <a:lvl3pPr marL="89090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3pPr>
            <a:lvl4pPr marL="13363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818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272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727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181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636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EF5F0-D0D0-444A-B1AF-75FD698EE685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04/11/2022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304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2012414"/>
            <a:ext cx="5048687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2012414"/>
            <a:ext cx="5048687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F36C4-EF97-462D-B97F-8D0AFA6E52CB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04/11/2022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952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02483"/>
            <a:ext cx="10245864" cy="1461188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7" y="1853171"/>
            <a:ext cx="5025485" cy="908210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7" y="2761381"/>
            <a:ext cx="5025485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7" y="1853171"/>
            <a:ext cx="5050234" cy="908210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7" y="2761381"/>
            <a:ext cx="5050234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7EAEE-29CE-4512-9EF7-9B73A835B254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04/11/2022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123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EAFEC-A94D-4F33-BE0B-D87265B82AAA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04/11/2022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694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42374-AC6C-48DB-B147-27F98EFA4CDA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04/11/2022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59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380" y="4858152"/>
            <a:ext cx="10097374" cy="1501435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38380" y="3204216"/>
            <a:ext cx="10097374" cy="165367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23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470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706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941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6176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1412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6647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1883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B496-96A8-48E4-87C0-8C514C3F6864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45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503978"/>
            <a:ext cx="3831371" cy="1763924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088454"/>
            <a:ext cx="6013877" cy="5372269"/>
          </a:xfrm>
        </p:spPr>
        <p:txBody>
          <a:bodyPr/>
          <a:lstStyle>
            <a:lvl1pPr>
              <a:defRPr sz="3118"/>
            </a:lvl1pPr>
            <a:lvl2pPr>
              <a:defRPr sz="2728"/>
            </a:lvl2pPr>
            <a:lvl3pPr>
              <a:defRPr sz="2338"/>
            </a:lvl3pPr>
            <a:lvl4pPr>
              <a:defRPr sz="1949"/>
            </a:lvl4pPr>
            <a:lvl5pPr>
              <a:defRPr sz="1949"/>
            </a:lvl5pPr>
            <a:lvl6pPr>
              <a:defRPr sz="1949"/>
            </a:lvl6pPr>
            <a:lvl7pPr>
              <a:defRPr sz="1949"/>
            </a:lvl7pPr>
            <a:lvl8pPr>
              <a:defRPr sz="1949"/>
            </a:lvl8pPr>
            <a:lvl9pPr>
              <a:defRPr sz="1949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7" y="2267902"/>
            <a:ext cx="3831371" cy="4201570"/>
          </a:xfrm>
        </p:spPr>
        <p:txBody>
          <a:bodyPr/>
          <a:lstStyle>
            <a:lvl1pPr marL="0" indent="0">
              <a:buNone/>
              <a:defRPr sz="1559"/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6CBC-FCEF-4B68-B6A5-CF6BDDB4DBD6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04/11/2022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316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503978"/>
            <a:ext cx="3831371" cy="1763924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088454"/>
            <a:ext cx="6013877" cy="5372269"/>
          </a:xfrm>
        </p:spPr>
        <p:txBody>
          <a:bodyPr anchor="t"/>
          <a:lstStyle>
            <a:lvl1pPr marL="0" indent="0">
              <a:buNone/>
              <a:defRPr sz="3118"/>
            </a:lvl1pPr>
            <a:lvl2pPr marL="445450" indent="0">
              <a:buNone/>
              <a:defRPr sz="2728"/>
            </a:lvl2pPr>
            <a:lvl3pPr marL="890900" indent="0">
              <a:buNone/>
              <a:defRPr sz="2338"/>
            </a:lvl3pPr>
            <a:lvl4pPr marL="1336350" indent="0">
              <a:buNone/>
              <a:defRPr sz="1949"/>
            </a:lvl4pPr>
            <a:lvl5pPr marL="1781800" indent="0">
              <a:buNone/>
              <a:defRPr sz="1949"/>
            </a:lvl5pPr>
            <a:lvl6pPr marL="2227250" indent="0">
              <a:buNone/>
              <a:defRPr sz="1949"/>
            </a:lvl6pPr>
            <a:lvl7pPr marL="2672700" indent="0">
              <a:buNone/>
              <a:defRPr sz="1949"/>
            </a:lvl7pPr>
            <a:lvl8pPr marL="3118150" indent="0">
              <a:buNone/>
              <a:defRPr sz="1949"/>
            </a:lvl8pPr>
            <a:lvl9pPr marL="3563600" indent="0">
              <a:buNone/>
              <a:defRPr sz="1949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7" y="2267902"/>
            <a:ext cx="3831371" cy="4201570"/>
          </a:xfrm>
        </p:spPr>
        <p:txBody>
          <a:bodyPr/>
          <a:lstStyle>
            <a:lvl1pPr marL="0" indent="0">
              <a:buNone/>
              <a:defRPr sz="1559"/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A6C11-A551-4328-BCA8-06C5897D6891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04/11/2022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4844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2DAC4-AE9C-49E6-97B6-5F254B3CC7B2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04/11/2022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577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402483"/>
            <a:ext cx="2561466" cy="640647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402483"/>
            <a:ext cx="7535907" cy="640647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6F6CB-4881-415A-9B26-95B058F2FDCE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04/11/2022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796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0945" y="2348414"/>
            <a:ext cx="10097374" cy="1620430"/>
          </a:xfrm>
        </p:spPr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1890" y="4283818"/>
            <a:ext cx="8315484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0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1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2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3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4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5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6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7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B1E12-FA51-4727-99E1-F9F72BB44AA9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56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38AB8-DB82-477B-8982-F293EB2F58A9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236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380" y="4858301"/>
            <a:ext cx="10097374" cy="1501435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38380" y="3204216"/>
            <a:ext cx="10097374" cy="165367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109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218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328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437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546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656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765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875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1E353-98D7-4BD0-B3BD-2DD0492EEB63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769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93963" y="1805935"/>
            <a:ext cx="5246674" cy="510978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38626" y="1805935"/>
            <a:ext cx="5246674" cy="510978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4698A-0456-4547-9E81-5F24EB035F9D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5204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963" y="302737"/>
            <a:ext cx="10691337" cy="1259946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963" y="1692179"/>
            <a:ext cx="5248738" cy="70521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10949" indent="0">
              <a:buNone/>
              <a:defRPr sz="2400" b="1"/>
            </a:lvl2pPr>
            <a:lvl3pPr marL="1021876" indent="0">
              <a:buNone/>
              <a:defRPr sz="2200" b="1"/>
            </a:lvl3pPr>
            <a:lvl4pPr marL="1532818" indent="0">
              <a:buNone/>
              <a:defRPr sz="1900" b="1"/>
            </a:lvl4pPr>
            <a:lvl5pPr marL="2043752" indent="0">
              <a:buNone/>
              <a:defRPr sz="1900" b="1"/>
            </a:lvl5pPr>
            <a:lvl6pPr marL="2554699" indent="0">
              <a:buNone/>
              <a:defRPr sz="1900" b="1"/>
            </a:lvl6pPr>
            <a:lvl7pPr marL="3065645" indent="0">
              <a:buNone/>
              <a:defRPr sz="1900" b="1"/>
            </a:lvl7pPr>
            <a:lvl8pPr marL="3576568" indent="0">
              <a:buNone/>
              <a:defRPr sz="1900" b="1"/>
            </a:lvl8pPr>
            <a:lvl9pPr marL="4087519" indent="0">
              <a:buNone/>
              <a:defRPr sz="1900" b="1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3963" y="2397397"/>
            <a:ext cx="5248738" cy="43555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035112" y="1692179"/>
            <a:ext cx="5250799" cy="70521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10949" indent="0">
              <a:buNone/>
              <a:defRPr sz="2400" b="1"/>
            </a:lvl2pPr>
            <a:lvl3pPr marL="1021876" indent="0">
              <a:buNone/>
              <a:defRPr sz="2200" b="1"/>
            </a:lvl3pPr>
            <a:lvl4pPr marL="1532818" indent="0">
              <a:buNone/>
              <a:defRPr sz="1900" b="1"/>
            </a:lvl4pPr>
            <a:lvl5pPr marL="2043752" indent="0">
              <a:buNone/>
              <a:defRPr sz="1900" b="1"/>
            </a:lvl5pPr>
            <a:lvl6pPr marL="2554699" indent="0">
              <a:buNone/>
              <a:defRPr sz="1900" b="1"/>
            </a:lvl6pPr>
            <a:lvl7pPr marL="3065645" indent="0">
              <a:buNone/>
              <a:defRPr sz="1900" b="1"/>
            </a:lvl7pPr>
            <a:lvl8pPr marL="3576568" indent="0">
              <a:buNone/>
              <a:defRPr sz="1900" b="1"/>
            </a:lvl8pPr>
            <a:lvl9pPr marL="4087519" indent="0">
              <a:buNone/>
              <a:defRPr sz="1900" b="1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035112" y="2397397"/>
            <a:ext cx="5250799" cy="43555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D002-2BC1-4AC3-B929-4BFF15931205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6573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45B5B3-73DE-47BF-827E-676E262B03A1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9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93963" y="1805935"/>
            <a:ext cx="5246674" cy="510978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38626" y="1805935"/>
            <a:ext cx="5246674" cy="510978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48EB-FF30-449B-A9D0-B8607BF01948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333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8CF69-8EBE-4E37-BDD9-68DCD0BBFA72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7090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988" y="301008"/>
            <a:ext cx="3908196" cy="128094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44462" y="301597"/>
            <a:ext cx="6640838" cy="645197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93988" y="1581937"/>
            <a:ext cx="3908196" cy="5171028"/>
          </a:xfrm>
        </p:spPr>
        <p:txBody>
          <a:bodyPr/>
          <a:lstStyle>
            <a:lvl1pPr marL="0" indent="0">
              <a:buNone/>
              <a:defRPr sz="1700"/>
            </a:lvl1pPr>
            <a:lvl2pPr marL="510949" indent="0">
              <a:buNone/>
              <a:defRPr sz="1500"/>
            </a:lvl2pPr>
            <a:lvl3pPr marL="1021876" indent="0">
              <a:buNone/>
              <a:defRPr sz="1200"/>
            </a:lvl3pPr>
            <a:lvl4pPr marL="1532818" indent="0">
              <a:buNone/>
              <a:defRPr sz="1100"/>
            </a:lvl4pPr>
            <a:lvl5pPr marL="2043752" indent="0">
              <a:buNone/>
              <a:defRPr sz="1100"/>
            </a:lvl5pPr>
            <a:lvl6pPr marL="2554699" indent="0">
              <a:buNone/>
              <a:defRPr sz="1100"/>
            </a:lvl6pPr>
            <a:lvl7pPr marL="3065645" indent="0">
              <a:buNone/>
              <a:defRPr sz="1100"/>
            </a:lvl7pPr>
            <a:lvl8pPr marL="3576568" indent="0">
              <a:buNone/>
              <a:defRPr sz="1100"/>
            </a:lvl8pPr>
            <a:lvl9pPr marL="4087519" indent="0">
              <a:buNone/>
              <a:defRPr sz="11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48FC42-017F-4710-BCEC-5EACD0046818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532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8419" y="5291772"/>
            <a:ext cx="7127558" cy="62472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28419" y="675471"/>
            <a:ext cx="7127558" cy="4535805"/>
          </a:xfrm>
        </p:spPr>
        <p:txBody>
          <a:bodyPr/>
          <a:lstStyle>
            <a:lvl1pPr marL="0" indent="0">
              <a:buNone/>
              <a:defRPr sz="3900"/>
            </a:lvl1pPr>
            <a:lvl2pPr marL="510949" indent="0">
              <a:buNone/>
              <a:defRPr sz="3400"/>
            </a:lvl2pPr>
            <a:lvl3pPr marL="1021876" indent="0">
              <a:buNone/>
              <a:defRPr sz="2900"/>
            </a:lvl3pPr>
            <a:lvl4pPr marL="1532818" indent="0">
              <a:buNone/>
              <a:defRPr sz="2400"/>
            </a:lvl4pPr>
            <a:lvl5pPr marL="2043752" indent="0">
              <a:buNone/>
              <a:defRPr sz="2400"/>
            </a:lvl5pPr>
            <a:lvl6pPr marL="2554699" indent="0">
              <a:buNone/>
              <a:defRPr sz="2400"/>
            </a:lvl6pPr>
            <a:lvl7pPr marL="3065645" indent="0">
              <a:buNone/>
              <a:defRPr sz="2400"/>
            </a:lvl7pPr>
            <a:lvl8pPr marL="3576568" indent="0">
              <a:buNone/>
              <a:defRPr sz="2400"/>
            </a:lvl8pPr>
            <a:lvl9pPr marL="4087519" indent="0">
              <a:buNone/>
              <a:defRPr sz="24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28419" y="5916496"/>
            <a:ext cx="7127558" cy="887211"/>
          </a:xfrm>
        </p:spPr>
        <p:txBody>
          <a:bodyPr/>
          <a:lstStyle>
            <a:lvl1pPr marL="0" indent="0">
              <a:buNone/>
              <a:defRPr sz="1700"/>
            </a:lvl1pPr>
            <a:lvl2pPr marL="510949" indent="0">
              <a:buNone/>
              <a:defRPr sz="1500"/>
            </a:lvl2pPr>
            <a:lvl3pPr marL="1021876" indent="0">
              <a:buNone/>
              <a:defRPr sz="1200"/>
            </a:lvl3pPr>
            <a:lvl4pPr marL="1532818" indent="0">
              <a:buNone/>
              <a:defRPr sz="1100"/>
            </a:lvl4pPr>
            <a:lvl5pPr marL="2043752" indent="0">
              <a:buNone/>
              <a:defRPr sz="1100"/>
            </a:lvl5pPr>
            <a:lvl6pPr marL="2554699" indent="0">
              <a:buNone/>
              <a:defRPr sz="1100"/>
            </a:lvl6pPr>
            <a:lvl7pPr marL="3065645" indent="0">
              <a:buNone/>
              <a:defRPr sz="1100"/>
            </a:lvl7pPr>
            <a:lvl8pPr marL="3576568" indent="0">
              <a:buNone/>
              <a:defRPr sz="1100"/>
            </a:lvl8pPr>
            <a:lvl9pPr marL="4087519" indent="0">
              <a:buNone/>
              <a:defRPr sz="11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616B9-16D1-40D4-9659-72A03A6DAB2E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911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4614C-2B91-40CA-A137-A9C9C135A38B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0489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12466" y="309754"/>
            <a:ext cx="2672834" cy="6605965"/>
          </a:xfrm>
        </p:spPr>
        <p:txBody>
          <a:bodyPr vert="eaVert"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93963" y="309754"/>
            <a:ext cx="7820515" cy="6605965"/>
          </a:xfrm>
        </p:spPr>
        <p:txBody>
          <a:bodyPr vert="eaVert"/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6CC47-DE9E-4D18-8E42-8FAA0B727AD6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1735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908" y="1237197"/>
            <a:ext cx="8909447" cy="2631887"/>
          </a:xfrm>
        </p:spPr>
        <p:txBody>
          <a:bodyPr anchor="b"/>
          <a:lstStyle>
            <a:lvl1pPr algn="ctr">
              <a:defRPr sz="5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3970582"/>
            <a:ext cx="8909447" cy="1825171"/>
          </a:xfrm>
        </p:spPr>
        <p:txBody>
          <a:bodyPr/>
          <a:lstStyle>
            <a:lvl1pPr marL="0" indent="0" algn="ctr">
              <a:buNone/>
              <a:defRPr sz="2300"/>
            </a:lvl1pPr>
            <a:lvl2pPr marL="409535" indent="0" algn="ctr">
              <a:buNone/>
              <a:defRPr sz="1900"/>
            </a:lvl2pPr>
            <a:lvl3pPr marL="819047" indent="0" algn="ctr">
              <a:buNone/>
              <a:defRPr sz="1700"/>
            </a:lvl3pPr>
            <a:lvl4pPr marL="1228572" indent="0" algn="ctr">
              <a:buNone/>
              <a:defRPr sz="1600"/>
            </a:lvl4pPr>
            <a:lvl5pPr marL="1638087" indent="0" algn="ctr">
              <a:buNone/>
              <a:defRPr sz="1600"/>
            </a:lvl5pPr>
            <a:lvl6pPr marL="2047632" indent="0" algn="ctr">
              <a:buNone/>
              <a:defRPr sz="1600"/>
            </a:lvl6pPr>
            <a:lvl7pPr marL="2457157" indent="0" algn="ctr">
              <a:buNone/>
              <a:defRPr sz="1600"/>
            </a:lvl7pPr>
            <a:lvl8pPr marL="2866671" indent="0" algn="ctr">
              <a:buNone/>
              <a:defRPr sz="1600"/>
            </a:lvl8pPr>
            <a:lvl9pPr marL="3276204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131B-F1D5-45FB-89D9-3DA92DEF2477}" type="datetime1">
              <a:rPr lang="es-ES_tradnl" smtClean="0"/>
              <a:t>04/11/2022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997450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21EAF-AFCD-45A3-9152-9E43BA52FAF5}" type="datetime1">
              <a:rPr lang="es-ES_tradnl" smtClean="0"/>
              <a:t>04/11/2022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3479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2" y="1884670"/>
            <a:ext cx="10245864" cy="3144614"/>
          </a:xfrm>
        </p:spPr>
        <p:txBody>
          <a:bodyPr anchor="b"/>
          <a:lstStyle>
            <a:lvl1pPr>
              <a:defRPr sz="5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2" y="5059037"/>
            <a:ext cx="10245864" cy="1653678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095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190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285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6380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0476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4571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28666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2762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DCBD-59F4-4041-B8BE-F491BD992D43}" type="datetime1">
              <a:rPr lang="es-ES_tradnl" smtClean="0"/>
              <a:t>04/11/2022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84903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2012414"/>
            <a:ext cx="5048687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8" y="2012414"/>
            <a:ext cx="5048687" cy="479654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0632-D210-4F66-B9CC-470E7E07352B}" type="datetime1">
              <a:rPr lang="es-ES_tradnl" smtClean="0"/>
              <a:t>04/11/2022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79403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02483"/>
            <a:ext cx="10245864" cy="1461188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7" y="1853171"/>
            <a:ext cx="5025486" cy="90821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09535" indent="0">
              <a:buNone/>
              <a:defRPr sz="1900" b="1"/>
            </a:lvl2pPr>
            <a:lvl3pPr marL="819047" indent="0">
              <a:buNone/>
              <a:defRPr sz="1700" b="1"/>
            </a:lvl3pPr>
            <a:lvl4pPr marL="1228572" indent="0">
              <a:buNone/>
              <a:defRPr sz="1600" b="1"/>
            </a:lvl4pPr>
            <a:lvl5pPr marL="1638087" indent="0">
              <a:buNone/>
              <a:defRPr sz="1600" b="1"/>
            </a:lvl5pPr>
            <a:lvl6pPr marL="2047632" indent="0">
              <a:buNone/>
              <a:defRPr sz="1600" b="1"/>
            </a:lvl6pPr>
            <a:lvl7pPr marL="2457157" indent="0">
              <a:buNone/>
              <a:defRPr sz="1600" b="1"/>
            </a:lvl7pPr>
            <a:lvl8pPr marL="2866671" indent="0">
              <a:buNone/>
              <a:defRPr sz="1600" b="1"/>
            </a:lvl8pPr>
            <a:lvl9pPr marL="3276204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7" y="2761381"/>
            <a:ext cx="5025486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80" y="1853171"/>
            <a:ext cx="5050234" cy="90821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09535" indent="0">
              <a:buNone/>
              <a:defRPr sz="1900" b="1"/>
            </a:lvl2pPr>
            <a:lvl3pPr marL="819047" indent="0">
              <a:buNone/>
              <a:defRPr sz="1700" b="1"/>
            </a:lvl3pPr>
            <a:lvl4pPr marL="1228572" indent="0">
              <a:buNone/>
              <a:defRPr sz="1600" b="1"/>
            </a:lvl4pPr>
            <a:lvl5pPr marL="1638087" indent="0">
              <a:buNone/>
              <a:defRPr sz="1600" b="1"/>
            </a:lvl5pPr>
            <a:lvl6pPr marL="2047632" indent="0">
              <a:buNone/>
              <a:defRPr sz="1600" b="1"/>
            </a:lvl6pPr>
            <a:lvl7pPr marL="2457157" indent="0">
              <a:buNone/>
              <a:defRPr sz="1600" b="1"/>
            </a:lvl7pPr>
            <a:lvl8pPr marL="2866671" indent="0">
              <a:buNone/>
              <a:defRPr sz="1600" b="1"/>
            </a:lvl8pPr>
            <a:lvl9pPr marL="3276204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80" y="2761381"/>
            <a:ext cx="5050234" cy="40615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DED0-06C6-4935-A0CD-20E9CCFBE861}" type="datetime1">
              <a:rPr lang="es-ES_tradnl" smtClean="0"/>
              <a:t>04/11/2022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1342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963" y="302737"/>
            <a:ext cx="10691337" cy="1259946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963" y="1692179"/>
            <a:ext cx="5248738" cy="70521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23547" indent="0">
              <a:buNone/>
              <a:defRPr sz="2400" b="1"/>
            </a:lvl2pPr>
            <a:lvl3pPr marL="1047077" indent="0">
              <a:buNone/>
              <a:defRPr sz="2200" b="1"/>
            </a:lvl3pPr>
            <a:lvl4pPr marL="1570622" indent="0">
              <a:buNone/>
              <a:defRPr sz="1900" b="1"/>
            </a:lvl4pPr>
            <a:lvl5pPr marL="2094148" indent="0">
              <a:buNone/>
              <a:defRPr sz="1900" b="1"/>
            </a:lvl5pPr>
            <a:lvl6pPr marL="2617696" indent="0">
              <a:buNone/>
              <a:defRPr sz="1900" b="1"/>
            </a:lvl6pPr>
            <a:lvl7pPr marL="3141238" indent="0">
              <a:buNone/>
              <a:defRPr sz="1900" b="1"/>
            </a:lvl7pPr>
            <a:lvl8pPr marL="3664762" indent="0">
              <a:buNone/>
              <a:defRPr sz="1900" b="1"/>
            </a:lvl8pPr>
            <a:lvl9pPr marL="4188311" indent="0">
              <a:buNone/>
              <a:defRPr sz="1900" b="1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93963" y="2397397"/>
            <a:ext cx="5248738" cy="43555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034937" y="1692179"/>
            <a:ext cx="5250799" cy="70521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23547" indent="0">
              <a:buNone/>
              <a:defRPr sz="2400" b="1"/>
            </a:lvl2pPr>
            <a:lvl3pPr marL="1047077" indent="0">
              <a:buNone/>
              <a:defRPr sz="2200" b="1"/>
            </a:lvl3pPr>
            <a:lvl4pPr marL="1570622" indent="0">
              <a:buNone/>
              <a:defRPr sz="1900" b="1"/>
            </a:lvl4pPr>
            <a:lvl5pPr marL="2094148" indent="0">
              <a:buNone/>
              <a:defRPr sz="1900" b="1"/>
            </a:lvl5pPr>
            <a:lvl6pPr marL="2617696" indent="0">
              <a:buNone/>
              <a:defRPr sz="1900" b="1"/>
            </a:lvl6pPr>
            <a:lvl7pPr marL="3141238" indent="0">
              <a:buNone/>
              <a:defRPr sz="1900" b="1"/>
            </a:lvl7pPr>
            <a:lvl8pPr marL="3664762" indent="0">
              <a:buNone/>
              <a:defRPr sz="1900" b="1"/>
            </a:lvl8pPr>
            <a:lvl9pPr marL="4188311" indent="0">
              <a:buNone/>
              <a:defRPr sz="1900" b="1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034937" y="2397397"/>
            <a:ext cx="5250799" cy="43555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09EC6-6A9E-4B10-8E5F-17DA56A6A06D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103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6C2BB-6A67-47BE-9BFB-8547F029E335}" type="datetime1">
              <a:rPr lang="es-ES_tradnl" smtClean="0"/>
              <a:t>04/11/2022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89066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BCA1-B8F1-4E08-AEB2-6145686DA1FC}" type="datetime1">
              <a:rPr lang="es-ES_tradnl" smtClean="0"/>
              <a:t>04/11/2022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653406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03978"/>
            <a:ext cx="3831372" cy="17639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088967"/>
            <a:ext cx="6013877" cy="537226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267902"/>
            <a:ext cx="3831372" cy="4201570"/>
          </a:xfrm>
        </p:spPr>
        <p:txBody>
          <a:bodyPr/>
          <a:lstStyle>
            <a:lvl1pPr marL="0" indent="0">
              <a:buNone/>
              <a:defRPr sz="1600"/>
            </a:lvl1pPr>
            <a:lvl2pPr marL="409535" indent="0">
              <a:buNone/>
              <a:defRPr sz="1300"/>
            </a:lvl2pPr>
            <a:lvl3pPr marL="819047" indent="0">
              <a:buNone/>
              <a:defRPr sz="1200"/>
            </a:lvl3pPr>
            <a:lvl4pPr marL="1228572" indent="0">
              <a:buNone/>
              <a:defRPr sz="1000"/>
            </a:lvl4pPr>
            <a:lvl5pPr marL="1638087" indent="0">
              <a:buNone/>
              <a:defRPr sz="1000"/>
            </a:lvl5pPr>
            <a:lvl6pPr marL="2047632" indent="0">
              <a:buNone/>
              <a:defRPr sz="1000"/>
            </a:lvl6pPr>
            <a:lvl7pPr marL="2457157" indent="0">
              <a:buNone/>
              <a:defRPr sz="1000"/>
            </a:lvl7pPr>
            <a:lvl8pPr marL="2866671" indent="0">
              <a:buNone/>
              <a:defRPr sz="1000"/>
            </a:lvl8pPr>
            <a:lvl9pPr marL="3276204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57DC-4A90-4C3D-AB04-1F1E90E7BA58}" type="datetime1">
              <a:rPr lang="es-ES_tradnl" smtClean="0"/>
              <a:t>04/11/2022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31147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03978"/>
            <a:ext cx="3831372" cy="17639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088967"/>
            <a:ext cx="6013877" cy="5372269"/>
          </a:xfrm>
        </p:spPr>
        <p:txBody>
          <a:bodyPr anchor="t"/>
          <a:lstStyle>
            <a:lvl1pPr marL="0" indent="0">
              <a:buNone/>
              <a:defRPr sz="3200"/>
            </a:lvl1pPr>
            <a:lvl2pPr marL="409535" indent="0">
              <a:buNone/>
              <a:defRPr sz="2700"/>
            </a:lvl2pPr>
            <a:lvl3pPr marL="819047" indent="0">
              <a:buNone/>
              <a:defRPr sz="2300"/>
            </a:lvl3pPr>
            <a:lvl4pPr marL="1228572" indent="0">
              <a:buNone/>
              <a:defRPr sz="1900"/>
            </a:lvl4pPr>
            <a:lvl5pPr marL="1638087" indent="0">
              <a:buNone/>
              <a:defRPr sz="1900"/>
            </a:lvl5pPr>
            <a:lvl6pPr marL="2047632" indent="0">
              <a:buNone/>
              <a:defRPr sz="1900"/>
            </a:lvl6pPr>
            <a:lvl7pPr marL="2457157" indent="0">
              <a:buNone/>
              <a:defRPr sz="1900"/>
            </a:lvl7pPr>
            <a:lvl8pPr marL="2866671" indent="0">
              <a:buNone/>
              <a:defRPr sz="1900"/>
            </a:lvl8pPr>
            <a:lvl9pPr marL="3276204" indent="0">
              <a:buNone/>
              <a:defRPr sz="19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267902"/>
            <a:ext cx="3831372" cy="4201570"/>
          </a:xfrm>
        </p:spPr>
        <p:txBody>
          <a:bodyPr/>
          <a:lstStyle>
            <a:lvl1pPr marL="0" indent="0">
              <a:buNone/>
              <a:defRPr sz="1600"/>
            </a:lvl1pPr>
            <a:lvl2pPr marL="409535" indent="0">
              <a:buNone/>
              <a:defRPr sz="1300"/>
            </a:lvl2pPr>
            <a:lvl3pPr marL="819047" indent="0">
              <a:buNone/>
              <a:defRPr sz="1200"/>
            </a:lvl3pPr>
            <a:lvl4pPr marL="1228572" indent="0">
              <a:buNone/>
              <a:defRPr sz="1000"/>
            </a:lvl4pPr>
            <a:lvl5pPr marL="1638087" indent="0">
              <a:buNone/>
              <a:defRPr sz="1000"/>
            </a:lvl5pPr>
            <a:lvl6pPr marL="2047632" indent="0">
              <a:buNone/>
              <a:defRPr sz="1000"/>
            </a:lvl6pPr>
            <a:lvl7pPr marL="2457157" indent="0">
              <a:buNone/>
              <a:defRPr sz="1000"/>
            </a:lvl7pPr>
            <a:lvl8pPr marL="2866671" indent="0">
              <a:buNone/>
              <a:defRPr sz="1000"/>
            </a:lvl8pPr>
            <a:lvl9pPr marL="3276204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213A-1813-437C-8434-EDF533C1D6D9}" type="datetime1">
              <a:rPr lang="es-ES_tradnl" smtClean="0"/>
              <a:t>04/11/2022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27850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63E4-033C-4BBB-9776-B6CF68B59C2A}" type="datetime1">
              <a:rPr lang="es-ES_tradnl" smtClean="0"/>
              <a:t>04/11/2022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01449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402485"/>
            <a:ext cx="2561466" cy="640647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306" y="402485"/>
            <a:ext cx="7535907" cy="640647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B91C-322E-4B5E-9C2F-F0DB2DE44CD1}" type="datetime1">
              <a:rPr lang="es-ES_tradnl" smtClean="0"/>
              <a:t>04/11/2022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716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51C67-9823-496B-9866-7529AE92F29E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7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596E-BA7D-4C7A-A0D2-14C994144E97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5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988" y="301008"/>
            <a:ext cx="3908196" cy="128094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44462" y="301448"/>
            <a:ext cx="6640838" cy="645197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93988" y="1581937"/>
            <a:ext cx="3908196" cy="5171028"/>
          </a:xfrm>
        </p:spPr>
        <p:txBody>
          <a:bodyPr/>
          <a:lstStyle>
            <a:lvl1pPr marL="0" indent="0">
              <a:buNone/>
              <a:defRPr sz="1700"/>
            </a:lvl1pPr>
            <a:lvl2pPr marL="523547" indent="0">
              <a:buNone/>
              <a:defRPr sz="1500"/>
            </a:lvl2pPr>
            <a:lvl3pPr marL="1047077" indent="0">
              <a:buNone/>
              <a:defRPr sz="1200"/>
            </a:lvl3pPr>
            <a:lvl4pPr marL="1570622" indent="0">
              <a:buNone/>
              <a:defRPr sz="1100"/>
            </a:lvl4pPr>
            <a:lvl5pPr marL="2094148" indent="0">
              <a:buNone/>
              <a:defRPr sz="1100"/>
            </a:lvl5pPr>
            <a:lvl6pPr marL="2617696" indent="0">
              <a:buNone/>
              <a:defRPr sz="1100"/>
            </a:lvl6pPr>
            <a:lvl7pPr marL="3141238" indent="0">
              <a:buNone/>
              <a:defRPr sz="1100"/>
            </a:lvl7pPr>
            <a:lvl8pPr marL="3664762" indent="0">
              <a:buNone/>
              <a:defRPr sz="1100"/>
            </a:lvl8pPr>
            <a:lvl9pPr marL="4188311" indent="0">
              <a:buNone/>
              <a:defRPr sz="11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E2EC-F096-4F6E-8C9E-7333303BC47C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6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8419" y="5291772"/>
            <a:ext cx="7127558" cy="62472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28419" y="675471"/>
            <a:ext cx="7127558" cy="4535805"/>
          </a:xfrm>
        </p:spPr>
        <p:txBody>
          <a:bodyPr/>
          <a:lstStyle>
            <a:lvl1pPr marL="0" indent="0">
              <a:buNone/>
              <a:defRPr sz="3900"/>
            </a:lvl1pPr>
            <a:lvl2pPr marL="523547" indent="0">
              <a:buNone/>
              <a:defRPr sz="3400"/>
            </a:lvl2pPr>
            <a:lvl3pPr marL="1047077" indent="0">
              <a:buNone/>
              <a:defRPr sz="2900"/>
            </a:lvl3pPr>
            <a:lvl4pPr marL="1570622" indent="0">
              <a:buNone/>
              <a:defRPr sz="2400"/>
            </a:lvl4pPr>
            <a:lvl5pPr marL="2094148" indent="0">
              <a:buNone/>
              <a:defRPr sz="2400"/>
            </a:lvl5pPr>
            <a:lvl6pPr marL="2617696" indent="0">
              <a:buNone/>
              <a:defRPr sz="2400"/>
            </a:lvl6pPr>
            <a:lvl7pPr marL="3141238" indent="0">
              <a:buNone/>
              <a:defRPr sz="2400"/>
            </a:lvl7pPr>
            <a:lvl8pPr marL="3664762" indent="0">
              <a:buNone/>
              <a:defRPr sz="2400"/>
            </a:lvl8pPr>
            <a:lvl9pPr marL="4188311" indent="0">
              <a:buNone/>
              <a:defRPr sz="24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28419" y="5916496"/>
            <a:ext cx="7127558" cy="887211"/>
          </a:xfrm>
        </p:spPr>
        <p:txBody>
          <a:bodyPr/>
          <a:lstStyle>
            <a:lvl1pPr marL="0" indent="0">
              <a:buNone/>
              <a:defRPr sz="1700"/>
            </a:lvl1pPr>
            <a:lvl2pPr marL="523547" indent="0">
              <a:buNone/>
              <a:defRPr sz="1500"/>
            </a:lvl2pPr>
            <a:lvl3pPr marL="1047077" indent="0">
              <a:buNone/>
              <a:defRPr sz="1200"/>
            </a:lvl3pPr>
            <a:lvl4pPr marL="1570622" indent="0">
              <a:buNone/>
              <a:defRPr sz="1100"/>
            </a:lvl4pPr>
            <a:lvl5pPr marL="2094148" indent="0">
              <a:buNone/>
              <a:defRPr sz="1100"/>
            </a:lvl5pPr>
            <a:lvl6pPr marL="2617696" indent="0">
              <a:buNone/>
              <a:defRPr sz="1100"/>
            </a:lvl6pPr>
            <a:lvl7pPr marL="3141238" indent="0">
              <a:buNone/>
              <a:defRPr sz="1100"/>
            </a:lvl7pPr>
            <a:lvl8pPr marL="3664762" indent="0">
              <a:buNone/>
              <a:defRPr sz="1100"/>
            </a:lvl8pPr>
            <a:lvl9pPr marL="4188311" indent="0">
              <a:buNone/>
              <a:defRPr sz="1100"/>
            </a:lvl9pPr>
          </a:lstStyle>
          <a:p>
            <a:pPr lvl="0"/>
            <a:r>
              <a:rPr lang="x-none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E384-C4C2-4D93-9A53-5379F81B71F5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1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93963" y="302737"/>
            <a:ext cx="10691337" cy="1259946"/>
          </a:xfrm>
          <a:prstGeom prst="rect">
            <a:avLst/>
          </a:prstGeom>
        </p:spPr>
        <p:txBody>
          <a:bodyPr vert="horz" lIns="104697" tIns="52341" rIns="104697" bIns="52341" rtlCol="0" anchor="ctr">
            <a:normAutofit/>
          </a:bodyPr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963" y="1764025"/>
            <a:ext cx="10691337" cy="4989036"/>
          </a:xfrm>
          <a:prstGeom prst="rect">
            <a:avLst/>
          </a:prstGeom>
        </p:spPr>
        <p:txBody>
          <a:bodyPr vert="horz" lIns="104697" tIns="52341" rIns="104697" bIns="52341" rtlCol="0">
            <a:normAutofit/>
          </a:bodyPr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93963" y="7007160"/>
            <a:ext cx="2771828" cy="402483"/>
          </a:xfrm>
          <a:prstGeom prst="rect">
            <a:avLst/>
          </a:prstGeom>
        </p:spPr>
        <p:txBody>
          <a:bodyPr vert="horz" lIns="104697" tIns="52341" rIns="104697" bIns="5234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23547"/>
            <a:fld id="{5B5BDB47-C1AF-4D65-AED1-8D4F611A8583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58748" y="7007160"/>
            <a:ext cx="3761767" cy="402483"/>
          </a:xfrm>
          <a:prstGeom prst="rect">
            <a:avLst/>
          </a:prstGeom>
        </p:spPr>
        <p:txBody>
          <a:bodyPr vert="horz" lIns="104697" tIns="52341" rIns="104697" bIns="5234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23547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13472" y="7007160"/>
            <a:ext cx="2771828" cy="402483"/>
          </a:xfrm>
          <a:prstGeom prst="rect">
            <a:avLst/>
          </a:prstGeom>
        </p:spPr>
        <p:txBody>
          <a:bodyPr vert="horz" lIns="104697" tIns="52341" rIns="104697" bIns="5234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23547"/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523547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2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ctr" defTabSz="523547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2648" indent="-392648" algn="l" defTabSz="523547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50753" indent="-327203" algn="l" defTabSz="523547" rtl="0" eaLnBrk="1" latinLnBrk="0" hangingPunct="1">
        <a:spcBef>
          <a:spcPct val="20000"/>
        </a:spcBef>
        <a:buFont typeface="Arial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08857" indent="-261768" algn="l" defTabSz="523547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832380" indent="-261768" algn="l" defTabSz="523547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55936" indent="-261768" algn="l" defTabSz="523547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879467" indent="-261768" algn="l" defTabSz="52354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403015" indent="-261768" algn="l" defTabSz="52354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926542" indent="-261768" algn="l" defTabSz="52354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450085" indent="-261768" algn="l" defTabSz="52354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23547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47077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70622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94148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17696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238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64762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88311" algn="l" defTabSz="5235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93963" y="302737"/>
            <a:ext cx="10691337" cy="1259946"/>
          </a:xfrm>
          <a:prstGeom prst="rect">
            <a:avLst/>
          </a:prstGeom>
        </p:spPr>
        <p:txBody>
          <a:bodyPr vert="horz" lIns="105038" tIns="52511" rIns="105038" bIns="52511" rtlCol="0" anchor="ctr">
            <a:normAutofit/>
          </a:bodyPr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963" y="1764025"/>
            <a:ext cx="10691337" cy="4989036"/>
          </a:xfrm>
          <a:prstGeom prst="rect">
            <a:avLst/>
          </a:prstGeom>
        </p:spPr>
        <p:txBody>
          <a:bodyPr vert="horz" lIns="105038" tIns="52511" rIns="105038" bIns="52511" rtlCol="0">
            <a:normAutofit/>
          </a:bodyPr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93963" y="7007140"/>
            <a:ext cx="2771828" cy="402483"/>
          </a:xfrm>
          <a:prstGeom prst="rect">
            <a:avLst/>
          </a:prstGeom>
        </p:spPr>
        <p:txBody>
          <a:bodyPr vert="horz" lIns="105038" tIns="52511" rIns="105038" bIns="5251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25252"/>
            <a:fld id="{D1172FB6-C531-40A1-AC67-24F98BE98B9A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t>04/11/2022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58748" y="7007140"/>
            <a:ext cx="3761767" cy="402483"/>
          </a:xfrm>
          <a:prstGeom prst="rect">
            <a:avLst/>
          </a:prstGeom>
        </p:spPr>
        <p:txBody>
          <a:bodyPr vert="horz" lIns="105038" tIns="52511" rIns="105038" bIns="5251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25252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13472" y="7007140"/>
            <a:ext cx="2771828" cy="402483"/>
          </a:xfrm>
          <a:prstGeom prst="rect">
            <a:avLst/>
          </a:prstGeom>
        </p:spPr>
        <p:txBody>
          <a:bodyPr vert="horz" lIns="105038" tIns="52511" rIns="105038" bIns="5251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25252"/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525252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1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ctr" defTabSz="525252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924" indent="-393924" algn="l" defTabSz="525252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53519" indent="-328270" algn="l" defTabSz="525252" rtl="0" eaLnBrk="1" latinLnBrk="0" hangingPunct="1">
        <a:spcBef>
          <a:spcPct val="20000"/>
        </a:spcBef>
        <a:buFont typeface="Arial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13119" indent="-262621" algn="l" defTabSz="525252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838343" indent="-262621" algn="l" defTabSz="525252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63601" indent="-262621" algn="l" defTabSz="525252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888831" indent="-262621" algn="l" defTabSz="52525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414090" indent="-262621" algn="l" defTabSz="52525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939319" indent="-262621" algn="l" defTabSz="52525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464562" indent="-262621" algn="l" defTabSz="52525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25252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50487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75728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00966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26212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51457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76684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1939" algn="l" defTabSz="52525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402483"/>
            <a:ext cx="10245864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2012414"/>
            <a:ext cx="10245864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7006699"/>
            <a:ext cx="267283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0AF7E-0629-4B36-A012-72BD7A3C02BF}" type="datetime1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04/11/2022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7006699"/>
            <a:ext cx="400925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7006699"/>
            <a:ext cx="267283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16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l" defTabSz="890900" rtl="0" eaLnBrk="1" latinLnBrk="0" hangingPunct="1">
        <a:lnSpc>
          <a:spcPct val="90000"/>
        </a:lnSpc>
        <a:spcBef>
          <a:spcPct val="0"/>
        </a:spcBef>
        <a:buNone/>
        <a:defRPr sz="42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725" indent="-222725" algn="l" defTabSz="890900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28" kern="1200">
          <a:solidFill>
            <a:schemeClr val="tx1"/>
          </a:solidFill>
          <a:latin typeface="+mn-lt"/>
          <a:ea typeface="+mn-ea"/>
          <a:cs typeface="+mn-cs"/>
        </a:defRPr>
      </a:lvl1pPr>
      <a:lvl2pPr marL="6681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136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3pPr>
      <a:lvl4pPr marL="15590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20045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4499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8954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3408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7863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54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909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363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818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272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727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1181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636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93963" y="302737"/>
            <a:ext cx="10691337" cy="1259946"/>
          </a:xfrm>
          <a:prstGeom prst="rect">
            <a:avLst/>
          </a:prstGeom>
        </p:spPr>
        <p:txBody>
          <a:bodyPr vert="horz" lIns="102188" tIns="51081" rIns="102188" bIns="51081" rtlCol="0" anchor="ctr">
            <a:normAutofit/>
          </a:bodyPr>
          <a:lstStyle/>
          <a:p>
            <a:r>
              <a:rPr lang="x-none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3963" y="1764025"/>
            <a:ext cx="10691337" cy="4989036"/>
          </a:xfrm>
          <a:prstGeom prst="rect">
            <a:avLst/>
          </a:prstGeom>
        </p:spPr>
        <p:txBody>
          <a:bodyPr vert="horz" lIns="102188" tIns="51081" rIns="102188" bIns="51081" rtlCol="0">
            <a:normAutofit/>
          </a:bodyPr>
          <a:lstStyle/>
          <a:p>
            <a:pPr lvl="0"/>
            <a:r>
              <a:rPr lang="x-none"/>
              <a:t>Haga clic para modificar el estilo de texto del patrón</a:t>
            </a:r>
          </a:p>
          <a:p>
            <a:pPr lvl="1"/>
            <a:r>
              <a:rPr lang="x-none"/>
              <a:t>Segundo nivel</a:t>
            </a:r>
          </a:p>
          <a:p>
            <a:pPr lvl="2"/>
            <a:r>
              <a:rPr lang="x-none"/>
              <a:t>Tercer nivel</a:t>
            </a:r>
          </a:p>
          <a:p>
            <a:pPr lvl="3"/>
            <a:r>
              <a:rPr lang="x-none"/>
              <a:t>Cuarto nivel</a:t>
            </a:r>
          </a:p>
          <a:p>
            <a:pPr lvl="4"/>
            <a:r>
              <a:rPr lang="x-none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93963" y="7007309"/>
            <a:ext cx="2771828" cy="402483"/>
          </a:xfrm>
          <a:prstGeom prst="rect">
            <a:avLst/>
          </a:prstGeom>
        </p:spPr>
        <p:txBody>
          <a:bodyPr vert="horz" lIns="102188" tIns="51081" rIns="102188" bIns="5108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10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653D89-CAAF-445C-AEEA-F10005977A63}" type="datetime1">
              <a:rPr kumimoji="0" lang="es-ES_tradnl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09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04/11/2022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58748" y="7007309"/>
            <a:ext cx="3761767" cy="402483"/>
          </a:xfrm>
          <a:prstGeom prst="rect">
            <a:avLst/>
          </a:prstGeom>
        </p:spPr>
        <p:txBody>
          <a:bodyPr vert="horz" lIns="102188" tIns="51081" rIns="102188" bIns="5108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10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13472" y="7007309"/>
            <a:ext cx="2771828" cy="402483"/>
          </a:xfrm>
          <a:prstGeom prst="rect">
            <a:avLst/>
          </a:prstGeom>
        </p:spPr>
        <p:txBody>
          <a:bodyPr vert="horz" lIns="102188" tIns="51081" rIns="102188" bIns="5108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10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5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09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5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8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ctr" defTabSz="510949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201" indent="-383201" algn="l" defTabSz="510949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30272" indent="-319339" algn="l" defTabSz="510949" rtl="0" eaLnBrk="1" latinLnBrk="0" hangingPunct="1">
        <a:spcBef>
          <a:spcPct val="20000"/>
        </a:spcBef>
        <a:buFont typeface="Arial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359" indent="-255478" algn="l" defTabSz="510949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788284" indent="-255478" algn="l" defTabSz="510949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9236" indent="-255478" algn="l" defTabSz="510949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810164" indent="-255478" algn="l" defTabSz="51094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321127" indent="-255478" algn="l" defTabSz="51094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832038" indent="-255478" algn="l" defTabSz="51094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342990" indent="-255478" algn="l" defTabSz="51094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0949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21876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32818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752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54699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065645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576568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519" algn="l" defTabSz="51094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402483"/>
            <a:ext cx="10245864" cy="1461188"/>
          </a:xfrm>
          <a:prstGeom prst="rect">
            <a:avLst/>
          </a:prstGeom>
        </p:spPr>
        <p:txBody>
          <a:bodyPr vert="horz" lIns="83956" tIns="41993" rIns="83956" bIns="41993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2012414"/>
            <a:ext cx="10245864" cy="4796544"/>
          </a:xfrm>
          <a:prstGeom prst="rect">
            <a:avLst/>
          </a:prstGeom>
        </p:spPr>
        <p:txBody>
          <a:bodyPr vert="horz" lIns="83956" tIns="41993" rIns="83956" bIns="41993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7007213"/>
            <a:ext cx="2672834" cy="402483"/>
          </a:xfrm>
          <a:prstGeom prst="rect">
            <a:avLst/>
          </a:prstGeom>
        </p:spPr>
        <p:txBody>
          <a:bodyPr vert="horz" lIns="83956" tIns="41993" rIns="83956" bIns="4199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EB1B5-8F78-4605-A625-2B4F179B12AF}" type="datetime1">
              <a:rPr lang="es-ES_tradnl" smtClean="0"/>
              <a:t>04/11/2022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7007213"/>
            <a:ext cx="4009251" cy="402483"/>
          </a:xfrm>
          <a:prstGeom prst="rect">
            <a:avLst/>
          </a:prstGeom>
        </p:spPr>
        <p:txBody>
          <a:bodyPr vert="horz" lIns="83956" tIns="41993" rIns="83956" bIns="4199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7007213"/>
            <a:ext cx="2672834" cy="402483"/>
          </a:xfrm>
          <a:prstGeom prst="rect">
            <a:avLst/>
          </a:prstGeom>
        </p:spPr>
        <p:txBody>
          <a:bodyPr vert="horz" lIns="83956" tIns="41993" rIns="83956" bIns="419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5C742-EB91-E746-BE09-15ED72C2F64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7297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ftr="0" dt="0"/>
  <p:txStyles>
    <p:titleStyle>
      <a:lvl1pPr algn="l" defTabSz="819047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736" indent="-204736" algn="l" defTabSz="819047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14287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816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3330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42859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2383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61914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1438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80960" indent="-204736" algn="l" defTabSz="819047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09535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9047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28572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38087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47632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57157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66671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204" algn="l" defTabSz="81904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notesSlide" Target="../notesSlides/notesSlide3.xml"/><Relationship Id="rId7" Type="http://schemas.openxmlformats.org/officeDocument/2006/relationships/chart" Target="../charts/chart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5" Type="http://schemas.openxmlformats.org/officeDocument/2006/relationships/chart" Target="../charts/chart1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notesSlide" Target="../notesSlides/notesSlide5.xml"/><Relationship Id="rId7" Type="http://schemas.openxmlformats.org/officeDocument/2006/relationships/chart" Target="../charts/chart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9.xml"/><Relationship Id="rId6" Type="http://schemas.openxmlformats.org/officeDocument/2006/relationships/chart" Target="../charts/chart20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03128" y="661346"/>
            <a:ext cx="6705600" cy="946581"/>
          </a:xfrm>
          <a:prstGeom prst="rect">
            <a:avLst/>
          </a:prstGeom>
          <a:noFill/>
        </p:spPr>
        <p:txBody>
          <a:bodyPr wrap="square" lIns="83956" tIns="41993" rIns="83956" bIns="41993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dirty="0" smtClean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Earnings Presentation</a:t>
            </a:r>
          </a:p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424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</a:t>
            </a:r>
            <a:r>
              <a:rPr kumimoji="0" lang="en-US" sz="2800" b="1" i="0" u="none" strike="noStrike" kern="1200" cap="none" spc="0" normalizeH="0" baseline="0" dirty="0" smtClean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Quarter 2022</a:t>
            </a:r>
            <a:endParaRPr kumimoji="0" lang="en-US" sz="2800" b="1" i="0" u="none" strike="noStrike" kern="1200" cap="none" spc="0" normalizeH="0" baseline="0" dirty="0">
              <a:ln>
                <a:noFill/>
              </a:ln>
              <a:solidFill>
                <a:srgbClr val="4246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98483" y="1538738"/>
            <a:ext cx="6255026" cy="361805"/>
          </a:xfrm>
          <a:prstGeom prst="rect">
            <a:avLst/>
          </a:prstGeom>
          <a:noFill/>
        </p:spPr>
        <p:txBody>
          <a:bodyPr wrap="square" lIns="83956" tIns="41993" rIns="83956" bIns="41993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599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es-ES_tradnl" b="1" dirty="0" smtClean="0">
                <a:solidFill>
                  <a:srgbClr val="599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>
                <a:solidFill>
                  <a:srgbClr val="599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kumimoji="0" lang="es-ES_tradnl" sz="1800" b="1" i="0" u="none" strike="noStrike" kern="1200" cap="none" spc="0" normalizeH="0" baseline="0" noProof="0" dirty="0">
              <a:ln>
                <a:noFill/>
              </a:ln>
              <a:solidFill>
                <a:srgbClr val="599D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62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724401" y="3539610"/>
            <a:ext cx="66176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s-ES_tradnl" sz="3000" b="1" dirty="0">
                <a:solidFill>
                  <a:srgbClr val="424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s-ES_tradnl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3000" b="1" dirty="0" smtClean="0">
                <a:solidFill>
                  <a:srgbClr val="424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Results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42465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47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30128"/>
              </p:ext>
            </p:extLst>
          </p:nvPr>
        </p:nvGraphicFramePr>
        <p:xfrm>
          <a:off x="12098" y="4905455"/>
          <a:ext cx="5382711" cy="2936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257583"/>
              </p:ext>
            </p:extLst>
          </p:nvPr>
        </p:nvGraphicFramePr>
        <p:xfrm>
          <a:off x="337517" y="2187313"/>
          <a:ext cx="4748693" cy="2371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Rectangle 88"/>
          <p:cNvSpPr/>
          <p:nvPr/>
        </p:nvSpPr>
        <p:spPr>
          <a:xfrm>
            <a:off x="1988634" y="1713612"/>
            <a:ext cx="2231552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SALES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21" name="Rectangle 88"/>
          <p:cNvSpPr/>
          <p:nvPr/>
        </p:nvSpPr>
        <p:spPr>
          <a:xfrm>
            <a:off x="7525691" y="4958971"/>
            <a:ext cx="2143425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EBITDA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22" name="CuadroTexto 2"/>
          <p:cNvSpPr txBox="1"/>
          <p:nvPr/>
        </p:nvSpPr>
        <p:spPr>
          <a:xfrm>
            <a:off x="126344" y="800062"/>
            <a:ext cx="4187425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marL="0" marR="0" lvl="0" indent="0" algn="l" defTabSz="512518" rtl="0" eaLnBrk="1" fontAlgn="auto" latinLnBrk="0" hangingPunct="1">
              <a:lnSpc>
                <a:spcPct val="80000"/>
              </a:lnSpc>
              <a:spcBef>
                <a:spcPts val="7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CAC48"/>
                </a:solidFill>
                <a:effectLst/>
                <a:uLnTx/>
                <a:uFillTx/>
                <a:latin typeface="Arial Narrow" pitchFamily="34" charset="0"/>
                <a:ea typeface="+mn-ea"/>
                <a:cs typeface="AvantGardeExtLitITCTT"/>
              </a:rPr>
              <a:t>FINANCIAL HIGHLIGHTS</a:t>
            </a:r>
          </a:p>
        </p:txBody>
      </p:sp>
      <p:graphicFrame>
        <p:nvGraphicFramePr>
          <p:cNvPr id="26" name="25 Gráfico"/>
          <p:cNvGraphicFramePr/>
          <p:nvPr>
            <p:extLst>
              <p:ext uri="{D42A27DB-BD31-4B8C-83A1-F6EECF244321}">
                <p14:modId xmlns:p14="http://schemas.microsoft.com/office/powerpoint/2010/main" val="365632812"/>
              </p:ext>
            </p:extLst>
          </p:nvPr>
        </p:nvGraphicFramePr>
        <p:xfrm>
          <a:off x="5709782" y="4919691"/>
          <a:ext cx="5651082" cy="281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" name="26 CuadroTexto"/>
          <p:cNvSpPr txBox="1"/>
          <p:nvPr/>
        </p:nvSpPr>
        <p:spPr>
          <a:xfrm>
            <a:off x="157871" y="1184731"/>
            <a:ext cx="1698567" cy="254190"/>
          </a:xfrm>
          <a:prstGeom prst="rect">
            <a:avLst/>
          </a:prstGeom>
          <a:noFill/>
        </p:spPr>
        <p:txBody>
          <a:bodyPr wrap="square" lIns="84062" tIns="42046" rIns="84062" bIns="42046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Million Soles (S/ mm)</a:t>
            </a:r>
          </a:p>
        </p:txBody>
      </p:sp>
      <p:grpSp>
        <p:nvGrpSpPr>
          <p:cNvPr id="47" name="46 Grupo"/>
          <p:cNvGrpSpPr/>
          <p:nvPr/>
        </p:nvGrpSpPr>
        <p:grpSpPr>
          <a:xfrm>
            <a:off x="3598162" y="2306685"/>
            <a:ext cx="1188897" cy="205031"/>
            <a:chOff x="10107629" y="1910569"/>
            <a:chExt cx="893369" cy="527862"/>
          </a:xfrm>
        </p:grpSpPr>
        <p:cxnSp>
          <p:nvCxnSpPr>
            <p:cNvPr id="48" name="47 Conector recto"/>
            <p:cNvCxnSpPr/>
            <p:nvPr/>
          </p:nvCxnSpPr>
          <p:spPr>
            <a:xfrm flipV="1">
              <a:off x="10107629" y="1942101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 de flecha"/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51 CuadroTexto"/>
          <p:cNvSpPr txBox="1"/>
          <p:nvPr/>
        </p:nvSpPr>
        <p:spPr>
          <a:xfrm>
            <a:off x="3958961" y="2192681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+</a:t>
            </a:r>
            <a:r>
              <a:rPr lang="es-PE" sz="1100" dirty="0" smtClean="0">
                <a:solidFill>
                  <a:prstClr val="black"/>
                </a:solidFill>
                <a:latin typeface="AvantGardeExtLitITCTT"/>
              </a:rPr>
              <a:t>8%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55" name="54 Grupo"/>
          <p:cNvGrpSpPr/>
          <p:nvPr/>
        </p:nvGrpSpPr>
        <p:grpSpPr>
          <a:xfrm>
            <a:off x="3599780" y="5587865"/>
            <a:ext cx="1084771" cy="191463"/>
            <a:chOff x="10107629" y="1910569"/>
            <a:chExt cx="893369" cy="216125"/>
          </a:xfrm>
        </p:grpSpPr>
        <p:cxnSp>
          <p:nvCxnSpPr>
            <p:cNvPr id="56" name="55 Conector recto"/>
            <p:cNvCxnSpPr>
              <a:cxnSpLocks/>
            </p:cNvCxnSpPr>
            <p:nvPr/>
          </p:nvCxnSpPr>
          <p:spPr>
            <a:xfrm flipV="1">
              <a:off x="10107629" y="1942102"/>
              <a:ext cx="0" cy="184592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57 Conector recto"/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 de flecha"/>
            <p:cNvCxnSpPr>
              <a:cxnSpLocks/>
            </p:cNvCxnSpPr>
            <p:nvPr/>
          </p:nvCxnSpPr>
          <p:spPr>
            <a:xfrm>
              <a:off x="11000998" y="1910569"/>
              <a:ext cx="0" cy="216124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65 CuadroTexto"/>
          <p:cNvSpPr txBox="1"/>
          <p:nvPr/>
        </p:nvSpPr>
        <p:spPr>
          <a:xfrm>
            <a:off x="3862098" y="5479375"/>
            <a:ext cx="829925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lang="es-PE" sz="1100" dirty="0" smtClean="0">
                <a:solidFill>
                  <a:prstClr val="black"/>
                </a:solidFill>
                <a:latin typeface="AvantGardeExtLitITCTT"/>
              </a:rPr>
              <a:t>-15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67" name="Rectangle 88"/>
          <p:cNvSpPr/>
          <p:nvPr/>
        </p:nvSpPr>
        <p:spPr>
          <a:xfrm>
            <a:off x="1702780" y="4980895"/>
            <a:ext cx="2610989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OPERATING PROFIT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grpSp>
        <p:nvGrpSpPr>
          <p:cNvPr id="77" name="76 Grupo"/>
          <p:cNvGrpSpPr/>
          <p:nvPr/>
        </p:nvGrpSpPr>
        <p:grpSpPr>
          <a:xfrm>
            <a:off x="9422074" y="5570463"/>
            <a:ext cx="920851" cy="225376"/>
            <a:chOff x="10107629" y="1910569"/>
            <a:chExt cx="893369" cy="432249"/>
          </a:xfrm>
        </p:grpSpPr>
        <p:cxnSp>
          <p:nvCxnSpPr>
            <p:cNvPr id="78" name="77 Conector recto"/>
            <p:cNvCxnSpPr>
              <a:cxnSpLocks/>
            </p:cNvCxnSpPr>
            <p:nvPr/>
          </p:nvCxnSpPr>
          <p:spPr>
            <a:xfrm flipV="1">
              <a:off x="10107629" y="1942101"/>
              <a:ext cx="0" cy="400717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"/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Conector recto"/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 de flecha"/>
            <p:cNvCxnSpPr>
              <a:cxnSpLocks/>
            </p:cNvCxnSpPr>
            <p:nvPr/>
          </p:nvCxnSpPr>
          <p:spPr>
            <a:xfrm>
              <a:off x="11000998" y="1910569"/>
              <a:ext cx="0" cy="356519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81 CuadroTexto"/>
          <p:cNvSpPr txBox="1"/>
          <p:nvPr/>
        </p:nvSpPr>
        <p:spPr>
          <a:xfrm>
            <a:off x="9629766" y="5450573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-</a:t>
            </a:r>
            <a:r>
              <a:rPr lang="es-PE" sz="1100" noProof="0" dirty="0" smtClean="0">
                <a:solidFill>
                  <a:prstClr val="black"/>
                </a:solidFill>
                <a:latin typeface="AvantGardeExtLitITCTT"/>
              </a:rPr>
              <a:t>12</a:t>
            </a:r>
            <a:r>
              <a:rPr lang="es-PE" sz="1100" dirty="0" smtClean="0">
                <a:solidFill>
                  <a:prstClr val="black"/>
                </a:solidFill>
                <a:latin typeface="AvantGardeExtLitITCTT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1516107507"/>
              </p:ext>
            </p:extLst>
          </p:nvPr>
        </p:nvGraphicFramePr>
        <p:xfrm>
          <a:off x="5898993" y="2058323"/>
          <a:ext cx="5075112" cy="282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3" name="Rectangle 88"/>
          <p:cNvSpPr/>
          <p:nvPr/>
        </p:nvSpPr>
        <p:spPr>
          <a:xfrm>
            <a:off x="7466776" y="1708516"/>
            <a:ext cx="2231552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MARGINS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13472" y="7319388"/>
            <a:ext cx="2771828" cy="402483"/>
          </a:xfrm>
        </p:spPr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36" name="46 Grupo">
            <a:extLst>
              <a:ext uri="{FF2B5EF4-FFF2-40B4-BE49-F238E27FC236}">
                <a16:creationId xmlns:a16="http://schemas.microsoft.com/office/drawing/2014/main" id="{06A0E07F-44C3-4416-A1C2-3487AA78617B}"/>
              </a:ext>
            </a:extLst>
          </p:cNvPr>
          <p:cNvGrpSpPr/>
          <p:nvPr/>
        </p:nvGrpSpPr>
        <p:grpSpPr>
          <a:xfrm>
            <a:off x="1038027" y="3266280"/>
            <a:ext cx="1862445" cy="140832"/>
            <a:chOff x="10107629" y="1910569"/>
            <a:chExt cx="893369" cy="527862"/>
          </a:xfrm>
        </p:grpSpPr>
        <p:cxnSp>
          <p:nvCxnSpPr>
            <p:cNvPr id="37" name="47 Conector recto">
              <a:extLst>
                <a:ext uri="{FF2B5EF4-FFF2-40B4-BE49-F238E27FC236}">
                  <a16:creationId xmlns:a16="http://schemas.microsoft.com/office/drawing/2014/main" id="{6E41B021-FDAB-4BE2-AD28-94CF3E1E67FF}"/>
                </a:ext>
              </a:extLst>
            </p:cNvPr>
            <p:cNvCxnSpPr/>
            <p:nvPr/>
          </p:nvCxnSpPr>
          <p:spPr>
            <a:xfrm flipV="1">
              <a:off x="10107629" y="1942101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48 Conector recto">
              <a:extLst>
                <a:ext uri="{FF2B5EF4-FFF2-40B4-BE49-F238E27FC236}">
                  <a16:creationId xmlns:a16="http://schemas.microsoft.com/office/drawing/2014/main" id="{4C974C4B-EB58-4626-892C-14E40E10DB14}"/>
                </a:ext>
              </a:extLst>
            </p:cNvPr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49 Conector recto">
              <a:extLst>
                <a:ext uri="{FF2B5EF4-FFF2-40B4-BE49-F238E27FC236}">
                  <a16:creationId xmlns:a16="http://schemas.microsoft.com/office/drawing/2014/main" id="{4926E2E8-F578-4335-889A-F723815D826F}"/>
                </a:ext>
              </a:extLst>
            </p:cNvPr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50 Conector recto de flecha">
              <a:extLst>
                <a:ext uri="{FF2B5EF4-FFF2-40B4-BE49-F238E27FC236}">
                  <a16:creationId xmlns:a16="http://schemas.microsoft.com/office/drawing/2014/main" id="{7FF2F4DD-4681-4E81-87A3-301A22AB0F1D}"/>
                </a:ext>
              </a:extLst>
            </p:cNvPr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51 CuadroTexto">
            <a:extLst>
              <a:ext uri="{FF2B5EF4-FFF2-40B4-BE49-F238E27FC236}">
                <a16:creationId xmlns:a16="http://schemas.microsoft.com/office/drawing/2014/main" id="{8B0B0954-9959-4406-BCEB-3B7F5FB05FB2}"/>
              </a:ext>
            </a:extLst>
          </p:cNvPr>
          <p:cNvSpPr txBox="1"/>
          <p:nvPr/>
        </p:nvSpPr>
        <p:spPr>
          <a:xfrm>
            <a:off x="1639013" y="3136176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lang="es-PE" sz="1100" noProof="0" dirty="0" smtClean="0">
                <a:solidFill>
                  <a:prstClr val="black"/>
                </a:solidFill>
                <a:latin typeface="AvantGardeExtLitITCTT"/>
              </a:rPr>
              <a:t>+0.5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42" name="46 Grupo">
            <a:extLst>
              <a:ext uri="{FF2B5EF4-FFF2-40B4-BE49-F238E27FC236}">
                <a16:creationId xmlns:a16="http://schemas.microsoft.com/office/drawing/2014/main" id="{6DC223CE-F04E-46DC-91B6-9EC59BA3073A}"/>
              </a:ext>
            </a:extLst>
          </p:cNvPr>
          <p:cNvGrpSpPr/>
          <p:nvPr/>
        </p:nvGrpSpPr>
        <p:grpSpPr>
          <a:xfrm>
            <a:off x="959661" y="6233763"/>
            <a:ext cx="1862445" cy="140832"/>
            <a:chOff x="10107629" y="1910569"/>
            <a:chExt cx="893369" cy="527862"/>
          </a:xfrm>
        </p:grpSpPr>
        <p:cxnSp>
          <p:nvCxnSpPr>
            <p:cNvPr id="43" name="47 Conector recto">
              <a:extLst>
                <a:ext uri="{FF2B5EF4-FFF2-40B4-BE49-F238E27FC236}">
                  <a16:creationId xmlns:a16="http://schemas.microsoft.com/office/drawing/2014/main" id="{B90F3416-4337-4559-9461-793145DB1C07}"/>
                </a:ext>
              </a:extLst>
            </p:cNvPr>
            <p:cNvCxnSpPr/>
            <p:nvPr/>
          </p:nvCxnSpPr>
          <p:spPr>
            <a:xfrm flipV="1">
              <a:off x="10107629" y="1942101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8 Conector recto">
              <a:extLst>
                <a:ext uri="{FF2B5EF4-FFF2-40B4-BE49-F238E27FC236}">
                  <a16:creationId xmlns:a16="http://schemas.microsoft.com/office/drawing/2014/main" id="{EF4BB1E9-3F23-4F09-801F-1A11C4BAAC46}"/>
                </a:ext>
              </a:extLst>
            </p:cNvPr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9 Conector recto">
              <a:extLst>
                <a:ext uri="{FF2B5EF4-FFF2-40B4-BE49-F238E27FC236}">
                  <a16:creationId xmlns:a16="http://schemas.microsoft.com/office/drawing/2014/main" id="{D4737F39-2014-4D8A-87E2-47324EE6CFBE}"/>
                </a:ext>
              </a:extLst>
            </p:cNvPr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50 Conector recto de flecha">
              <a:extLst>
                <a:ext uri="{FF2B5EF4-FFF2-40B4-BE49-F238E27FC236}">
                  <a16:creationId xmlns:a16="http://schemas.microsoft.com/office/drawing/2014/main" id="{5799D738-38E8-4BB7-AE0D-E855AF62B5AC}"/>
                </a:ext>
              </a:extLst>
            </p:cNvPr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51 CuadroTexto">
            <a:extLst>
              <a:ext uri="{FF2B5EF4-FFF2-40B4-BE49-F238E27FC236}">
                <a16:creationId xmlns:a16="http://schemas.microsoft.com/office/drawing/2014/main" id="{A4FB769A-BF11-41F2-A0A5-105E831A4D0D}"/>
              </a:ext>
            </a:extLst>
          </p:cNvPr>
          <p:cNvSpPr txBox="1"/>
          <p:nvPr/>
        </p:nvSpPr>
        <p:spPr>
          <a:xfrm>
            <a:off x="1586809" y="6092854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lang="es-PE" sz="1100" dirty="0" smtClean="0">
                <a:solidFill>
                  <a:prstClr val="black"/>
                </a:solidFill>
                <a:latin typeface="AvantGardeExtLitITCTT"/>
              </a:rPr>
              <a:t>-9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61" name="46 Grupo">
            <a:extLst>
              <a:ext uri="{FF2B5EF4-FFF2-40B4-BE49-F238E27FC236}">
                <a16:creationId xmlns:a16="http://schemas.microsoft.com/office/drawing/2014/main" id="{6B341FC8-A0E1-4E82-B6CB-842E6AC57BFD}"/>
              </a:ext>
            </a:extLst>
          </p:cNvPr>
          <p:cNvGrpSpPr/>
          <p:nvPr/>
        </p:nvGrpSpPr>
        <p:grpSpPr>
          <a:xfrm>
            <a:off x="6699782" y="6188991"/>
            <a:ext cx="1862445" cy="171498"/>
            <a:chOff x="10107629" y="1910569"/>
            <a:chExt cx="893369" cy="527862"/>
          </a:xfrm>
        </p:grpSpPr>
        <p:cxnSp>
          <p:nvCxnSpPr>
            <p:cNvPr id="62" name="47 Conector recto">
              <a:extLst>
                <a:ext uri="{FF2B5EF4-FFF2-40B4-BE49-F238E27FC236}">
                  <a16:creationId xmlns:a16="http://schemas.microsoft.com/office/drawing/2014/main" id="{5FC0F97F-FE18-434E-98E3-57082995C7D1}"/>
                </a:ext>
              </a:extLst>
            </p:cNvPr>
            <p:cNvCxnSpPr/>
            <p:nvPr/>
          </p:nvCxnSpPr>
          <p:spPr>
            <a:xfrm flipV="1">
              <a:off x="10107629" y="1942101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48 Conector recto">
              <a:extLst>
                <a:ext uri="{FF2B5EF4-FFF2-40B4-BE49-F238E27FC236}">
                  <a16:creationId xmlns:a16="http://schemas.microsoft.com/office/drawing/2014/main" id="{C31F65BE-547B-4DFB-8483-E8C01F81060A}"/>
                </a:ext>
              </a:extLst>
            </p:cNvPr>
            <p:cNvCxnSpPr/>
            <p:nvPr/>
          </p:nvCxnSpPr>
          <p:spPr>
            <a:xfrm>
              <a:off x="10107629" y="1910569"/>
              <a:ext cx="342413" cy="31531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49 Conector recto">
              <a:extLst>
                <a:ext uri="{FF2B5EF4-FFF2-40B4-BE49-F238E27FC236}">
                  <a16:creationId xmlns:a16="http://schemas.microsoft.com/office/drawing/2014/main" id="{81F8A119-0457-4669-B857-A476DB757DA6}"/>
                </a:ext>
              </a:extLst>
            </p:cNvPr>
            <p:cNvCxnSpPr/>
            <p:nvPr/>
          </p:nvCxnSpPr>
          <p:spPr>
            <a:xfrm>
              <a:off x="10654838" y="1910569"/>
              <a:ext cx="346160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50 Conector recto de flecha">
              <a:extLst>
                <a:ext uri="{FF2B5EF4-FFF2-40B4-BE49-F238E27FC236}">
                  <a16:creationId xmlns:a16="http://schemas.microsoft.com/office/drawing/2014/main" id="{7BBB727F-0642-4B80-8125-BC8BF099CBF6}"/>
                </a:ext>
              </a:extLst>
            </p:cNvPr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51 CuadroTexto">
            <a:extLst>
              <a:ext uri="{FF2B5EF4-FFF2-40B4-BE49-F238E27FC236}">
                <a16:creationId xmlns:a16="http://schemas.microsoft.com/office/drawing/2014/main" id="{108EC361-8F87-4E91-B329-96DFFF1BE19D}"/>
              </a:ext>
            </a:extLst>
          </p:cNvPr>
          <p:cNvSpPr txBox="1"/>
          <p:nvPr/>
        </p:nvSpPr>
        <p:spPr>
          <a:xfrm>
            <a:off x="7386795" y="6049383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-9%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76" name="46 Grupo">
            <a:extLst>
              <a:ext uri="{FF2B5EF4-FFF2-40B4-BE49-F238E27FC236}">
                <a16:creationId xmlns:a16="http://schemas.microsoft.com/office/drawing/2014/main" id="{74DCAD79-9872-4BAD-8CB7-62CEB1168795}"/>
              </a:ext>
            </a:extLst>
          </p:cNvPr>
          <p:cNvGrpSpPr/>
          <p:nvPr/>
        </p:nvGrpSpPr>
        <p:grpSpPr>
          <a:xfrm>
            <a:off x="1847644" y="2797825"/>
            <a:ext cx="1040937" cy="222909"/>
            <a:chOff x="10107629" y="1910569"/>
            <a:chExt cx="893369" cy="527862"/>
          </a:xfrm>
        </p:grpSpPr>
        <p:cxnSp>
          <p:nvCxnSpPr>
            <p:cNvPr id="85" name="47 Conector recto">
              <a:extLst>
                <a:ext uri="{FF2B5EF4-FFF2-40B4-BE49-F238E27FC236}">
                  <a16:creationId xmlns:a16="http://schemas.microsoft.com/office/drawing/2014/main" id="{48D530DC-76B7-4D9C-869A-057019ADB302}"/>
                </a:ext>
              </a:extLst>
            </p:cNvPr>
            <p:cNvCxnSpPr/>
            <p:nvPr/>
          </p:nvCxnSpPr>
          <p:spPr>
            <a:xfrm flipV="1">
              <a:off x="10107629" y="1942101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48 Conector recto">
              <a:extLst>
                <a:ext uri="{FF2B5EF4-FFF2-40B4-BE49-F238E27FC236}">
                  <a16:creationId xmlns:a16="http://schemas.microsoft.com/office/drawing/2014/main" id="{4C7FF725-9D3D-4672-98A5-2A636270A984}"/>
                </a:ext>
              </a:extLst>
            </p:cNvPr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49 Conector recto">
              <a:extLst>
                <a:ext uri="{FF2B5EF4-FFF2-40B4-BE49-F238E27FC236}">
                  <a16:creationId xmlns:a16="http://schemas.microsoft.com/office/drawing/2014/main" id="{B20FCA5C-90EE-491B-BE5C-ED514308997D}"/>
                </a:ext>
              </a:extLst>
            </p:cNvPr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50 Conector recto de flecha">
              <a:extLst>
                <a:ext uri="{FF2B5EF4-FFF2-40B4-BE49-F238E27FC236}">
                  <a16:creationId xmlns:a16="http://schemas.microsoft.com/office/drawing/2014/main" id="{DF015C14-2538-4314-BC25-9E61DCCF5867}"/>
                </a:ext>
              </a:extLst>
            </p:cNvPr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51 CuadroTexto">
            <a:extLst>
              <a:ext uri="{FF2B5EF4-FFF2-40B4-BE49-F238E27FC236}">
                <a16:creationId xmlns:a16="http://schemas.microsoft.com/office/drawing/2014/main" id="{018D6E9B-D98C-4829-B941-8EF0C9321813}"/>
              </a:ext>
            </a:extLst>
          </p:cNvPr>
          <p:cNvSpPr txBox="1"/>
          <p:nvPr/>
        </p:nvSpPr>
        <p:spPr>
          <a:xfrm>
            <a:off x="2068364" y="2670060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lang="es-PE" sz="1100" noProof="0" dirty="0" smtClean="0">
                <a:solidFill>
                  <a:prstClr val="black"/>
                </a:solidFill>
                <a:latin typeface="AvantGardeExtLitITCTT"/>
              </a:rPr>
              <a:t>+7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90" name="46 Grupo">
            <a:extLst>
              <a:ext uri="{FF2B5EF4-FFF2-40B4-BE49-F238E27FC236}">
                <a16:creationId xmlns:a16="http://schemas.microsoft.com/office/drawing/2014/main" id="{C76C4F2E-1DED-4696-BB9B-7E9854FF67D4}"/>
              </a:ext>
            </a:extLst>
          </p:cNvPr>
          <p:cNvGrpSpPr/>
          <p:nvPr/>
        </p:nvGrpSpPr>
        <p:grpSpPr>
          <a:xfrm>
            <a:off x="1836758" y="5854689"/>
            <a:ext cx="948177" cy="251567"/>
            <a:chOff x="10107629" y="1910569"/>
            <a:chExt cx="893369" cy="527862"/>
          </a:xfrm>
        </p:grpSpPr>
        <p:cxnSp>
          <p:nvCxnSpPr>
            <p:cNvPr id="91" name="47 Conector recto">
              <a:extLst>
                <a:ext uri="{FF2B5EF4-FFF2-40B4-BE49-F238E27FC236}">
                  <a16:creationId xmlns:a16="http://schemas.microsoft.com/office/drawing/2014/main" id="{6D0F4B64-AF96-4AB0-958D-7C50C150DD81}"/>
                </a:ext>
              </a:extLst>
            </p:cNvPr>
            <p:cNvCxnSpPr/>
            <p:nvPr/>
          </p:nvCxnSpPr>
          <p:spPr>
            <a:xfrm flipV="1">
              <a:off x="10107629" y="1942101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48 Conector recto">
              <a:extLst>
                <a:ext uri="{FF2B5EF4-FFF2-40B4-BE49-F238E27FC236}">
                  <a16:creationId xmlns:a16="http://schemas.microsoft.com/office/drawing/2014/main" id="{E62CACDC-29E6-4C08-97F1-5C471B992BD9}"/>
                </a:ext>
              </a:extLst>
            </p:cNvPr>
            <p:cNvCxnSpPr/>
            <p:nvPr/>
          </p:nvCxnSpPr>
          <p:spPr>
            <a:xfrm>
              <a:off x="1010762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49 Conector recto">
              <a:extLst>
                <a:ext uri="{FF2B5EF4-FFF2-40B4-BE49-F238E27FC236}">
                  <a16:creationId xmlns:a16="http://schemas.microsoft.com/office/drawing/2014/main" id="{A83DE1DD-65A9-42DB-A102-08BD1BF9E628}"/>
                </a:ext>
              </a:extLst>
            </p:cNvPr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50 Conector recto de flecha">
              <a:extLst>
                <a:ext uri="{FF2B5EF4-FFF2-40B4-BE49-F238E27FC236}">
                  <a16:creationId xmlns:a16="http://schemas.microsoft.com/office/drawing/2014/main" id="{281B1AFF-7D6E-47D8-A7EB-E4246CCC1653}"/>
                </a:ext>
              </a:extLst>
            </p:cNvPr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51 CuadroTexto">
            <a:extLst>
              <a:ext uri="{FF2B5EF4-FFF2-40B4-BE49-F238E27FC236}">
                <a16:creationId xmlns:a16="http://schemas.microsoft.com/office/drawing/2014/main" id="{D691FCC8-08E3-4C78-ABF9-325D993D5584}"/>
              </a:ext>
            </a:extLst>
          </p:cNvPr>
          <p:cNvSpPr txBox="1"/>
          <p:nvPr/>
        </p:nvSpPr>
        <p:spPr>
          <a:xfrm>
            <a:off x="2023438" y="5726573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lang="es-PE" sz="1100" dirty="0" smtClean="0">
                <a:solidFill>
                  <a:prstClr val="black"/>
                </a:solidFill>
                <a:latin typeface="AvantGardeExtLitITCTT"/>
              </a:rPr>
              <a:t>+35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102" name="46 Grupo">
            <a:extLst>
              <a:ext uri="{FF2B5EF4-FFF2-40B4-BE49-F238E27FC236}">
                <a16:creationId xmlns:a16="http://schemas.microsoft.com/office/drawing/2014/main" id="{364C8137-9DAE-4180-B406-69F6A86F81D0}"/>
              </a:ext>
            </a:extLst>
          </p:cNvPr>
          <p:cNvGrpSpPr/>
          <p:nvPr/>
        </p:nvGrpSpPr>
        <p:grpSpPr>
          <a:xfrm>
            <a:off x="7573999" y="5788948"/>
            <a:ext cx="979344" cy="271739"/>
            <a:chOff x="10039018" y="1910569"/>
            <a:chExt cx="961980" cy="527862"/>
          </a:xfrm>
        </p:grpSpPr>
        <p:cxnSp>
          <p:nvCxnSpPr>
            <p:cNvPr id="103" name="47 Conector recto">
              <a:extLst>
                <a:ext uri="{FF2B5EF4-FFF2-40B4-BE49-F238E27FC236}">
                  <a16:creationId xmlns:a16="http://schemas.microsoft.com/office/drawing/2014/main" id="{3D6557FB-C195-489E-A5AA-EBBD20F8C8C4}"/>
                </a:ext>
              </a:extLst>
            </p:cNvPr>
            <p:cNvCxnSpPr/>
            <p:nvPr/>
          </p:nvCxnSpPr>
          <p:spPr>
            <a:xfrm flipV="1">
              <a:off x="10039018" y="1942100"/>
              <a:ext cx="0" cy="400715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48 Conector recto">
              <a:extLst>
                <a:ext uri="{FF2B5EF4-FFF2-40B4-BE49-F238E27FC236}">
                  <a16:creationId xmlns:a16="http://schemas.microsoft.com/office/drawing/2014/main" id="{3B386062-9312-4F5A-B93C-9024B583D72B}"/>
                </a:ext>
              </a:extLst>
            </p:cNvPr>
            <p:cNvCxnSpPr/>
            <p:nvPr/>
          </p:nvCxnSpPr>
          <p:spPr>
            <a:xfrm>
              <a:off x="10042136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49 Conector recto">
              <a:extLst>
                <a:ext uri="{FF2B5EF4-FFF2-40B4-BE49-F238E27FC236}">
                  <a16:creationId xmlns:a16="http://schemas.microsoft.com/office/drawing/2014/main" id="{AAFAA894-EC4C-4828-98F0-985771FA23C7}"/>
                </a:ext>
              </a:extLst>
            </p:cNvPr>
            <p:cNvCxnSpPr/>
            <p:nvPr/>
          </p:nvCxnSpPr>
          <p:spPr>
            <a:xfrm>
              <a:off x="10732989" y="1910569"/>
              <a:ext cx="268009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50 Conector recto de flecha">
              <a:extLst>
                <a:ext uri="{FF2B5EF4-FFF2-40B4-BE49-F238E27FC236}">
                  <a16:creationId xmlns:a16="http://schemas.microsoft.com/office/drawing/2014/main" id="{1E24DFCE-9AE8-476B-9FD0-90313DB89199}"/>
                </a:ext>
              </a:extLst>
            </p:cNvPr>
            <p:cNvCxnSpPr/>
            <p:nvPr/>
          </p:nvCxnSpPr>
          <p:spPr>
            <a:xfrm>
              <a:off x="11000998" y="1910569"/>
              <a:ext cx="0" cy="527862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51 CuadroTexto">
            <a:extLst>
              <a:ext uri="{FF2B5EF4-FFF2-40B4-BE49-F238E27FC236}">
                <a16:creationId xmlns:a16="http://schemas.microsoft.com/office/drawing/2014/main" id="{AD65D8ED-BCB7-42FA-A484-280230E053D5}"/>
              </a:ext>
            </a:extLst>
          </p:cNvPr>
          <p:cNvSpPr txBox="1"/>
          <p:nvPr/>
        </p:nvSpPr>
        <p:spPr>
          <a:xfrm>
            <a:off x="7770723" y="5640275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+26%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095488" y="123353"/>
            <a:ext cx="3830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Gross Margin Ad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j. </a:t>
            </a:r>
            <a:r>
              <a:rPr kumimoji="0" lang="es-P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3Q2021 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es-P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24.5</a:t>
            </a:r>
            <a:r>
              <a:rPr lang="es-PE" sz="1200" dirty="0" smtClean="0">
                <a:solidFill>
                  <a:prstClr val="black"/>
                </a:solidFill>
              </a:rPr>
              <a:t>%, 3Q </a:t>
            </a:r>
            <a:r>
              <a:rPr lang="es-PE" sz="1200" dirty="0">
                <a:solidFill>
                  <a:prstClr val="black"/>
                </a:solidFill>
              </a:rPr>
              <a:t>2022 = </a:t>
            </a:r>
            <a:r>
              <a:rPr lang="es-PE" sz="1200" dirty="0" smtClean="0">
                <a:solidFill>
                  <a:prstClr val="black"/>
                </a:solidFill>
              </a:rPr>
              <a:t>27.1% </a:t>
            </a: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Operating Margin Adj. </a:t>
            </a:r>
            <a:r>
              <a:rPr lang="es-MX" sz="1200" dirty="0">
                <a:solidFill>
                  <a:prstClr val="black"/>
                </a:solidFill>
                <a:latin typeface="Calibri"/>
              </a:rPr>
              <a:t>3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 2021 =</a:t>
            </a:r>
            <a:r>
              <a:rPr kumimoji="0" lang="es-MX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11.4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  <a:r>
              <a:rPr lang="es-MX" sz="1200" dirty="0">
                <a:solidFill>
                  <a:prstClr val="black"/>
                </a:solidFill>
                <a:latin typeface="Calibri"/>
              </a:rPr>
              <a:t>3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 2022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11.3% 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Ebitda Margin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Adj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s-MX" sz="1200" dirty="0">
                <a:solidFill>
                  <a:prstClr val="black"/>
                </a:solidFill>
                <a:latin typeface="Calibri"/>
              </a:rPr>
              <a:t>3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 2021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15.2%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  <a:r>
              <a:rPr lang="es-MX" sz="1200" dirty="0">
                <a:solidFill>
                  <a:prstClr val="black"/>
                </a:solidFill>
                <a:latin typeface="Calibri"/>
              </a:rPr>
              <a:t>3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 2022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es-MX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14.7%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2" name="53 Conector recto">
            <a:extLst>
              <a:ext uri="{FF2B5EF4-FFF2-40B4-BE49-F238E27FC236}">
                <a16:creationId xmlns:a16="http://schemas.microsoft.com/office/drawing/2014/main" id="{71B1CA40-321B-4865-8CF1-EC5075F00002}"/>
              </a:ext>
            </a:extLst>
          </p:cNvPr>
          <p:cNvCxnSpPr/>
          <p:nvPr/>
        </p:nvCxnSpPr>
        <p:spPr>
          <a:xfrm flipH="1">
            <a:off x="3292265" y="2520942"/>
            <a:ext cx="1805" cy="198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53 Conector recto">
            <a:extLst>
              <a:ext uri="{FF2B5EF4-FFF2-40B4-BE49-F238E27FC236}">
                <a16:creationId xmlns:a16="http://schemas.microsoft.com/office/drawing/2014/main" id="{71B1CA40-321B-4865-8CF1-EC5075F00002}"/>
              </a:ext>
            </a:extLst>
          </p:cNvPr>
          <p:cNvCxnSpPr/>
          <p:nvPr/>
        </p:nvCxnSpPr>
        <p:spPr>
          <a:xfrm flipH="1">
            <a:off x="9033267" y="2461712"/>
            <a:ext cx="1805" cy="198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53 Conector recto">
            <a:extLst>
              <a:ext uri="{FF2B5EF4-FFF2-40B4-BE49-F238E27FC236}">
                <a16:creationId xmlns:a16="http://schemas.microsoft.com/office/drawing/2014/main" id="{71B1CA40-321B-4865-8CF1-EC5075F00002}"/>
              </a:ext>
            </a:extLst>
          </p:cNvPr>
          <p:cNvCxnSpPr/>
          <p:nvPr/>
        </p:nvCxnSpPr>
        <p:spPr>
          <a:xfrm flipH="1">
            <a:off x="3261786" y="5474300"/>
            <a:ext cx="1805" cy="180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53 Conector recto">
            <a:extLst>
              <a:ext uri="{FF2B5EF4-FFF2-40B4-BE49-F238E27FC236}">
                <a16:creationId xmlns:a16="http://schemas.microsoft.com/office/drawing/2014/main" id="{71B1CA40-321B-4865-8CF1-EC5075F00002}"/>
              </a:ext>
            </a:extLst>
          </p:cNvPr>
          <p:cNvCxnSpPr/>
          <p:nvPr/>
        </p:nvCxnSpPr>
        <p:spPr>
          <a:xfrm flipH="1">
            <a:off x="8996854" y="5501573"/>
            <a:ext cx="1805" cy="180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115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"/>
          <p:cNvSpPr txBox="1"/>
          <p:nvPr/>
        </p:nvSpPr>
        <p:spPr>
          <a:xfrm>
            <a:off x="17239" y="776615"/>
            <a:ext cx="2324158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marL="0" marR="0" lvl="0" indent="0" algn="l" defTabSz="512518" rtl="0" eaLnBrk="1" fontAlgn="auto" latinLnBrk="0" hangingPunct="1">
              <a:lnSpc>
                <a:spcPct val="80000"/>
              </a:lnSpc>
              <a:spcBef>
                <a:spcPts val="7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C48"/>
                </a:solidFill>
                <a:effectLst/>
                <a:uLnTx/>
                <a:uFillTx/>
                <a:latin typeface="Arial Narrow" pitchFamily="34" charset="0"/>
                <a:ea typeface="+mn-ea"/>
                <a:cs typeface="AvantGardeExtLitITCTT"/>
              </a:rPr>
              <a:t>NET INCOME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4CAC48"/>
              </a:solidFill>
              <a:effectLst/>
              <a:uLnTx/>
              <a:uFillTx/>
              <a:latin typeface="Arial Narrow" pitchFamily="34" charset="0"/>
              <a:ea typeface="+mn-ea"/>
              <a:cs typeface="AvantGardeExtLitITCTT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48766" y="1161284"/>
            <a:ext cx="1698567" cy="254190"/>
          </a:xfrm>
          <a:prstGeom prst="rect">
            <a:avLst/>
          </a:prstGeom>
          <a:noFill/>
        </p:spPr>
        <p:txBody>
          <a:bodyPr wrap="square" lIns="84062" tIns="42046" rIns="84062" bIns="42046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Million Soles (S/ mm)</a:t>
            </a: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95005" y="5945038"/>
            <a:ext cx="320807" cy="141890"/>
          </a:xfrm>
          <a:prstGeom prst="rect">
            <a:avLst/>
          </a:prstGeom>
          <a:solidFill>
            <a:srgbClr val="3AB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605511" y="6255098"/>
            <a:ext cx="320807" cy="1418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79020" y="5881974"/>
            <a:ext cx="1897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Positive variations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56460F0-C2A5-4AD0-9EE0-F310C96F01BE}"/>
              </a:ext>
            </a:extLst>
          </p:cNvPr>
          <p:cNvSpPr/>
          <p:nvPr/>
        </p:nvSpPr>
        <p:spPr>
          <a:xfrm>
            <a:off x="2110952" y="2241365"/>
            <a:ext cx="414039" cy="3830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873760" y="6192034"/>
            <a:ext cx="1897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Negative variations</a:t>
            </a:r>
          </a:p>
        </p:txBody>
      </p:sp>
      <p:sp>
        <p:nvSpPr>
          <p:cNvPr id="21" name="Rectangle 88">
            <a:extLst>
              <a:ext uri="{FF2B5EF4-FFF2-40B4-BE49-F238E27FC236}">
                <a16:creationId xmlns:a16="http://schemas.microsoft.com/office/drawing/2014/main" id="{18602532-8649-44C2-AF84-9CBA32605CB9}"/>
              </a:ext>
            </a:extLst>
          </p:cNvPr>
          <p:cNvSpPr/>
          <p:nvPr/>
        </p:nvSpPr>
        <p:spPr>
          <a:xfrm>
            <a:off x="4552279" y="1794903"/>
            <a:ext cx="2936970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NET INCOME </a:t>
            </a:r>
            <a:r>
              <a:rPr lang="es-ES_tradnl" sz="1400" dirty="0">
                <a:solidFill>
                  <a:srgbClr val="FFFFFF"/>
                </a:solidFill>
                <a:latin typeface="AvantGardeExtLitITCTT"/>
                <a:cs typeface="AvantGardeExtLitITCTT"/>
              </a:rPr>
              <a:t>3</a:t>
            </a:r>
            <a:r>
              <a:rPr kumimoji="0" lang="es-ES_tradn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Q2022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02C88CC-663F-4EA4-8FBE-E0B2F5395C7F}"/>
              </a:ext>
            </a:extLst>
          </p:cNvPr>
          <p:cNvSpPr/>
          <p:nvPr/>
        </p:nvSpPr>
        <p:spPr>
          <a:xfrm>
            <a:off x="2040589" y="1895369"/>
            <a:ext cx="536357" cy="3736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832726"/>
              </p:ext>
            </p:extLst>
          </p:nvPr>
        </p:nvGraphicFramePr>
        <p:xfrm>
          <a:off x="2216206" y="2134735"/>
          <a:ext cx="7609115" cy="4155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11800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158" name="CuadroTexto 2"/>
          <p:cNvSpPr txBox="1"/>
          <p:nvPr/>
        </p:nvSpPr>
        <p:spPr>
          <a:xfrm>
            <a:off x="115164" y="836480"/>
            <a:ext cx="8528357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marL="0" marR="0" lvl="0" indent="0" algn="l" defTabSz="512518" rtl="0" eaLnBrk="1" fontAlgn="auto" latinLnBrk="0" hangingPunct="1">
              <a:lnSpc>
                <a:spcPct val="80000"/>
              </a:lnSpc>
              <a:spcBef>
                <a:spcPts val="7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CAC48"/>
                </a:solidFill>
                <a:effectLst/>
                <a:uLnTx/>
                <a:uFillTx/>
                <a:latin typeface="Arial Narrow" pitchFamily="34" charset="0"/>
                <a:ea typeface="+mn-ea"/>
                <a:cs typeface="AvantGardeExtLitITCTT"/>
              </a:rPr>
              <a:t>CASH GENERATION AND LIABILITY MANAGEMENT</a:t>
            </a:r>
          </a:p>
        </p:txBody>
      </p:sp>
      <p:sp>
        <p:nvSpPr>
          <p:cNvPr id="159" name="6 CuadroTexto">
            <a:extLst>
              <a:ext uri="{FF2B5EF4-FFF2-40B4-BE49-F238E27FC236}">
                <a16:creationId xmlns:a16="http://schemas.microsoft.com/office/drawing/2014/main" id="{3ADC79BE-D28D-4096-9929-91F62AE3EFDA}"/>
              </a:ext>
            </a:extLst>
          </p:cNvPr>
          <p:cNvSpPr txBox="1"/>
          <p:nvPr/>
        </p:nvSpPr>
        <p:spPr>
          <a:xfrm>
            <a:off x="250635" y="1251561"/>
            <a:ext cx="2011700" cy="254190"/>
          </a:xfrm>
          <a:prstGeom prst="rect">
            <a:avLst/>
          </a:prstGeom>
          <a:noFill/>
        </p:spPr>
        <p:txBody>
          <a:bodyPr wrap="square" lIns="84062" tIns="42046" rIns="84062" bIns="42046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Million Dollars (US$ mm)</a:t>
            </a:r>
          </a:p>
        </p:txBody>
      </p:sp>
      <p:sp>
        <p:nvSpPr>
          <p:cNvPr id="160" name="Rectangle 88">
            <a:extLst>
              <a:ext uri="{FF2B5EF4-FFF2-40B4-BE49-F238E27FC236}">
                <a16:creationId xmlns:a16="http://schemas.microsoft.com/office/drawing/2014/main" id="{18E01B5A-B0FC-4ED6-832C-39ED56BEB0E0}"/>
              </a:ext>
            </a:extLst>
          </p:cNvPr>
          <p:cNvSpPr/>
          <p:nvPr/>
        </p:nvSpPr>
        <p:spPr>
          <a:xfrm>
            <a:off x="2722352" y="4644758"/>
            <a:ext cx="2974949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DEBT EVOLUTION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162" name="Rectángulo 161">
            <a:extLst>
              <a:ext uri="{FF2B5EF4-FFF2-40B4-BE49-F238E27FC236}">
                <a16:creationId xmlns:a16="http://schemas.microsoft.com/office/drawing/2014/main" id="{A4443279-5537-491D-9538-0AD3E148978B}"/>
              </a:ext>
            </a:extLst>
          </p:cNvPr>
          <p:cNvSpPr/>
          <p:nvPr/>
        </p:nvSpPr>
        <p:spPr>
          <a:xfrm>
            <a:off x="885680" y="2028009"/>
            <a:ext cx="4010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252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163" name="Rectangle 88">
            <a:extLst>
              <a:ext uri="{FF2B5EF4-FFF2-40B4-BE49-F238E27FC236}">
                <a16:creationId xmlns:a16="http://schemas.microsoft.com/office/drawing/2014/main" id="{E29DBA45-9F89-4280-989E-EF3ADCF1ED9B}"/>
              </a:ext>
            </a:extLst>
          </p:cNvPr>
          <p:cNvSpPr/>
          <p:nvPr/>
        </p:nvSpPr>
        <p:spPr>
          <a:xfrm>
            <a:off x="1761514" y="1805555"/>
            <a:ext cx="2974949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CASH BALANCE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170" name="Rectangle 88">
            <a:extLst>
              <a:ext uri="{FF2B5EF4-FFF2-40B4-BE49-F238E27FC236}">
                <a16:creationId xmlns:a16="http://schemas.microsoft.com/office/drawing/2014/main" id="{9C6EBEB2-6197-4CA7-8CEA-3EB84215AA13}"/>
              </a:ext>
            </a:extLst>
          </p:cNvPr>
          <p:cNvSpPr/>
          <p:nvPr/>
        </p:nvSpPr>
        <p:spPr>
          <a:xfrm>
            <a:off x="6924437" y="2212752"/>
            <a:ext cx="2974949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DEBT MATURITY AND PROFILE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graphicFrame>
        <p:nvGraphicFramePr>
          <p:cNvPr id="188" name="Gráfico 187">
            <a:extLst>
              <a:ext uri="{FF2B5EF4-FFF2-40B4-BE49-F238E27FC236}">
                <a16:creationId xmlns:a16="http://schemas.microsoft.com/office/drawing/2014/main" id="{A57E07ED-D465-4B73-AC16-726A2BAD14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2627251"/>
              </p:ext>
            </p:extLst>
          </p:nvPr>
        </p:nvGraphicFramePr>
        <p:xfrm>
          <a:off x="9125220" y="2174252"/>
          <a:ext cx="3729797" cy="2030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Gráfico 40">
            <a:extLst>
              <a:ext uri="{FF2B5EF4-FFF2-40B4-BE49-F238E27FC236}">
                <a16:creationId xmlns:a16="http://schemas.microsoft.com/office/drawing/2014/main" id="{9EBFF467-6EC0-4E2A-A799-00132A94D8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6620138"/>
              </p:ext>
            </p:extLst>
          </p:nvPr>
        </p:nvGraphicFramePr>
        <p:xfrm>
          <a:off x="6533432" y="2809252"/>
          <a:ext cx="5457854" cy="2016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4" name="Gráfico 43">
            <a:extLst>
              <a:ext uri="{FF2B5EF4-FFF2-40B4-BE49-F238E27FC236}">
                <a16:creationId xmlns:a16="http://schemas.microsoft.com/office/drawing/2014/main" id="{9EBFF467-6EC0-4E2A-A799-00132A94D8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9863357"/>
              </p:ext>
            </p:extLst>
          </p:nvPr>
        </p:nvGraphicFramePr>
        <p:xfrm>
          <a:off x="-1" y="2166912"/>
          <a:ext cx="6428191" cy="2270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7" name="Gráfico 46">
            <a:extLst>
              <a:ext uri="{FF2B5EF4-FFF2-40B4-BE49-F238E27FC236}">
                <a16:creationId xmlns:a16="http://schemas.microsoft.com/office/drawing/2014/main" id="{72489897-823A-44B9-AD5D-FE17D6F94B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05753"/>
              </p:ext>
            </p:extLst>
          </p:nvPr>
        </p:nvGraphicFramePr>
        <p:xfrm>
          <a:off x="122081" y="4856374"/>
          <a:ext cx="9358803" cy="2594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8" name="CuadroTexto 47">
            <a:extLst>
              <a:ext uri="{FF2B5EF4-FFF2-40B4-BE49-F238E27FC236}">
                <a16:creationId xmlns:a16="http://schemas.microsoft.com/office/drawing/2014/main" id="{C7D08A51-7D2A-43CB-BC7E-50D436878FF5}"/>
              </a:ext>
            </a:extLst>
          </p:cNvPr>
          <p:cNvSpPr txBox="1"/>
          <p:nvPr/>
        </p:nvSpPr>
        <p:spPr>
          <a:xfrm>
            <a:off x="121994" y="5429064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696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66C90F35-36F9-4EC3-A008-3B8245A73D48}"/>
              </a:ext>
            </a:extLst>
          </p:cNvPr>
          <p:cNvSpPr txBox="1"/>
          <p:nvPr/>
        </p:nvSpPr>
        <p:spPr>
          <a:xfrm>
            <a:off x="836033" y="5207929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863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D06A534F-D870-4BF0-AA95-7E36EBB723A6}"/>
              </a:ext>
            </a:extLst>
          </p:cNvPr>
          <p:cNvSpPr txBox="1"/>
          <p:nvPr/>
        </p:nvSpPr>
        <p:spPr>
          <a:xfrm>
            <a:off x="2175015" y="5064916"/>
            <a:ext cx="5011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857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CEB380F8-9358-49FA-B0BD-BCB87170F296}"/>
              </a:ext>
            </a:extLst>
          </p:cNvPr>
          <p:cNvSpPr txBox="1"/>
          <p:nvPr/>
        </p:nvSpPr>
        <p:spPr>
          <a:xfrm>
            <a:off x="2527520" y="5298259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711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EFE53793-A7A7-49C4-B72F-4596CEC06DD8}"/>
              </a:ext>
            </a:extLst>
          </p:cNvPr>
          <p:cNvSpPr txBox="1"/>
          <p:nvPr/>
        </p:nvSpPr>
        <p:spPr>
          <a:xfrm>
            <a:off x="3221992" y="5727875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538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3F34086F-E1BC-469D-A46A-C5B5E9C71AD9}"/>
              </a:ext>
            </a:extLst>
          </p:cNvPr>
          <p:cNvSpPr txBox="1"/>
          <p:nvPr/>
        </p:nvSpPr>
        <p:spPr>
          <a:xfrm>
            <a:off x="2872250" y="5488015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669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75FCC46A-EE39-455F-81A0-7F859A939828}"/>
              </a:ext>
            </a:extLst>
          </p:cNvPr>
          <p:cNvSpPr txBox="1"/>
          <p:nvPr/>
        </p:nvSpPr>
        <p:spPr>
          <a:xfrm>
            <a:off x="3571734" y="5861205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497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ADBEF7DC-A817-4065-B7DC-D5C54D47718C}"/>
              </a:ext>
            </a:extLst>
          </p:cNvPr>
          <p:cNvSpPr txBox="1"/>
          <p:nvPr/>
        </p:nvSpPr>
        <p:spPr>
          <a:xfrm>
            <a:off x="432629" y="5268960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731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5433FD6B-CE3A-47E3-8A50-6C3F2126D882}"/>
              </a:ext>
            </a:extLst>
          </p:cNvPr>
          <p:cNvSpPr txBox="1"/>
          <p:nvPr/>
        </p:nvSpPr>
        <p:spPr>
          <a:xfrm>
            <a:off x="1127364" y="4890937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896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C4A4D3A2-4BBB-49DD-B9E3-E9A47630B65E}"/>
              </a:ext>
            </a:extLst>
          </p:cNvPr>
          <p:cNvSpPr txBox="1"/>
          <p:nvPr/>
        </p:nvSpPr>
        <p:spPr>
          <a:xfrm>
            <a:off x="1868761" y="4903197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899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5EF89D78-DB64-4BCC-9663-B6E69255AF51}"/>
              </a:ext>
            </a:extLst>
          </p:cNvPr>
          <p:cNvCxnSpPr/>
          <p:nvPr/>
        </p:nvCxnSpPr>
        <p:spPr>
          <a:xfrm>
            <a:off x="3134736" y="6091336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31FF3BB2-030D-48C5-987B-681F4B342D6F}"/>
              </a:ext>
            </a:extLst>
          </p:cNvPr>
          <p:cNvCxnSpPr/>
          <p:nvPr/>
        </p:nvCxnSpPr>
        <p:spPr>
          <a:xfrm>
            <a:off x="2438545" y="5689032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F039572F-689A-4EDA-8E61-1B6983BAD7C7}"/>
              </a:ext>
            </a:extLst>
          </p:cNvPr>
          <p:cNvCxnSpPr/>
          <p:nvPr/>
        </p:nvCxnSpPr>
        <p:spPr>
          <a:xfrm>
            <a:off x="1714810" y="5265880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9C8843D6-1087-4788-B08D-8C85B19A8E74}"/>
              </a:ext>
            </a:extLst>
          </p:cNvPr>
          <p:cNvCxnSpPr/>
          <p:nvPr/>
        </p:nvCxnSpPr>
        <p:spPr>
          <a:xfrm>
            <a:off x="913163" y="5403387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A988A726-46E1-48A5-BBCD-962090BF3A27}"/>
              </a:ext>
            </a:extLst>
          </p:cNvPr>
          <p:cNvCxnSpPr/>
          <p:nvPr/>
        </p:nvCxnSpPr>
        <p:spPr>
          <a:xfrm>
            <a:off x="296236" y="5627828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CuadroTexto 62">
            <a:extLst>
              <a:ext uri="{FF2B5EF4-FFF2-40B4-BE49-F238E27FC236}">
                <a16:creationId xmlns:a16="http://schemas.microsoft.com/office/drawing/2014/main" id="{C80F0108-ABA1-4A6B-BA48-D0A7E84E8CAE}"/>
              </a:ext>
            </a:extLst>
          </p:cNvPr>
          <p:cNvSpPr txBox="1"/>
          <p:nvPr/>
        </p:nvSpPr>
        <p:spPr>
          <a:xfrm>
            <a:off x="4232947" y="5925227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472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552B5B13-749D-4797-9DEC-8BC5FA490266}"/>
              </a:ext>
            </a:extLst>
          </p:cNvPr>
          <p:cNvCxnSpPr/>
          <p:nvPr/>
        </p:nvCxnSpPr>
        <p:spPr>
          <a:xfrm>
            <a:off x="3833018" y="6142694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CuadroTexto 64">
            <a:extLst>
              <a:ext uri="{FF2B5EF4-FFF2-40B4-BE49-F238E27FC236}">
                <a16:creationId xmlns:a16="http://schemas.microsoft.com/office/drawing/2014/main" id="{2E04E6A6-F303-460B-8384-21A2ED721FF4}"/>
              </a:ext>
            </a:extLst>
          </p:cNvPr>
          <p:cNvSpPr txBox="1"/>
          <p:nvPr/>
        </p:nvSpPr>
        <p:spPr>
          <a:xfrm>
            <a:off x="3893892" y="5780999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511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E6FA7958-869F-4C1B-B8DC-87921D7961FE}"/>
              </a:ext>
            </a:extLst>
          </p:cNvPr>
          <p:cNvSpPr txBox="1"/>
          <p:nvPr/>
        </p:nvSpPr>
        <p:spPr>
          <a:xfrm>
            <a:off x="4935471" y="6001754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448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506F3FA7-A949-4545-B30C-0BD040B2FC15}"/>
              </a:ext>
            </a:extLst>
          </p:cNvPr>
          <p:cNvCxnSpPr/>
          <p:nvPr/>
        </p:nvCxnSpPr>
        <p:spPr>
          <a:xfrm>
            <a:off x="4730785" y="6205099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CuadroTexto 67">
            <a:extLst>
              <a:ext uri="{FF2B5EF4-FFF2-40B4-BE49-F238E27FC236}">
                <a16:creationId xmlns:a16="http://schemas.microsoft.com/office/drawing/2014/main" id="{42677DDB-9939-4557-9A26-2E8D0C2B1FD8}"/>
              </a:ext>
            </a:extLst>
          </p:cNvPr>
          <p:cNvSpPr txBox="1"/>
          <p:nvPr/>
        </p:nvSpPr>
        <p:spPr>
          <a:xfrm>
            <a:off x="4641725" y="5870949"/>
            <a:ext cx="4819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Arial" panose="020B0604020202020204" pitchFamily="34" charset="0"/>
              </a:rPr>
              <a:t>483</a:t>
            </a:r>
          </a:p>
        </p:txBody>
      </p: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552B5B13-749D-4797-9DEC-8BC5FA490266}"/>
              </a:ext>
            </a:extLst>
          </p:cNvPr>
          <p:cNvCxnSpPr/>
          <p:nvPr/>
        </p:nvCxnSpPr>
        <p:spPr>
          <a:xfrm>
            <a:off x="5231757" y="5903256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552B5B13-749D-4797-9DEC-8BC5FA490266}"/>
              </a:ext>
            </a:extLst>
          </p:cNvPr>
          <p:cNvCxnSpPr/>
          <p:nvPr/>
        </p:nvCxnSpPr>
        <p:spPr>
          <a:xfrm>
            <a:off x="5927948" y="5957471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552B5B13-749D-4797-9DEC-8BC5FA490266}"/>
              </a:ext>
            </a:extLst>
          </p:cNvPr>
          <p:cNvCxnSpPr/>
          <p:nvPr/>
        </p:nvCxnSpPr>
        <p:spPr>
          <a:xfrm>
            <a:off x="6624139" y="6128571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552B5B13-749D-4797-9DEC-8BC5FA490266}"/>
              </a:ext>
            </a:extLst>
          </p:cNvPr>
          <p:cNvCxnSpPr/>
          <p:nvPr/>
        </p:nvCxnSpPr>
        <p:spPr>
          <a:xfrm>
            <a:off x="7371228" y="6144810"/>
            <a:ext cx="69619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CuadroTexto 1"/>
          <p:cNvSpPr txBox="1"/>
          <p:nvPr/>
        </p:nvSpPr>
        <p:spPr>
          <a:xfrm>
            <a:off x="7381792" y="5769373"/>
            <a:ext cx="483378" cy="2535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100" dirty="0">
                <a:latin typeface="AvantGardeExtLitITCTT"/>
              </a:rPr>
              <a:t>506</a:t>
            </a:r>
            <a:endParaRPr lang="es-PE" sz="1100" dirty="0">
              <a:latin typeface="AvantGardeExtLitITCTT"/>
            </a:endParaRPr>
          </a:p>
        </p:txBody>
      </p:sp>
      <p:sp>
        <p:nvSpPr>
          <p:cNvPr id="74" name="CuadroTexto 1"/>
          <p:cNvSpPr txBox="1"/>
          <p:nvPr/>
        </p:nvSpPr>
        <p:spPr>
          <a:xfrm>
            <a:off x="7675538" y="5927049"/>
            <a:ext cx="483379" cy="2535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latin typeface="AvantGardeExtLitITCTT"/>
              </a:rPr>
              <a:t>479</a:t>
            </a:r>
            <a:endParaRPr lang="es-PE" sz="1100" dirty="0">
              <a:latin typeface="AvantGardeExtLitITCTT"/>
            </a:endParaRP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552B5B13-749D-4797-9DEC-8BC5FA490266}"/>
              </a:ext>
            </a:extLst>
          </p:cNvPr>
          <p:cNvCxnSpPr/>
          <p:nvPr/>
        </p:nvCxnSpPr>
        <p:spPr>
          <a:xfrm>
            <a:off x="8763398" y="5927049"/>
            <a:ext cx="6962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uadroTexto 1"/>
          <p:cNvSpPr txBox="1"/>
          <p:nvPr/>
        </p:nvSpPr>
        <p:spPr>
          <a:xfrm>
            <a:off x="9157926" y="5703948"/>
            <a:ext cx="483383" cy="2535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100" dirty="0" smtClean="0">
                <a:latin typeface="AvantGardeExtLitITCTT"/>
              </a:rPr>
              <a:t>561</a:t>
            </a:r>
            <a:endParaRPr lang="es-PE" sz="800" dirty="0">
              <a:latin typeface="AvantGardeExtLitITCTT"/>
            </a:endParaRPr>
          </a:p>
        </p:txBody>
      </p:sp>
      <p:sp>
        <p:nvSpPr>
          <p:cNvPr id="43" name="CuadroTexto 1"/>
          <p:cNvSpPr txBox="1"/>
          <p:nvPr/>
        </p:nvSpPr>
        <p:spPr>
          <a:xfrm>
            <a:off x="8791562" y="5558977"/>
            <a:ext cx="483383" cy="2535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100" dirty="0" smtClean="0">
                <a:latin typeface="AvantGardeExtLitITCTT"/>
              </a:rPr>
              <a:t>583</a:t>
            </a:r>
            <a:endParaRPr lang="es-PE" sz="800" dirty="0">
              <a:latin typeface="AvantGardeExtLitITCTT"/>
            </a:endParaRPr>
          </a:p>
        </p:txBody>
      </p:sp>
    </p:spTree>
    <p:extLst>
      <p:ext uri="{BB962C8B-B14F-4D97-AF65-F5344CB8AC3E}">
        <p14:creationId xmlns:p14="http://schemas.microsoft.com/office/powerpoint/2010/main" val="940941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07539" y="403760"/>
            <a:ext cx="7783577" cy="6601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5019" tIns="52502" rIns="105019" bIns="52502" rtlCol="0" anchor="ctr"/>
          <a:lstStyle/>
          <a:p>
            <a:pPr marL="0" marR="0" lvl="0" indent="0" algn="ctr" defTabSz="5251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CuadroTexto 2"/>
          <p:cNvSpPr txBox="1"/>
          <p:nvPr/>
        </p:nvSpPr>
        <p:spPr>
          <a:xfrm>
            <a:off x="236474" y="648944"/>
            <a:ext cx="5817919" cy="499983"/>
          </a:xfrm>
          <a:prstGeom prst="rect">
            <a:avLst/>
          </a:prstGeom>
          <a:noFill/>
          <a:ln>
            <a:noFill/>
          </a:ln>
        </p:spPr>
        <p:txBody>
          <a:bodyPr wrap="none" lIns="105019" tIns="52502" rIns="105019" bIns="52502" rtlCol="0">
            <a:spAutoFit/>
          </a:bodyPr>
          <a:lstStyle/>
          <a:p>
            <a:pPr marL="0" marR="0" lvl="0" indent="0" algn="l" defTabSz="512518" rtl="0" eaLnBrk="1" fontAlgn="auto" latinLnBrk="0" hangingPunct="1">
              <a:lnSpc>
                <a:spcPct val="80000"/>
              </a:lnSpc>
              <a:spcBef>
                <a:spcPts val="7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C48"/>
                </a:solidFill>
                <a:effectLst/>
                <a:uLnTx/>
                <a:uFillTx/>
                <a:latin typeface="Arial Narrow" pitchFamily="34" charset="0"/>
                <a:ea typeface="+mn-ea"/>
                <a:cs typeface="AvantGardeExtLitITCTT"/>
              </a:rPr>
              <a:t>TOTAL ASSETS AND CASH CYCLE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4CAC48"/>
              </a:solidFill>
              <a:effectLst/>
              <a:uLnTx/>
              <a:uFillTx/>
              <a:latin typeface="Arial Narrow" pitchFamily="34" charset="0"/>
              <a:ea typeface="+mn-ea"/>
              <a:cs typeface="AvantGardeExtLitITCTT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47390" y="1075842"/>
            <a:ext cx="1698567" cy="254190"/>
          </a:xfrm>
          <a:prstGeom prst="rect">
            <a:avLst/>
          </a:prstGeom>
          <a:noFill/>
        </p:spPr>
        <p:txBody>
          <a:bodyPr wrap="square" lIns="84062" tIns="42046" rIns="84062" bIns="42046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Million Soles (S/ mm)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902" y="6528489"/>
            <a:ext cx="1755338" cy="47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aphicFrame>
        <p:nvGraphicFramePr>
          <p:cNvPr id="27" name="25 Gráfico">
            <a:extLst>
              <a:ext uri="{FF2B5EF4-FFF2-40B4-BE49-F238E27FC236}">
                <a16:creationId xmlns:a16="http://schemas.microsoft.com/office/drawing/2014/main" id="{9594AAEE-8070-42DE-944C-C41757A779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2706056"/>
              </p:ext>
            </p:extLst>
          </p:nvPr>
        </p:nvGraphicFramePr>
        <p:xfrm>
          <a:off x="-402168" y="2477724"/>
          <a:ext cx="6495393" cy="2904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8" name="32 Grupo">
            <a:extLst>
              <a:ext uri="{FF2B5EF4-FFF2-40B4-BE49-F238E27FC236}">
                <a16:creationId xmlns:a16="http://schemas.microsoft.com/office/drawing/2014/main" id="{852A4B04-5E4C-46E6-86CC-F4B0C5DF20A3}"/>
              </a:ext>
            </a:extLst>
          </p:cNvPr>
          <p:cNvGrpSpPr/>
          <p:nvPr/>
        </p:nvGrpSpPr>
        <p:grpSpPr>
          <a:xfrm>
            <a:off x="835968" y="2444900"/>
            <a:ext cx="4281054" cy="309332"/>
            <a:chOff x="9128234" y="1594740"/>
            <a:chExt cx="1240221" cy="407481"/>
          </a:xfrm>
        </p:grpSpPr>
        <p:cxnSp>
          <p:nvCxnSpPr>
            <p:cNvPr id="31" name="34 Conector recto">
              <a:extLst>
                <a:ext uri="{FF2B5EF4-FFF2-40B4-BE49-F238E27FC236}">
                  <a16:creationId xmlns:a16="http://schemas.microsoft.com/office/drawing/2014/main" id="{91D44F55-BB84-47BB-B362-73393FF619A5}"/>
                </a:ext>
              </a:extLst>
            </p:cNvPr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5 Conector recto">
              <a:extLst>
                <a:ext uri="{FF2B5EF4-FFF2-40B4-BE49-F238E27FC236}">
                  <a16:creationId xmlns:a16="http://schemas.microsoft.com/office/drawing/2014/main" id="{86B9F3A5-477D-4ECC-AA4C-C193F4F04E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28234" y="1594741"/>
              <a:ext cx="541844" cy="6764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6 Conector recto">
              <a:extLst>
                <a:ext uri="{FF2B5EF4-FFF2-40B4-BE49-F238E27FC236}">
                  <a16:creationId xmlns:a16="http://schemas.microsoft.com/office/drawing/2014/main" id="{2ABFF047-CF33-402E-9437-5B7DAE64268D}"/>
                </a:ext>
              </a:extLst>
            </p:cNvPr>
            <p:cNvCxnSpPr>
              <a:cxnSpLocks/>
            </p:cNvCxnSpPr>
            <p:nvPr/>
          </p:nvCxnSpPr>
          <p:spPr>
            <a:xfrm>
              <a:off x="9820911" y="1594740"/>
              <a:ext cx="547544" cy="676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38 CuadroTexto">
            <a:extLst>
              <a:ext uri="{FF2B5EF4-FFF2-40B4-BE49-F238E27FC236}">
                <a16:creationId xmlns:a16="http://schemas.microsoft.com/office/drawing/2014/main" id="{47DC6D50-9BFC-4483-B204-C8DDD23CA6A0}"/>
              </a:ext>
            </a:extLst>
          </p:cNvPr>
          <p:cNvSpPr txBox="1"/>
          <p:nvPr/>
        </p:nvSpPr>
        <p:spPr>
          <a:xfrm>
            <a:off x="2783275" y="2316781"/>
            <a:ext cx="768764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dirty="0" smtClean="0">
                <a:solidFill>
                  <a:prstClr val="black"/>
                </a:solidFill>
                <a:latin typeface="AvantGardeExtLitITCTT"/>
              </a:rPr>
              <a:t>-1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42" name="Rectangle 88">
            <a:extLst>
              <a:ext uri="{FF2B5EF4-FFF2-40B4-BE49-F238E27FC236}">
                <a16:creationId xmlns:a16="http://schemas.microsoft.com/office/drawing/2014/main" id="{867BFD6A-0E77-4B1D-8D63-99D205BFD6DB}"/>
              </a:ext>
            </a:extLst>
          </p:cNvPr>
          <p:cNvSpPr/>
          <p:nvPr/>
        </p:nvSpPr>
        <p:spPr>
          <a:xfrm>
            <a:off x="1196673" y="1721929"/>
            <a:ext cx="2974949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STATE OF FINANCIAL POSITION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44" name="Rectangle 88">
            <a:extLst>
              <a:ext uri="{FF2B5EF4-FFF2-40B4-BE49-F238E27FC236}">
                <a16:creationId xmlns:a16="http://schemas.microsoft.com/office/drawing/2014/main" id="{64E62EC0-C447-4D76-B111-ED8CC50AC3D4}"/>
              </a:ext>
            </a:extLst>
          </p:cNvPr>
          <p:cNvSpPr/>
          <p:nvPr/>
        </p:nvSpPr>
        <p:spPr>
          <a:xfrm>
            <a:off x="7292673" y="1721929"/>
            <a:ext cx="2974949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CASH CYCLE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45" name="16 Rectángulo">
            <a:extLst>
              <a:ext uri="{FF2B5EF4-FFF2-40B4-BE49-F238E27FC236}">
                <a16:creationId xmlns:a16="http://schemas.microsoft.com/office/drawing/2014/main" id="{AF2EDADA-EED5-431D-A64E-66B7B2AABCDE}"/>
              </a:ext>
            </a:extLst>
          </p:cNvPr>
          <p:cNvSpPr/>
          <p:nvPr/>
        </p:nvSpPr>
        <p:spPr>
          <a:xfrm>
            <a:off x="726203" y="5468251"/>
            <a:ext cx="320807" cy="141890"/>
          </a:xfrm>
          <a:prstGeom prst="rect">
            <a:avLst/>
          </a:prstGeom>
          <a:solidFill>
            <a:srgbClr val="3AB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17 Rectángulo">
            <a:extLst>
              <a:ext uri="{FF2B5EF4-FFF2-40B4-BE49-F238E27FC236}">
                <a16:creationId xmlns:a16="http://schemas.microsoft.com/office/drawing/2014/main" id="{BE2D0011-763B-4130-8BE2-790D32FCAC0D}"/>
              </a:ext>
            </a:extLst>
          </p:cNvPr>
          <p:cNvSpPr/>
          <p:nvPr/>
        </p:nvSpPr>
        <p:spPr>
          <a:xfrm>
            <a:off x="736709" y="5778311"/>
            <a:ext cx="320807" cy="1418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18 CuadroTexto">
            <a:extLst>
              <a:ext uri="{FF2B5EF4-FFF2-40B4-BE49-F238E27FC236}">
                <a16:creationId xmlns:a16="http://schemas.microsoft.com/office/drawing/2014/main" id="{ACE7DCB6-48A2-4E4C-B5D7-69BE73AF3387}"/>
              </a:ext>
            </a:extLst>
          </p:cNvPr>
          <p:cNvSpPr txBox="1"/>
          <p:nvPr/>
        </p:nvSpPr>
        <p:spPr>
          <a:xfrm>
            <a:off x="1010218" y="5405187"/>
            <a:ext cx="1897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Positive variations</a:t>
            </a:r>
          </a:p>
        </p:txBody>
      </p:sp>
      <p:sp>
        <p:nvSpPr>
          <p:cNvPr id="48" name="19 CuadroTexto">
            <a:extLst>
              <a:ext uri="{FF2B5EF4-FFF2-40B4-BE49-F238E27FC236}">
                <a16:creationId xmlns:a16="http://schemas.microsoft.com/office/drawing/2014/main" id="{BE6A0EFD-D2A1-4D48-A0FF-7BB8A3B23573}"/>
              </a:ext>
            </a:extLst>
          </p:cNvPr>
          <p:cNvSpPr txBox="1"/>
          <p:nvPr/>
        </p:nvSpPr>
        <p:spPr>
          <a:xfrm>
            <a:off x="1004958" y="5715247"/>
            <a:ext cx="1897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Negative variations</a:t>
            </a:r>
          </a:p>
        </p:txBody>
      </p:sp>
      <p:graphicFrame>
        <p:nvGraphicFramePr>
          <p:cNvPr id="49" name="24 Gráfico">
            <a:extLst>
              <a:ext uri="{FF2B5EF4-FFF2-40B4-BE49-F238E27FC236}">
                <a16:creationId xmlns:a16="http://schemas.microsoft.com/office/drawing/2014/main" id="{0B52D529-2740-42D8-BD84-2003DD5D9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3817529"/>
              </p:ext>
            </p:extLst>
          </p:nvPr>
        </p:nvGraphicFramePr>
        <p:xfrm>
          <a:off x="5974805" y="2396472"/>
          <a:ext cx="6916510" cy="2846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" name="1 Rectángulo">
            <a:extLst>
              <a:ext uri="{FF2B5EF4-FFF2-40B4-BE49-F238E27FC236}">
                <a16:creationId xmlns:a16="http://schemas.microsoft.com/office/drawing/2014/main" id="{C72A48B9-B1CE-4FB1-8898-B8CF3053655F}"/>
              </a:ext>
            </a:extLst>
          </p:cNvPr>
          <p:cNvSpPr/>
          <p:nvPr/>
        </p:nvSpPr>
        <p:spPr>
          <a:xfrm>
            <a:off x="5983527" y="2649158"/>
            <a:ext cx="541521" cy="21110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34 Conector recto">
            <a:extLst>
              <a:ext uri="{FF2B5EF4-FFF2-40B4-BE49-F238E27FC236}">
                <a16:creationId xmlns:a16="http://schemas.microsoft.com/office/drawing/2014/main" id="{91D44F55-BB84-47BB-B362-73393FF619A5}"/>
              </a:ext>
            </a:extLst>
          </p:cNvPr>
          <p:cNvCxnSpPr/>
          <p:nvPr/>
        </p:nvCxnSpPr>
        <p:spPr>
          <a:xfrm flipV="1">
            <a:off x="5111156" y="2471804"/>
            <a:ext cx="0" cy="304196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0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3304833" y="515256"/>
            <a:ext cx="8308477" cy="6677711"/>
            <a:chOff x="3304832" y="515254"/>
            <a:chExt cx="8308477" cy="6677711"/>
          </a:xfrm>
        </p:grpSpPr>
        <p:sp>
          <p:nvSpPr>
            <p:cNvPr id="10" name="9 Rectángulo"/>
            <p:cNvSpPr/>
            <p:nvPr/>
          </p:nvSpPr>
          <p:spPr>
            <a:xfrm>
              <a:off x="3304832" y="515254"/>
              <a:ext cx="8308477" cy="6311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052" tIns="55526" rIns="111052" bIns="55526" rtlCol="0" anchor="ctr"/>
            <a:lstStyle/>
            <a:p>
              <a:pPr marL="0" marR="0" lvl="0" indent="0" algn="ctr" defTabSz="5108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3902" y="6715854"/>
              <a:ext cx="1755338" cy="477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uadroTexto 2"/>
          <p:cNvSpPr txBox="1"/>
          <p:nvPr/>
        </p:nvSpPr>
        <p:spPr>
          <a:xfrm>
            <a:off x="195845" y="744791"/>
            <a:ext cx="1371975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marL="0" marR="0" lvl="0" indent="0" algn="l" defTabSz="512518" rtl="0" eaLnBrk="1" fontAlgn="auto" latinLnBrk="0" hangingPunct="1">
              <a:lnSpc>
                <a:spcPct val="80000"/>
              </a:lnSpc>
              <a:spcBef>
                <a:spcPts val="7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CAC48"/>
                </a:solidFill>
                <a:effectLst/>
                <a:uLnTx/>
                <a:uFillTx/>
                <a:latin typeface="Arial Narrow" pitchFamily="34" charset="0"/>
                <a:ea typeface="+mn-ea"/>
                <a:cs typeface="AvantGardeExtLitITCTT"/>
              </a:rPr>
              <a:t>CAPEX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29" name="37 CuadroTexto"/>
          <p:cNvSpPr txBox="1"/>
          <p:nvPr/>
        </p:nvSpPr>
        <p:spPr>
          <a:xfrm>
            <a:off x="269972" y="1235738"/>
            <a:ext cx="1963335" cy="254190"/>
          </a:xfrm>
          <a:prstGeom prst="rect">
            <a:avLst/>
          </a:prstGeom>
          <a:noFill/>
        </p:spPr>
        <p:txBody>
          <a:bodyPr wrap="square" lIns="84062" tIns="42046" rIns="84062" bIns="42046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Million Dollars (US$ mm)</a:t>
            </a:r>
          </a:p>
        </p:txBody>
      </p:sp>
      <p:sp>
        <p:nvSpPr>
          <p:cNvPr id="17" name="Rectangle 88">
            <a:extLst>
              <a:ext uri="{FF2B5EF4-FFF2-40B4-BE49-F238E27FC236}">
                <a16:creationId xmlns:a16="http://schemas.microsoft.com/office/drawing/2014/main" id="{35296601-174A-41D3-AF34-96723A8C7B9F}"/>
              </a:ext>
            </a:extLst>
          </p:cNvPr>
          <p:cNvSpPr/>
          <p:nvPr/>
        </p:nvSpPr>
        <p:spPr>
          <a:xfrm>
            <a:off x="4898588" y="1593368"/>
            <a:ext cx="2299483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CAPEX – FIXED ASSETS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1502B7DF-2512-46EA-B458-005605D670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6981987"/>
              </p:ext>
            </p:extLst>
          </p:nvPr>
        </p:nvGraphicFramePr>
        <p:xfrm>
          <a:off x="1866863" y="1853780"/>
          <a:ext cx="7811730" cy="4239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414EFD87-2723-462E-99B8-6EF37F9D825E}"/>
              </a:ext>
            </a:extLst>
          </p:cNvPr>
          <p:cNvSpPr txBox="1"/>
          <p:nvPr/>
        </p:nvSpPr>
        <p:spPr>
          <a:xfrm>
            <a:off x="2671963" y="2442504"/>
            <a:ext cx="521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29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D0D31C2-75BF-4C96-BF0D-C4C973B67F10}"/>
              </a:ext>
            </a:extLst>
          </p:cNvPr>
          <p:cNvSpPr txBox="1"/>
          <p:nvPr/>
        </p:nvSpPr>
        <p:spPr>
          <a:xfrm>
            <a:off x="3875044" y="2980221"/>
            <a:ext cx="521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25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107D57F-6CA0-4885-883E-6FA5267BB7A0}"/>
              </a:ext>
            </a:extLst>
          </p:cNvPr>
          <p:cNvSpPr txBox="1"/>
          <p:nvPr/>
        </p:nvSpPr>
        <p:spPr>
          <a:xfrm>
            <a:off x="5080128" y="2171079"/>
            <a:ext cx="521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43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A3422F2-C234-4AC5-A503-EC7669048C67}"/>
              </a:ext>
            </a:extLst>
          </p:cNvPr>
          <p:cNvSpPr txBox="1"/>
          <p:nvPr/>
        </p:nvSpPr>
        <p:spPr>
          <a:xfrm>
            <a:off x="6255708" y="3132137"/>
            <a:ext cx="521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b="1" dirty="0">
                <a:solidFill>
                  <a:prstClr val="black"/>
                </a:solidFill>
                <a:latin typeface="AvantGardeExtLitITCTT"/>
              </a:rPr>
              <a:t>12</a:t>
            </a: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7C8291A-B9E1-4E8F-9313-ACE376B773A3}"/>
              </a:ext>
            </a:extLst>
          </p:cNvPr>
          <p:cNvSpPr txBox="1"/>
          <p:nvPr/>
        </p:nvSpPr>
        <p:spPr>
          <a:xfrm>
            <a:off x="7459071" y="2184998"/>
            <a:ext cx="521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b="1" dirty="0">
                <a:solidFill>
                  <a:prstClr val="black"/>
                </a:solidFill>
                <a:latin typeface="AvantGardeExtLitITCTT"/>
              </a:rPr>
              <a:t>3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8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7C8291A-B9E1-4E8F-9313-ACE376B773A3}"/>
              </a:ext>
            </a:extLst>
          </p:cNvPr>
          <p:cNvSpPr txBox="1"/>
          <p:nvPr/>
        </p:nvSpPr>
        <p:spPr>
          <a:xfrm>
            <a:off x="8674983" y="2171079"/>
            <a:ext cx="521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b="1" dirty="0">
                <a:solidFill>
                  <a:prstClr val="black"/>
                </a:solidFill>
                <a:latin typeface="AvantGardeExtLitITCTT"/>
              </a:rPr>
              <a:t>2</a:t>
            </a:r>
            <a:r>
              <a:rPr lang="es-ES" sz="1100" b="1" dirty="0" smtClean="0">
                <a:solidFill>
                  <a:prstClr val="black"/>
                </a:solidFill>
                <a:latin typeface="AvantGardeExtLitITCTT"/>
              </a:rPr>
              <a:t>9</a:t>
            </a: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755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597" y="3362181"/>
            <a:ext cx="3625783" cy="649782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7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504032" y="3334433"/>
            <a:ext cx="5215528" cy="1685244"/>
          </a:xfrm>
          <a:prstGeom prst="rect">
            <a:avLst/>
          </a:prstGeom>
          <a:noFill/>
        </p:spPr>
        <p:txBody>
          <a:bodyPr wrap="square" lIns="83956" tIns="41993" rIns="83956" bIns="41993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1" i="0" u="none" strike="noStrike" kern="1200" cap="none" spc="0" normalizeH="0" baseline="0" noProof="0" dirty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Agenda</a:t>
            </a:r>
          </a:p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1" i="0" u="none" strike="noStrike" kern="1200" cap="none" spc="0" normalizeH="0" baseline="0" noProof="0" dirty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Introduction</a:t>
            </a:r>
          </a:p>
          <a:p>
            <a:pPr>
              <a:defRPr/>
            </a:pPr>
            <a:r>
              <a:rPr kumimoji="0" lang="es-ES_tradnl" sz="2600" b="1" i="0" u="none" strike="noStrike" kern="1200" cap="none" spc="0" normalizeH="0" baseline="0" noProof="0" dirty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en-US" sz="2600" b="1" dirty="0" smtClean="0">
                <a:solidFill>
                  <a:srgbClr val="424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</a:t>
            </a:r>
            <a:r>
              <a:rPr lang="es-ES_tradnl" sz="2600" b="1" dirty="0" smtClean="0">
                <a:solidFill>
                  <a:srgbClr val="424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lang="es-ES_tradnl" sz="2600" b="1" dirty="0">
              <a:solidFill>
                <a:srgbClr val="4246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s-ES_tradnl" sz="2600" b="1" i="0" u="none" strike="noStrike" kern="1200" cap="none" spc="0" normalizeH="0" baseline="0" noProof="0" dirty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Financial Results</a:t>
            </a:r>
            <a:endParaRPr kumimoji="0" lang="es-ES_tradnl" sz="2600" b="0" i="0" u="none" strike="noStrike" kern="1200" cap="none" spc="0" normalizeH="0" baseline="0" noProof="0" dirty="0">
              <a:ln>
                <a:noFill/>
              </a:ln>
              <a:solidFill>
                <a:srgbClr val="4246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66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494009" y="3464935"/>
            <a:ext cx="29514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marR="0" lvl="0" indent="-51435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_tradnl" sz="3000" b="1" i="0" u="none" strike="noStrike" kern="1200" cap="none" spc="0" normalizeH="0" baseline="0" noProof="0" dirty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92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DF8CC3-0769-42F7-84E4-58BFEB03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uadroTexto 2">
            <a:extLst>
              <a:ext uri="{FF2B5EF4-FFF2-40B4-BE49-F238E27FC236}">
                <a16:creationId xmlns:a16="http://schemas.microsoft.com/office/drawing/2014/main" id="{ACCA5836-B19C-4A5F-BB26-123F84A3735E}"/>
              </a:ext>
            </a:extLst>
          </p:cNvPr>
          <p:cNvSpPr txBox="1"/>
          <p:nvPr/>
        </p:nvSpPr>
        <p:spPr>
          <a:xfrm>
            <a:off x="170181" y="941766"/>
            <a:ext cx="2792235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defTabSz="512518">
              <a:lnSpc>
                <a:spcPct val="80000"/>
              </a:lnSpc>
              <a:spcBef>
                <a:spcPts val="729"/>
              </a:spcBef>
              <a:defRPr/>
            </a:pPr>
            <a:r>
              <a:rPr lang="es-ES" sz="3200" b="1" dirty="0">
                <a:solidFill>
                  <a:srgbClr val="4CAC48"/>
                </a:solidFill>
                <a:latin typeface="Arial Narrow" pitchFamily="34" charset="0"/>
                <a:cs typeface="AvantGardeExtLitITCTT"/>
              </a:rPr>
              <a:t>INTRODUCTION</a:t>
            </a:r>
          </a:p>
        </p:txBody>
      </p:sp>
      <p:graphicFrame>
        <p:nvGraphicFramePr>
          <p:cNvPr id="6" name="2 Gráfico"/>
          <p:cNvGraphicFramePr/>
          <p:nvPr>
            <p:extLst>
              <p:ext uri="{D42A27DB-BD31-4B8C-83A1-F6EECF244321}">
                <p14:modId xmlns:p14="http://schemas.microsoft.com/office/powerpoint/2010/main" val="1750896678"/>
              </p:ext>
            </p:extLst>
          </p:nvPr>
        </p:nvGraphicFramePr>
        <p:xfrm>
          <a:off x="547028" y="2153717"/>
          <a:ext cx="9936028" cy="4852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94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6412452" y="2065862"/>
            <a:ext cx="5560455" cy="45569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678" tIns="52332" rIns="104678" bIns="52332" rtlCol="0" anchor="ctr"/>
          <a:lstStyle/>
          <a:p>
            <a:pPr marL="0" marR="0" lvl="0" indent="0" algn="ctr" defTabSz="523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44" name="CuadroTexto 2">
            <a:extLst>
              <a:ext uri="{FF2B5EF4-FFF2-40B4-BE49-F238E27FC236}">
                <a16:creationId xmlns:a16="http://schemas.microsoft.com/office/drawing/2014/main" id="{A532120C-BDBC-492B-A35E-18700762F8F8}"/>
              </a:ext>
            </a:extLst>
          </p:cNvPr>
          <p:cNvSpPr txBox="1"/>
          <p:nvPr/>
        </p:nvSpPr>
        <p:spPr>
          <a:xfrm>
            <a:off x="170181" y="941766"/>
            <a:ext cx="2997420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marL="0" marR="0" lvl="0" indent="0" algn="l" defTabSz="512518" rtl="0" eaLnBrk="1" fontAlgn="auto" latinLnBrk="0" hangingPunct="1">
              <a:lnSpc>
                <a:spcPct val="80000"/>
              </a:lnSpc>
              <a:spcBef>
                <a:spcPts val="7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C48"/>
                </a:solidFill>
                <a:effectLst/>
                <a:uLnTx/>
                <a:uFillTx/>
                <a:latin typeface="Arial Narrow" pitchFamily="34" charset="0"/>
                <a:ea typeface="+mn-ea"/>
                <a:cs typeface="AvantGardeExtLitITCTT"/>
              </a:rPr>
              <a:t>INTRODUCTION 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4CAC48"/>
              </a:solidFill>
              <a:effectLst/>
              <a:uLnTx/>
              <a:uFillTx/>
              <a:latin typeface="Arial Narrow" pitchFamily="34" charset="0"/>
              <a:ea typeface="+mn-ea"/>
              <a:cs typeface="AvantGardeExtLitITCTT"/>
            </a:endParaRPr>
          </a:p>
        </p:txBody>
      </p:sp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2D8B25CA-9372-4916-A6B5-C3AE85A807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0630858"/>
              </p:ext>
            </p:extLst>
          </p:nvPr>
        </p:nvGraphicFramePr>
        <p:xfrm>
          <a:off x="424860" y="2100095"/>
          <a:ext cx="5075112" cy="282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88">
            <a:extLst>
              <a:ext uri="{FF2B5EF4-FFF2-40B4-BE49-F238E27FC236}">
                <a16:creationId xmlns:a16="http://schemas.microsoft.com/office/drawing/2014/main" id="{913180D4-2446-42AB-B9CC-323FE7D4E8FA}"/>
              </a:ext>
            </a:extLst>
          </p:cNvPr>
          <p:cNvSpPr/>
          <p:nvPr/>
        </p:nvSpPr>
        <p:spPr>
          <a:xfrm>
            <a:off x="7445707" y="2267676"/>
            <a:ext cx="3056264" cy="5054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PUBLIC AND PRIVATE INVESTMENT</a:t>
            </a:r>
          </a:p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 (Var %)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graphicFrame>
        <p:nvGraphicFramePr>
          <p:cNvPr id="8" name="2 Gráfico">
            <a:extLst>
              <a:ext uri="{FF2B5EF4-FFF2-40B4-BE49-F238E27FC236}">
                <a16:creationId xmlns:a16="http://schemas.microsoft.com/office/drawing/2014/main" id="{39F6BBC0-0CED-462A-82B3-AB66955B3B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74820"/>
              </p:ext>
            </p:extLst>
          </p:nvPr>
        </p:nvGraphicFramePr>
        <p:xfrm>
          <a:off x="5975916" y="3304814"/>
          <a:ext cx="5075112" cy="282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2 Gráfico">
            <a:extLst>
              <a:ext uri="{FF2B5EF4-FFF2-40B4-BE49-F238E27FC236}">
                <a16:creationId xmlns:a16="http://schemas.microsoft.com/office/drawing/2014/main" id="{4C6AC892-E117-439C-973A-48EA54D40B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9617399"/>
              </p:ext>
            </p:extLst>
          </p:nvPr>
        </p:nvGraphicFramePr>
        <p:xfrm>
          <a:off x="702629" y="5410980"/>
          <a:ext cx="4474839" cy="2077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Rectangle 88">
            <a:extLst>
              <a:ext uri="{FF2B5EF4-FFF2-40B4-BE49-F238E27FC236}">
                <a16:creationId xmlns:a16="http://schemas.microsoft.com/office/drawing/2014/main" id="{DA2CB732-6993-47DB-8790-4B2D3D86DD64}"/>
              </a:ext>
            </a:extLst>
          </p:cNvPr>
          <p:cNvSpPr/>
          <p:nvPr/>
        </p:nvSpPr>
        <p:spPr>
          <a:xfrm>
            <a:off x="1699249" y="1813127"/>
            <a:ext cx="3056264" cy="5054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GDP</a:t>
            </a:r>
          </a:p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 (Var %)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18" name="Rectangle 88">
            <a:extLst>
              <a:ext uri="{FF2B5EF4-FFF2-40B4-BE49-F238E27FC236}">
                <a16:creationId xmlns:a16="http://schemas.microsoft.com/office/drawing/2014/main" id="{2399E630-8ACD-46C9-8479-11051A1B5F8C}"/>
              </a:ext>
            </a:extLst>
          </p:cNvPr>
          <p:cNvSpPr/>
          <p:nvPr/>
        </p:nvSpPr>
        <p:spPr>
          <a:xfrm>
            <a:off x="1583683" y="4715758"/>
            <a:ext cx="3276411" cy="50547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Mining and Construction GDP evolution</a:t>
            </a:r>
          </a:p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 (Var %)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486C80A-699A-4448-8B92-BA21D4C2E0B4}"/>
              </a:ext>
            </a:extLst>
          </p:cNvPr>
          <p:cNvSpPr txBox="1"/>
          <p:nvPr/>
        </p:nvSpPr>
        <p:spPr>
          <a:xfrm>
            <a:off x="7257327" y="6750775"/>
            <a:ext cx="42835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Sources: Central Bank Inflation Report as of </a:t>
            </a:r>
            <a:r>
              <a:rPr lang="en-US" sz="1000" noProof="0" dirty="0">
                <a:solidFill>
                  <a:prstClr val="black"/>
                </a:solidFill>
                <a:latin typeface="AvantGardeExtLitITCTT"/>
              </a:rPr>
              <a:t> </a:t>
            </a:r>
            <a:r>
              <a:rPr lang="en-US" sz="1000" noProof="0" dirty="0" smtClean="0">
                <a:solidFill>
                  <a:prstClr val="black"/>
                </a:solidFill>
                <a:latin typeface="AvantGardeExtLitITCTT"/>
              </a:rPr>
              <a:t>September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2022 &amp;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Apoyo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0B9170B-047C-495A-BA9C-1A384D52387C}"/>
              </a:ext>
            </a:extLst>
          </p:cNvPr>
          <p:cNvSpPr txBox="1"/>
          <p:nvPr/>
        </p:nvSpPr>
        <p:spPr>
          <a:xfrm>
            <a:off x="9399117" y="3141452"/>
            <a:ext cx="1854742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Private investment affected in 2022 by business confidence</a:t>
            </a:r>
          </a:p>
        </p:txBody>
      </p:sp>
    </p:spTree>
    <p:extLst>
      <p:ext uri="{BB962C8B-B14F-4D97-AF65-F5344CB8AC3E}">
        <p14:creationId xmlns:p14="http://schemas.microsoft.com/office/powerpoint/2010/main" val="1301736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5FA0751-1489-4C77-934B-E862AECA5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D5D8C-F48F-5545-9934-1C75A43390B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uadroTexto 2">
            <a:extLst>
              <a:ext uri="{FF2B5EF4-FFF2-40B4-BE49-F238E27FC236}">
                <a16:creationId xmlns:a16="http://schemas.microsoft.com/office/drawing/2014/main" id="{59EA6C35-883A-4644-A030-42F9CF18C798}"/>
              </a:ext>
            </a:extLst>
          </p:cNvPr>
          <p:cNvSpPr txBox="1"/>
          <p:nvPr/>
        </p:nvSpPr>
        <p:spPr>
          <a:xfrm>
            <a:off x="170181" y="941766"/>
            <a:ext cx="2792235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defTabSz="512518">
              <a:lnSpc>
                <a:spcPct val="80000"/>
              </a:lnSpc>
              <a:spcBef>
                <a:spcPts val="729"/>
              </a:spcBef>
              <a:defRPr/>
            </a:pPr>
            <a:r>
              <a:rPr lang="es-ES" sz="3200" b="1" dirty="0">
                <a:solidFill>
                  <a:srgbClr val="4CAC48"/>
                </a:solidFill>
                <a:latin typeface="Arial Narrow" pitchFamily="34" charset="0"/>
                <a:cs typeface="AvantGardeExtLitITCTT"/>
              </a:rPr>
              <a:t>INTRODUCTION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47" y="2622823"/>
            <a:ext cx="5502486" cy="32389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183" y="2622823"/>
            <a:ext cx="5387405" cy="323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0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5E56C5-D674-454A-A9D2-9D09F1A30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169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_tradnl" sz="1169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C527611-837F-4EBF-9C1F-4A3FD46D9A30}"/>
              </a:ext>
            </a:extLst>
          </p:cNvPr>
          <p:cNvSpPr txBox="1"/>
          <p:nvPr/>
        </p:nvSpPr>
        <p:spPr>
          <a:xfrm>
            <a:off x="586009" y="1736845"/>
            <a:ext cx="106816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u="sng" dirty="0" smtClean="0"/>
          </a:p>
          <a:p>
            <a:r>
              <a:rPr lang="en-US" sz="2000" b="1" u="sng" dirty="0" smtClean="0"/>
              <a:t>Advanced cash dividend payment</a:t>
            </a:r>
          </a:p>
          <a:p>
            <a:endParaRPr lang="en-US" sz="20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Board of Directors, on its meeting held on August 31 and in exercise of what’s stated in the Dividend Policy, approved to pay an advance cash dividend of S/ 120 million soles, which corresponds to fiscal year 2022 results.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amount is equivalent to twelve cents per share (S/ 0.1270).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amount was paid on September 29, 2022, with September 19 as record date.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smtClean="0"/>
              <a:t>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2C8A6B24-4962-4C8E-B2FC-1D7F7D3EA293}"/>
              </a:ext>
            </a:extLst>
          </p:cNvPr>
          <p:cNvSpPr txBox="1"/>
          <p:nvPr/>
        </p:nvSpPr>
        <p:spPr>
          <a:xfrm>
            <a:off x="170181" y="941766"/>
            <a:ext cx="2285686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defTabSz="512518">
              <a:lnSpc>
                <a:spcPct val="80000"/>
              </a:lnSpc>
              <a:spcBef>
                <a:spcPts val="729"/>
              </a:spcBef>
              <a:defRPr/>
            </a:pPr>
            <a:r>
              <a:rPr lang="es-ES" sz="3200" b="1" dirty="0" smtClean="0">
                <a:solidFill>
                  <a:srgbClr val="4CAC48"/>
                </a:solidFill>
                <a:latin typeface="Arial Narrow" pitchFamily="34" charset="0"/>
                <a:cs typeface="AvantGardeExtLitITCTT"/>
              </a:rPr>
              <a:t>HIGHLIGHTS</a:t>
            </a:r>
            <a:endParaRPr lang="es-ES" sz="3200" b="1" dirty="0">
              <a:solidFill>
                <a:srgbClr val="4CAC48"/>
              </a:solidFill>
              <a:latin typeface="Arial Narrow" pitchFamily="34" charset="0"/>
              <a:cs typeface="AvantGardeExtLitITCTT"/>
            </a:endParaRPr>
          </a:p>
        </p:txBody>
      </p:sp>
    </p:spTree>
    <p:extLst>
      <p:ext uri="{BB962C8B-B14F-4D97-AF65-F5344CB8AC3E}">
        <p14:creationId xmlns:p14="http://schemas.microsoft.com/office/powerpoint/2010/main" val="2129838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9176657" y="6553200"/>
            <a:ext cx="1970314" cy="446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467600" y="566055"/>
            <a:ext cx="4411663" cy="339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69625" y="718455"/>
            <a:ext cx="4509638" cy="339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837" y="909009"/>
            <a:ext cx="1838706" cy="450543"/>
          </a:xfrm>
          <a:prstGeom prst="rect">
            <a:avLst/>
          </a:prstGeom>
        </p:spPr>
      </p:pic>
      <p:sp>
        <p:nvSpPr>
          <p:cNvPr id="9" name="CuadroTexto 1"/>
          <p:cNvSpPr txBox="1"/>
          <p:nvPr/>
        </p:nvSpPr>
        <p:spPr>
          <a:xfrm>
            <a:off x="6491268" y="3385791"/>
            <a:ext cx="8434552" cy="546471"/>
          </a:xfrm>
          <a:prstGeom prst="rect">
            <a:avLst/>
          </a:prstGeom>
          <a:noFill/>
        </p:spPr>
        <p:txBody>
          <a:bodyPr wrap="square" lIns="83956" tIns="41993" rIns="83956" bIns="41993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000" b="1" dirty="0">
                <a:solidFill>
                  <a:srgbClr val="4246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s-ES_tradnl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s-ES_tradnl" sz="3000" b="1" i="0" u="none" strike="noStrike" kern="1200" cap="none" spc="0" normalizeH="0" baseline="0" noProof="0" dirty="0">
                <a:ln>
                  <a:noFill/>
                </a:ln>
                <a:solidFill>
                  <a:srgbClr val="42465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Commercial Performance</a:t>
            </a:r>
            <a:endParaRPr kumimoji="0" lang="es-ES_tradnl" sz="3000" b="0" i="0" u="none" strike="noStrike" kern="1200" cap="none" spc="0" normalizeH="0" baseline="0" noProof="0" dirty="0">
              <a:ln>
                <a:noFill/>
              </a:ln>
              <a:solidFill>
                <a:srgbClr val="42465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C742-EB91-E746-BE09-15ED72C2F64C}" type="slidenum">
              <a:rPr kumimoji="0" lang="es-ES_tradnl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05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74 Gráfico"/>
          <p:cNvGraphicFramePr/>
          <p:nvPr>
            <p:extLst>
              <p:ext uri="{D42A27DB-BD31-4B8C-83A1-F6EECF244321}">
                <p14:modId xmlns:p14="http://schemas.microsoft.com/office/powerpoint/2010/main" val="1985997013"/>
              </p:ext>
            </p:extLst>
          </p:nvPr>
        </p:nvGraphicFramePr>
        <p:xfrm>
          <a:off x="6279356" y="4708300"/>
          <a:ext cx="5229331" cy="258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2" name="91 Gráfico"/>
          <p:cNvGraphicFramePr/>
          <p:nvPr>
            <p:extLst>
              <p:ext uri="{D42A27DB-BD31-4B8C-83A1-F6EECF244321}">
                <p14:modId xmlns:p14="http://schemas.microsoft.com/office/powerpoint/2010/main" val="2317014120"/>
              </p:ext>
            </p:extLst>
          </p:nvPr>
        </p:nvGraphicFramePr>
        <p:xfrm>
          <a:off x="6362344" y="1990037"/>
          <a:ext cx="5051890" cy="258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CuadroTexto 2"/>
          <p:cNvSpPr txBox="1"/>
          <p:nvPr/>
        </p:nvSpPr>
        <p:spPr>
          <a:xfrm>
            <a:off x="269733" y="804921"/>
            <a:ext cx="4879923" cy="499640"/>
          </a:xfrm>
          <a:prstGeom prst="rect">
            <a:avLst/>
          </a:prstGeom>
          <a:noFill/>
        </p:spPr>
        <p:txBody>
          <a:bodyPr wrap="none" lIns="104678" tIns="52332" rIns="104678" bIns="52332" rtlCol="0">
            <a:spAutoFit/>
          </a:bodyPr>
          <a:lstStyle/>
          <a:p>
            <a:pPr marL="0" marR="0" lvl="0" indent="0" algn="l" defTabSz="512518" rtl="0" eaLnBrk="1" fontAlgn="auto" latinLnBrk="0" hangingPunct="1">
              <a:lnSpc>
                <a:spcPct val="80000"/>
              </a:lnSpc>
              <a:spcBef>
                <a:spcPts val="7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CAC48"/>
                </a:solidFill>
                <a:effectLst/>
                <a:uLnTx/>
                <a:uFillTx/>
                <a:latin typeface="Arial Narrow" pitchFamily="34" charset="0"/>
                <a:ea typeface="+mn-ea"/>
                <a:cs typeface="AvantGardeExtLitITCTT"/>
              </a:rPr>
              <a:t>SALES BY BUSINESS LINES</a:t>
            </a:r>
          </a:p>
        </p:txBody>
      </p:sp>
      <p:graphicFrame>
        <p:nvGraphicFramePr>
          <p:cNvPr id="19" name="18 Gráfico"/>
          <p:cNvGraphicFramePr/>
          <p:nvPr>
            <p:extLst>
              <p:ext uri="{D42A27DB-BD31-4B8C-83A1-F6EECF244321}">
                <p14:modId xmlns:p14="http://schemas.microsoft.com/office/powerpoint/2010/main" val="1876761511"/>
              </p:ext>
            </p:extLst>
          </p:nvPr>
        </p:nvGraphicFramePr>
        <p:xfrm>
          <a:off x="421526" y="2108534"/>
          <a:ext cx="5013439" cy="258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7" name="26 Gráfico"/>
          <p:cNvGraphicFramePr/>
          <p:nvPr>
            <p:extLst>
              <p:ext uri="{D42A27DB-BD31-4B8C-83A1-F6EECF244321}">
                <p14:modId xmlns:p14="http://schemas.microsoft.com/office/powerpoint/2010/main" val="714775306"/>
              </p:ext>
            </p:extLst>
          </p:nvPr>
        </p:nvGraphicFramePr>
        <p:xfrm>
          <a:off x="277357" y="4691242"/>
          <a:ext cx="5144898" cy="258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22 CuadroTexto"/>
          <p:cNvSpPr txBox="1"/>
          <p:nvPr/>
        </p:nvSpPr>
        <p:spPr>
          <a:xfrm>
            <a:off x="301269" y="1189590"/>
            <a:ext cx="1698567" cy="254190"/>
          </a:xfrm>
          <a:prstGeom prst="rect">
            <a:avLst/>
          </a:prstGeom>
          <a:noFill/>
        </p:spPr>
        <p:txBody>
          <a:bodyPr wrap="square" lIns="84062" tIns="42046" rIns="84062" bIns="42046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Million Soles (S/ mm)</a:t>
            </a:r>
          </a:p>
        </p:txBody>
      </p:sp>
      <p:grpSp>
        <p:nvGrpSpPr>
          <p:cNvPr id="41" name="40 Grupo"/>
          <p:cNvGrpSpPr/>
          <p:nvPr/>
        </p:nvGrpSpPr>
        <p:grpSpPr>
          <a:xfrm>
            <a:off x="3751330" y="2145570"/>
            <a:ext cx="1180662" cy="120344"/>
            <a:chOff x="9128234" y="1601505"/>
            <a:chExt cx="1240221" cy="400716"/>
          </a:xfrm>
        </p:grpSpPr>
        <p:cxnSp>
          <p:nvCxnSpPr>
            <p:cNvPr id="42" name="41 Conector recto"/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>
              <a:cxnSpLocks/>
            </p:cNvCxnSpPr>
            <p:nvPr/>
          </p:nvCxnSpPr>
          <p:spPr>
            <a:xfrm>
              <a:off x="9128234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 de flecha"/>
            <p:cNvCxnSpPr>
              <a:cxnSpLocks/>
            </p:cNvCxnSpPr>
            <p:nvPr/>
          </p:nvCxnSpPr>
          <p:spPr>
            <a:xfrm>
              <a:off x="10368455" y="1601505"/>
              <a:ext cx="0" cy="3720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46 CuadroTexto"/>
          <p:cNvSpPr txBox="1"/>
          <p:nvPr/>
        </p:nvSpPr>
        <p:spPr>
          <a:xfrm>
            <a:off x="4045408" y="2040713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100" noProof="0" dirty="0" smtClean="0">
                <a:solidFill>
                  <a:prstClr val="black"/>
                </a:solidFill>
                <a:latin typeface="AvantGardeExtLitITCTT"/>
              </a:rPr>
              <a:t>-</a:t>
            </a:r>
            <a:r>
              <a:rPr lang="es-MX" sz="1100" dirty="0" smtClean="0">
                <a:solidFill>
                  <a:prstClr val="black"/>
                </a:solidFill>
                <a:latin typeface="AvantGardeExtLitITCTT"/>
              </a:rPr>
              <a:t>19</a:t>
            </a:r>
            <a:r>
              <a:rPr kumimoji="0" lang="es-MX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53" name="52 Grupo"/>
          <p:cNvGrpSpPr/>
          <p:nvPr/>
        </p:nvGrpSpPr>
        <p:grpSpPr>
          <a:xfrm>
            <a:off x="3711552" y="5055921"/>
            <a:ext cx="1203655" cy="175083"/>
            <a:chOff x="9128233" y="1641226"/>
            <a:chExt cx="1240222" cy="114591"/>
          </a:xfrm>
        </p:grpSpPr>
        <p:cxnSp>
          <p:nvCxnSpPr>
            <p:cNvPr id="54" name="53 Conector recto"/>
            <p:cNvCxnSpPr>
              <a:cxnSpLocks/>
            </p:cNvCxnSpPr>
            <p:nvPr/>
          </p:nvCxnSpPr>
          <p:spPr>
            <a:xfrm flipH="1" flipV="1">
              <a:off x="9128233" y="1648803"/>
              <a:ext cx="1" cy="107014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>
              <a:cxnSpLocks/>
            </p:cNvCxnSpPr>
            <p:nvPr/>
          </p:nvCxnSpPr>
          <p:spPr>
            <a:xfrm>
              <a:off x="9166946" y="1641226"/>
              <a:ext cx="299590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55 Conector recto"/>
            <p:cNvCxnSpPr/>
            <p:nvPr/>
          </p:nvCxnSpPr>
          <p:spPr>
            <a:xfrm>
              <a:off x="9927020" y="1648803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 de flecha"/>
            <p:cNvCxnSpPr>
              <a:cxnSpLocks/>
            </p:cNvCxnSpPr>
            <p:nvPr/>
          </p:nvCxnSpPr>
          <p:spPr>
            <a:xfrm>
              <a:off x="10368455" y="1648803"/>
              <a:ext cx="0" cy="107014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64 Grupo"/>
          <p:cNvGrpSpPr/>
          <p:nvPr/>
        </p:nvGrpSpPr>
        <p:grpSpPr>
          <a:xfrm>
            <a:off x="9683105" y="5554975"/>
            <a:ext cx="1129505" cy="205591"/>
            <a:chOff x="9128234" y="1601505"/>
            <a:chExt cx="1240221" cy="400716"/>
          </a:xfrm>
        </p:grpSpPr>
        <p:cxnSp>
          <p:nvCxnSpPr>
            <p:cNvPr id="66" name="65 Conector recto"/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6 Conector recto"/>
            <p:cNvCxnSpPr>
              <a:cxnSpLocks/>
            </p:cNvCxnSpPr>
            <p:nvPr/>
          </p:nvCxnSpPr>
          <p:spPr>
            <a:xfrm>
              <a:off x="9128234" y="1601505"/>
              <a:ext cx="360480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8 Conector recto de flecha"/>
            <p:cNvCxnSpPr/>
            <p:nvPr/>
          </p:nvCxnSpPr>
          <p:spPr>
            <a:xfrm>
              <a:off x="10368455" y="1601505"/>
              <a:ext cx="0" cy="364970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70 CuadroTexto"/>
          <p:cNvSpPr txBox="1"/>
          <p:nvPr/>
        </p:nvSpPr>
        <p:spPr>
          <a:xfrm>
            <a:off x="9939204" y="5429473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+14%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74" name="Rectangle 88"/>
          <p:cNvSpPr/>
          <p:nvPr/>
        </p:nvSpPr>
        <p:spPr>
          <a:xfrm>
            <a:off x="1513371" y="1729424"/>
            <a:ext cx="2748625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CAT MINING EQUIPMENT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grpSp>
        <p:nvGrpSpPr>
          <p:cNvPr id="83" name="82 Grupo"/>
          <p:cNvGrpSpPr/>
          <p:nvPr/>
        </p:nvGrpSpPr>
        <p:grpSpPr>
          <a:xfrm>
            <a:off x="9756429" y="2636469"/>
            <a:ext cx="1096810" cy="239301"/>
            <a:chOff x="9128234" y="969197"/>
            <a:chExt cx="1271538" cy="400717"/>
          </a:xfrm>
        </p:grpSpPr>
        <p:cxnSp>
          <p:nvCxnSpPr>
            <p:cNvPr id="84" name="83 Conector recto"/>
            <p:cNvCxnSpPr>
              <a:cxnSpLocks/>
            </p:cNvCxnSpPr>
            <p:nvPr/>
          </p:nvCxnSpPr>
          <p:spPr>
            <a:xfrm flipV="1">
              <a:off x="9128234" y="969197"/>
              <a:ext cx="0" cy="19348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>
              <a:cxnSpLocks/>
            </p:cNvCxnSpPr>
            <p:nvPr/>
          </p:nvCxnSpPr>
          <p:spPr>
            <a:xfrm>
              <a:off x="9140958" y="977020"/>
              <a:ext cx="330234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>
              <a:off x="9958336" y="974708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86 Conector recto de flecha"/>
            <p:cNvCxnSpPr>
              <a:cxnSpLocks/>
            </p:cNvCxnSpPr>
            <p:nvPr/>
          </p:nvCxnSpPr>
          <p:spPr>
            <a:xfrm>
              <a:off x="10399771" y="974709"/>
              <a:ext cx="1" cy="395205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87 CuadroTexto"/>
          <p:cNvSpPr txBox="1"/>
          <p:nvPr/>
        </p:nvSpPr>
        <p:spPr>
          <a:xfrm>
            <a:off x="10071073" y="2519864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noProof="0" dirty="0" smtClean="0">
                <a:solidFill>
                  <a:prstClr val="black"/>
                </a:solidFill>
                <a:latin typeface="AvantGardeExtLitITCTT"/>
              </a:rPr>
              <a:t>+11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465272" y="1707608"/>
            <a:ext cx="2932292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CAT MACHINES AND ENGINES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91" name="Rectangle 88"/>
          <p:cNvSpPr/>
          <p:nvPr/>
        </p:nvSpPr>
        <p:spPr>
          <a:xfrm>
            <a:off x="1370608" y="4593962"/>
            <a:ext cx="2942772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SPARE PARTS AND SERVICES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94" name="Rectangle 88"/>
          <p:cNvSpPr/>
          <p:nvPr/>
        </p:nvSpPr>
        <p:spPr>
          <a:xfrm>
            <a:off x="7635612" y="4588561"/>
            <a:ext cx="2942772" cy="3208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104359" tIns="52171" rIns="104359" bIns="52171">
            <a:spAutoFit/>
          </a:bodyPr>
          <a:lstStyle/>
          <a:p>
            <a:pPr marL="0" marR="0" lvl="0" indent="0" algn="ctr" defTabSz="5218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ExtLitITCTT"/>
                <a:ea typeface="+mn-ea"/>
                <a:cs typeface="AvantGardeExtLitITCTT"/>
              </a:rPr>
              <a:t>RENTAL AND USED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ExtLitITCTT"/>
              <a:ea typeface="+mn-ea"/>
              <a:cs typeface="AvantGardeExtLitITCTT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5D8C-F48F-5545-9934-1C75A43390B8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pPr marL="0" marR="0" lvl="0" indent="0" algn="r" defTabSz="8406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46" name="40 Grupo">
            <a:extLst>
              <a:ext uri="{FF2B5EF4-FFF2-40B4-BE49-F238E27FC236}">
                <a16:creationId xmlns:a16="http://schemas.microsoft.com/office/drawing/2014/main" id="{64D709A4-0CBB-451D-92A6-6A4A3615C8B9}"/>
              </a:ext>
            </a:extLst>
          </p:cNvPr>
          <p:cNvGrpSpPr/>
          <p:nvPr/>
        </p:nvGrpSpPr>
        <p:grpSpPr>
          <a:xfrm>
            <a:off x="853382" y="2871501"/>
            <a:ext cx="2166688" cy="543563"/>
            <a:chOff x="9128234" y="1582060"/>
            <a:chExt cx="1173718" cy="1208375"/>
          </a:xfrm>
        </p:grpSpPr>
        <p:cxnSp>
          <p:nvCxnSpPr>
            <p:cNvPr id="48" name="41 Conector recto">
              <a:extLst>
                <a:ext uri="{FF2B5EF4-FFF2-40B4-BE49-F238E27FC236}">
                  <a16:creationId xmlns:a16="http://schemas.microsoft.com/office/drawing/2014/main" id="{55BB9FDE-2727-442F-A609-CF530A4C6F3E}"/>
                </a:ext>
              </a:extLst>
            </p:cNvPr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2 Conector recto">
              <a:extLst>
                <a:ext uri="{FF2B5EF4-FFF2-40B4-BE49-F238E27FC236}">
                  <a16:creationId xmlns:a16="http://schemas.microsoft.com/office/drawing/2014/main" id="{0FCD575C-749F-4EEC-836F-7187D685B2B5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34" y="1601505"/>
              <a:ext cx="474169" cy="1999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3 Conector recto">
              <a:extLst>
                <a:ext uri="{FF2B5EF4-FFF2-40B4-BE49-F238E27FC236}">
                  <a16:creationId xmlns:a16="http://schemas.microsoft.com/office/drawing/2014/main" id="{F2503D12-2EFE-4B69-8FE8-A0F30162AABD}"/>
                </a:ext>
              </a:extLst>
            </p:cNvPr>
            <p:cNvCxnSpPr>
              <a:stCxn id="52" idx="3"/>
            </p:cNvCxnSpPr>
            <p:nvPr/>
          </p:nvCxnSpPr>
          <p:spPr>
            <a:xfrm>
              <a:off x="9902590" y="1582060"/>
              <a:ext cx="399362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44 Conector recto de flecha">
              <a:extLst>
                <a:ext uri="{FF2B5EF4-FFF2-40B4-BE49-F238E27FC236}">
                  <a16:creationId xmlns:a16="http://schemas.microsoft.com/office/drawing/2014/main" id="{9ADE85BE-3F10-4CDE-A809-64F68E2661ED}"/>
                </a:ext>
              </a:extLst>
            </p:cNvPr>
            <p:cNvCxnSpPr>
              <a:cxnSpLocks/>
            </p:cNvCxnSpPr>
            <p:nvPr/>
          </p:nvCxnSpPr>
          <p:spPr>
            <a:xfrm>
              <a:off x="10301952" y="1601505"/>
              <a:ext cx="0" cy="1188930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46 CuadroTexto">
            <a:extLst>
              <a:ext uri="{FF2B5EF4-FFF2-40B4-BE49-F238E27FC236}">
                <a16:creationId xmlns:a16="http://schemas.microsoft.com/office/drawing/2014/main" id="{D813EED9-0392-4B3B-BECA-C4C7DD51A471}"/>
              </a:ext>
            </a:extLst>
          </p:cNvPr>
          <p:cNvSpPr txBox="1"/>
          <p:nvPr/>
        </p:nvSpPr>
        <p:spPr>
          <a:xfrm>
            <a:off x="1735647" y="2743385"/>
            <a:ext cx="547201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dirty="0" smtClean="0">
                <a:solidFill>
                  <a:prstClr val="black"/>
                </a:solidFill>
                <a:latin typeface="AvantGardeExtLitITCTT"/>
              </a:rPr>
              <a:t>-41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58" name="40 Grupo">
            <a:extLst>
              <a:ext uri="{FF2B5EF4-FFF2-40B4-BE49-F238E27FC236}">
                <a16:creationId xmlns:a16="http://schemas.microsoft.com/office/drawing/2014/main" id="{47B06796-731D-4AED-B995-CA1C1FFCB948}"/>
              </a:ext>
            </a:extLst>
          </p:cNvPr>
          <p:cNvGrpSpPr/>
          <p:nvPr/>
        </p:nvGrpSpPr>
        <p:grpSpPr>
          <a:xfrm>
            <a:off x="6940174" y="3590840"/>
            <a:ext cx="1947432" cy="182396"/>
            <a:chOff x="9128234" y="1601505"/>
            <a:chExt cx="1240222" cy="295941"/>
          </a:xfrm>
        </p:grpSpPr>
        <p:cxnSp>
          <p:nvCxnSpPr>
            <p:cNvPr id="60" name="41 Conector recto">
              <a:extLst>
                <a:ext uri="{FF2B5EF4-FFF2-40B4-BE49-F238E27FC236}">
                  <a16:creationId xmlns:a16="http://schemas.microsoft.com/office/drawing/2014/main" id="{5F04673F-2B38-4C24-91EF-10ABB1801D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28234" y="1601505"/>
              <a:ext cx="0" cy="295941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42 Conector recto">
              <a:extLst>
                <a:ext uri="{FF2B5EF4-FFF2-40B4-BE49-F238E27FC236}">
                  <a16:creationId xmlns:a16="http://schemas.microsoft.com/office/drawing/2014/main" id="{F800FA4C-6BC0-4EDB-BEE9-2A4EC4EF0EA3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34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43 Conector recto">
              <a:extLst>
                <a:ext uri="{FF2B5EF4-FFF2-40B4-BE49-F238E27FC236}">
                  <a16:creationId xmlns:a16="http://schemas.microsoft.com/office/drawing/2014/main" id="{67CFA7BC-122C-424B-A17B-A9CCFD1A1A04}"/>
                </a:ext>
              </a:extLst>
            </p:cNvPr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44 Conector recto de flecha">
              <a:extLst>
                <a:ext uri="{FF2B5EF4-FFF2-40B4-BE49-F238E27FC236}">
                  <a16:creationId xmlns:a16="http://schemas.microsoft.com/office/drawing/2014/main" id="{1E1E4F02-63E2-4B31-99B0-F7A46B1D606B}"/>
                </a:ext>
              </a:extLst>
            </p:cNvPr>
            <p:cNvCxnSpPr>
              <a:cxnSpLocks/>
            </p:cNvCxnSpPr>
            <p:nvPr/>
          </p:nvCxnSpPr>
          <p:spPr>
            <a:xfrm>
              <a:off x="10368455" y="1601505"/>
              <a:ext cx="1" cy="2959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46 CuadroTexto">
            <a:extLst>
              <a:ext uri="{FF2B5EF4-FFF2-40B4-BE49-F238E27FC236}">
                <a16:creationId xmlns:a16="http://schemas.microsoft.com/office/drawing/2014/main" id="{7F3C43B6-596C-4DCD-BD23-728D53A66223}"/>
              </a:ext>
            </a:extLst>
          </p:cNvPr>
          <p:cNvSpPr txBox="1"/>
          <p:nvPr/>
        </p:nvSpPr>
        <p:spPr>
          <a:xfrm>
            <a:off x="7621590" y="3470783"/>
            <a:ext cx="602582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-7%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79" name="46 CuadroTexto">
            <a:extLst>
              <a:ext uri="{FF2B5EF4-FFF2-40B4-BE49-F238E27FC236}">
                <a16:creationId xmlns:a16="http://schemas.microsoft.com/office/drawing/2014/main" id="{2060E52B-4BF6-4676-AC0C-309A5D827A97}"/>
              </a:ext>
            </a:extLst>
          </p:cNvPr>
          <p:cNvSpPr txBox="1"/>
          <p:nvPr/>
        </p:nvSpPr>
        <p:spPr>
          <a:xfrm>
            <a:off x="1621901" y="5915837"/>
            <a:ext cx="1272813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dirty="0" smtClean="0">
                <a:solidFill>
                  <a:prstClr val="black"/>
                </a:solidFill>
                <a:latin typeface="AvantGardeExtLitITCTT"/>
              </a:rPr>
              <a:t>+11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97" name="46 CuadroTexto">
            <a:extLst>
              <a:ext uri="{FF2B5EF4-FFF2-40B4-BE49-F238E27FC236}">
                <a16:creationId xmlns:a16="http://schemas.microsoft.com/office/drawing/2014/main" id="{C94239D5-980F-44F6-B43B-9C9BBA0187D6}"/>
              </a:ext>
            </a:extLst>
          </p:cNvPr>
          <p:cNvSpPr txBox="1"/>
          <p:nvPr/>
        </p:nvSpPr>
        <p:spPr>
          <a:xfrm>
            <a:off x="7399198" y="6079764"/>
            <a:ext cx="1265567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dirty="0" smtClean="0">
                <a:solidFill>
                  <a:prstClr val="black"/>
                </a:solidFill>
                <a:latin typeface="AvantGardeExtLitITCTT"/>
              </a:rPr>
              <a:t>+20%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98" name="40 Grupo">
            <a:extLst>
              <a:ext uri="{FF2B5EF4-FFF2-40B4-BE49-F238E27FC236}">
                <a16:creationId xmlns:a16="http://schemas.microsoft.com/office/drawing/2014/main" id="{DAB8AF60-804A-4AA7-8FD9-C378DAA4E848}"/>
              </a:ext>
            </a:extLst>
          </p:cNvPr>
          <p:cNvGrpSpPr/>
          <p:nvPr/>
        </p:nvGrpSpPr>
        <p:grpSpPr>
          <a:xfrm>
            <a:off x="948596" y="6016312"/>
            <a:ext cx="1930647" cy="256232"/>
            <a:chOff x="9128234" y="1601505"/>
            <a:chExt cx="1240222" cy="400716"/>
          </a:xfrm>
        </p:grpSpPr>
        <p:cxnSp>
          <p:nvCxnSpPr>
            <p:cNvPr id="99" name="41 Conector recto">
              <a:extLst>
                <a:ext uri="{FF2B5EF4-FFF2-40B4-BE49-F238E27FC236}">
                  <a16:creationId xmlns:a16="http://schemas.microsoft.com/office/drawing/2014/main" id="{9EA3F950-E852-494E-B9ED-914E8075D3F2}"/>
                </a:ext>
              </a:extLst>
            </p:cNvPr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42 Conector recto">
              <a:extLst>
                <a:ext uri="{FF2B5EF4-FFF2-40B4-BE49-F238E27FC236}">
                  <a16:creationId xmlns:a16="http://schemas.microsoft.com/office/drawing/2014/main" id="{77C94CCE-4A56-453E-9A3A-C2DEC0F8D7F4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34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43 Conector recto">
              <a:extLst>
                <a:ext uri="{FF2B5EF4-FFF2-40B4-BE49-F238E27FC236}">
                  <a16:creationId xmlns:a16="http://schemas.microsoft.com/office/drawing/2014/main" id="{CD71FE41-5C62-4B48-8177-955860C70B4B}"/>
                </a:ext>
              </a:extLst>
            </p:cNvPr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44 Conector recto de flecha">
              <a:extLst>
                <a:ext uri="{FF2B5EF4-FFF2-40B4-BE49-F238E27FC236}">
                  <a16:creationId xmlns:a16="http://schemas.microsoft.com/office/drawing/2014/main" id="{9B44B24E-FE50-43B9-9D85-068370D297C1}"/>
                </a:ext>
              </a:extLst>
            </p:cNvPr>
            <p:cNvCxnSpPr>
              <a:cxnSpLocks/>
            </p:cNvCxnSpPr>
            <p:nvPr/>
          </p:nvCxnSpPr>
          <p:spPr>
            <a:xfrm>
              <a:off x="10368455" y="1601505"/>
              <a:ext cx="1" cy="2959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40 Grupo">
            <a:extLst>
              <a:ext uri="{FF2B5EF4-FFF2-40B4-BE49-F238E27FC236}">
                <a16:creationId xmlns:a16="http://schemas.microsoft.com/office/drawing/2014/main" id="{A3F4015C-FE7C-4708-8120-E7C945854FE7}"/>
              </a:ext>
            </a:extLst>
          </p:cNvPr>
          <p:cNvGrpSpPr/>
          <p:nvPr/>
        </p:nvGrpSpPr>
        <p:grpSpPr>
          <a:xfrm>
            <a:off x="6644888" y="6195370"/>
            <a:ext cx="2214961" cy="152630"/>
            <a:chOff x="9128234" y="1601505"/>
            <a:chExt cx="1240222" cy="295941"/>
          </a:xfrm>
        </p:grpSpPr>
        <p:cxnSp>
          <p:nvCxnSpPr>
            <p:cNvPr id="104" name="41 Conector recto">
              <a:extLst>
                <a:ext uri="{FF2B5EF4-FFF2-40B4-BE49-F238E27FC236}">
                  <a16:creationId xmlns:a16="http://schemas.microsoft.com/office/drawing/2014/main" id="{1D15CC12-5A47-4251-B25B-140C8BEC0A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28234" y="1601505"/>
              <a:ext cx="0" cy="295941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42 Conector recto">
              <a:extLst>
                <a:ext uri="{FF2B5EF4-FFF2-40B4-BE49-F238E27FC236}">
                  <a16:creationId xmlns:a16="http://schemas.microsoft.com/office/drawing/2014/main" id="{ECD2D233-E010-4CBC-804A-D01D77AC41DE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34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43 Conector recto">
              <a:extLst>
                <a:ext uri="{FF2B5EF4-FFF2-40B4-BE49-F238E27FC236}">
                  <a16:creationId xmlns:a16="http://schemas.microsoft.com/office/drawing/2014/main" id="{284368B2-460C-4DEF-9E85-AD16D6F9A9AF}"/>
                </a:ext>
              </a:extLst>
            </p:cNvPr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44 Conector recto de flecha">
              <a:extLst>
                <a:ext uri="{FF2B5EF4-FFF2-40B4-BE49-F238E27FC236}">
                  <a16:creationId xmlns:a16="http://schemas.microsoft.com/office/drawing/2014/main" id="{EAA3345E-A5E4-4233-9031-73D0C08E1C56}"/>
                </a:ext>
              </a:extLst>
            </p:cNvPr>
            <p:cNvCxnSpPr>
              <a:cxnSpLocks/>
            </p:cNvCxnSpPr>
            <p:nvPr/>
          </p:nvCxnSpPr>
          <p:spPr>
            <a:xfrm>
              <a:off x="10368455" y="1601505"/>
              <a:ext cx="1" cy="2959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40 Grupo">
            <a:extLst>
              <a:ext uri="{FF2B5EF4-FFF2-40B4-BE49-F238E27FC236}">
                <a16:creationId xmlns:a16="http://schemas.microsoft.com/office/drawing/2014/main" id="{33C8E5B9-2637-4156-8852-FA60CCBEC524}"/>
              </a:ext>
            </a:extLst>
          </p:cNvPr>
          <p:cNvGrpSpPr/>
          <p:nvPr/>
        </p:nvGrpSpPr>
        <p:grpSpPr>
          <a:xfrm>
            <a:off x="1988634" y="2481815"/>
            <a:ext cx="968489" cy="204893"/>
            <a:chOff x="9128234" y="1601505"/>
            <a:chExt cx="1240222" cy="400716"/>
          </a:xfrm>
        </p:grpSpPr>
        <p:cxnSp>
          <p:nvCxnSpPr>
            <p:cNvPr id="115" name="41 Conector recto">
              <a:extLst>
                <a:ext uri="{FF2B5EF4-FFF2-40B4-BE49-F238E27FC236}">
                  <a16:creationId xmlns:a16="http://schemas.microsoft.com/office/drawing/2014/main" id="{251F8BD6-11B1-487C-B6E3-2CF05E1DE55A}"/>
                </a:ext>
              </a:extLst>
            </p:cNvPr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42 Conector recto">
              <a:extLst>
                <a:ext uri="{FF2B5EF4-FFF2-40B4-BE49-F238E27FC236}">
                  <a16:creationId xmlns:a16="http://schemas.microsoft.com/office/drawing/2014/main" id="{9D58821C-8303-48FF-97DE-E777484CA935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34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43 Conector recto">
              <a:extLst>
                <a:ext uri="{FF2B5EF4-FFF2-40B4-BE49-F238E27FC236}">
                  <a16:creationId xmlns:a16="http://schemas.microsoft.com/office/drawing/2014/main" id="{3AED53BC-5AF9-4AA9-A798-F4A66E063A2E}"/>
                </a:ext>
              </a:extLst>
            </p:cNvPr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44 Conector recto de flecha">
              <a:extLst>
                <a:ext uri="{FF2B5EF4-FFF2-40B4-BE49-F238E27FC236}">
                  <a16:creationId xmlns:a16="http://schemas.microsoft.com/office/drawing/2014/main" id="{412CCA32-EFE8-4A6B-88F5-3FC32A09B68D}"/>
                </a:ext>
              </a:extLst>
            </p:cNvPr>
            <p:cNvCxnSpPr>
              <a:cxnSpLocks/>
            </p:cNvCxnSpPr>
            <p:nvPr/>
          </p:nvCxnSpPr>
          <p:spPr>
            <a:xfrm>
              <a:off x="10368455" y="1601505"/>
              <a:ext cx="1" cy="2959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46 CuadroTexto">
            <a:extLst>
              <a:ext uri="{FF2B5EF4-FFF2-40B4-BE49-F238E27FC236}">
                <a16:creationId xmlns:a16="http://schemas.microsoft.com/office/drawing/2014/main" id="{06A8AE28-45C5-44E5-BD8A-C2BDCFD9282F}"/>
              </a:ext>
            </a:extLst>
          </p:cNvPr>
          <p:cNvSpPr txBox="1"/>
          <p:nvPr/>
        </p:nvSpPr>
        <p:spPr>
          <a:xfrm>
            <a:off x="2165314" y="2364644"/>
            <a:ext cx="572698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dirty="0" smtClean="0">
                <a:solidFill>
                  <a:prstClr val="black"/>
                </a:solidFill>
                <a:latin typeface="AvantGardeExtLitITCTT"/>
              </a:rPr>
              <a:t>+18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126" name="40 Grupo">
            <a:extLst>
              <a:ext uri="{FF2B5EF4-FFF2-40B4-BE49-F238E27FC236}">
                <a16:creationId xmlns:a16="http://schemas.microsoft.com/office/drawing/2014/main" id="{1A9BC4E3-5A8D-4908-8D09-D7165D9C84FF}"/>
              </a:ext>
            </a:extLst>
          </p:cNvPr>
          <p:cNvGrpSpPr/>
          <p:nvPr/>
        </p:nvGrpSpPr>
        <p:grpSpPr>
          <a:xfrm>
            <a:off x="7868475" y="3171853"/>
            <a:ext cx="1059729" cy="243211"/>
            <a:chOff x="9128234" y="1601505"/>
            <a:chExt cx="1240222" cy="400716"/>
          </a:xfrm>
        </p:grpSpPr>
        <p:cxnSp>
          <p:nvCxnSpPr>
            <p:cNvPr id="127" name="41 Conector recto">
              <a:extLst>
                <a:ext uri="{FF2B5EF4-FFF2-40B4-BE49-F238E27FC236}">
                  <a16:creationId xmlns:a16="http://schemas.microsoft.com/office/drawing/2014/main" id="{494A9CE7-5E2B-4437-A49F-8DC658BB4E6E}"/>
                </a:ext>
              </a:extLst>
            </p:cNvPr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42 Conector recto">
              <a:extLst>
                <a:ext uri="{FF2B5EF4-FFF2-40B4-BE49-F238E27FC236}">
                  <a16:creationId xmlns:a16="http://schemas.microsoft.com/office/drawing/2014/main" id="{5DD945BA-4A83-48AE-BA67-F84F65CF0F48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34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43 Conector recto">
              <a:extLst>
                <a:ext uri="{FF2B5EF4-FFF2-40B4-BE49-F238E27FC236}">
                  <a16:creationId xmlns:a16="http://schemas.microsoft.com/office/drawing/2014/main" id="{55702506-E4E2-46BB-B615-EAD7A456D877}"/>
                </a:ext>
              </a:extLst>
            </p:cNvPr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44 Conector recto de flecha">
              <a:extLst>
                <a:ext uri="{FF2B5EF4-FFF2-40B4-BE49-F238E27FC236}">
                  <a16:creationId xmlns:a16="http://schemas.microsoft.com/office/drawing/2014/main" id="{60FCC918-882B-4C24-B2E3-3C9CBDF21F47}"/>
                </a:ext>
              </a:extLst>
            </p:cNvPr>
            <p:cNvCxnSpPr>
              <a:cxnSpLocks/>
            </p:cNvCxnSpPr>
            <p:nvPr/>
          </p:nvCxnSpPr>
          <p:spPr>
            <a:xfrm>
              <a:off x="10368455" y="1601505"/>
              <a:ext cx="1" cy="2959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46 CuadroTexto">
            <a:extLst>
              <a:ext uri="{FF2B5EF4-FFF2-40B4-BE49-F238E27FC236}">
                <a16:creationId xmlns:a16="http://schemas.microsoft.com/office/drawing/2014/main" id="{C0195C7E-CC9D-4BA9-96E1-5BAA510BFB23}"/>
              </a:ext>
            </a:extLst>
          </p:cNvPr>
          <p:cNvSpPr txBox="1"/>
          <p:nvPr/>
        </p:nvSpPr>
        <p:spPr>
          <a:xfrm>
            <a:off x="8138390" y="3057255"/>
            <a:ext cx="889853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dirty="0" smtClean="0">
                <a:solidFill>
                  <a:prstClr val="black"/>
                </a:solidFill>
                <a:latin typeface="AvantGardeExtLitITCTT"/>
              </a:rPr>
              <a:t>-8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sp>
        <p:nvSpPr>
          <p:cNvPr id="137" name="46 CuadroTexto">
            <a:extLst>
              <a:ext uri="{FF2B5EF4-FFF2-40B4-BE49-F238E27FC236}">
                <a16:creationId xmlns:a16="http://schemas.microsoft.com/office/drawing/2014/main" id="{AAFE4E2A-1B09-4E5D-AE4D-968799D242C5}"/>
              </a:ext>
            </a:extLst>
          </p:cNvPr>
          <p:cNvSpPr txBox="1"/>
          <p:nvPr/>
        </p:nvSpPr>
        <p:spPr>
          <a:xfrm>
            <a:off x="3984870" y="4956864"/>
            <a:ext cx="688426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100" dirty="0" smtClean="0">
                <a:solidFill>
                  <a:prstClr val="black"/>
                </a:solidFill>
                <a:latin typeface="AvantGardeExtLitITCTT"/>
              </a:rPr>
              <a:t>+13</a:t>
            </a:r>
            <a:r>
              <a:rPr kumimoji="0" lang="es-MX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138" name="40 Grupo">
            <a:extLst>
              <a:ext uri="{FF2B5EF4-FFF2-40B4-BE49-F238E27FC236}">
                <a16:creationId xmlns:a16="http://schemas.microsoft.com/office/drawing/2014/main" id="{0FF58121-3837-46D4-8B0A-587EE885AB7E}"/>
              </a:ext>
            </a:extLst>
          </p:cNvPr>
          <p:cNvGrpSpPr/>
          <p:nvPr/>
        </p:nvGrpSpPr>
        <p:grpSpPr>
          <a:xfrm>
            <a:off x="1833729" y="5593692"/>
            <a:ext cx="1043837" cy="294397"/>
            <a:chOff x="9128234" y="1601505"/>
            <a:chExt cx="1240222" cy="400716"/>
          </a:xfrm>
        </p:grpSpPr>
        <p:cxnSp>
          <p:nvCxnSpPr>
            <p:cNvPr id="139" name="41 Conector recto">
              <a:extLst>
                <a:ext uri="{FF2B5EF4-FFF2-40B4-BE49-F238E27FC236}">
                  <a16:creationId xmlns:a16="http://schemas.microsoft.com/office/drawing/2014/main" id="{A71D803A-14E7-4611-8D28-CF01D73E12CA}"/>
                </a:ext>
              </a:extLst>
            </p:cNvPr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42 Conector recto">
              <a:extLst>
                <a:ext uri="{FF2B5EF4-FFF2-40B4-BE49-F238E27FC236}">
                  <a16:creationId xmlns:a16="http://schemas.microsoft.com/office/drawing/2014/main" id="{88E583C8-CAED-4571-BC25-5F2E7C1EA2DB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34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43 Conector recto">
              <a:extLst>
                <a:ext uri="{FF2B5EF4-FFF2-40B4-BE49-F238E27FC236}">
                  <a16:creationId xmlns:a16="http://schemas.microsoft.com/office/drawing/2014/main" id="{72FF79CF-78DB-48AB-AB1B-3497598383BD}"/>
                </a:ext>
              </a:extLst>
            </p:cNvPr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44 Conector recto de flecha">
              <a:extLst>
                <a:ext uri="{FF2B5EF4-FFF2-40B4-BE49-F238E27FC236}">
                  <a16:creationId xmlns:a16="http://schemas.microsoft.com/office/drawing/2014/main" id="{F95BE6BF-D3DB-4BFB-8DAB-38D0243B70AB}"/>
                </a:ext>
              </a:extLst>
            </p:cNvPr>
            <p:cNvCxnSpPr>
              <a:cxnSpLocks/>
            </p:cNvCxnSpPr>
            <p:nvPr/>
          </p:nvCxnSpPr>
          <p:spPr>
            <a:xfrm>
              <a:off x="10368455" y="1601505"/>
              <a:ext cx="1" cy="2959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46 CuadroTexto">
            <a:extLst>
              <a:ext uri="{FF2B5EF4-FFF2-40B4-BE49-F238E27FC236}">
                <a16:creationId xmlns:a16="http://schemas.microsoft.com/office/drawing/2014/main" id="{9DC19381-AEEC-4109-BBD3-0511A5DF21DF}"/>
              </a:ext>
            </a:extLst>
          </p:cNvPr>
          <p:cNvSpPr txBox="1"/>
          <p:nvPr/>
        </p:nvSpPr>
        <p:spPr>
          <a:xfrm>
            <a:off x="2045351" y="5465576"/>
            <a:ext cx="889853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dirty="0" smtClean="0">
                <a:solidFill>
                  <a:prstClr val="black"/>
                </a:solidFill>
                <a:latin typeface="AvantGardeExtLitITCTT"/>
              </a:rPr>
              <a:t>+15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grpSp>
        <p:nvGrpSpPr>
          <p:cNvPr id="150" name="40 Grupo">
            <a:extLst>
              <a:ext uri="{FF2B5EF4-FFF2-40B4-BE49-F238E27FC236}">
                <a16:creationId xmlns:a16="http://schemas.microsoft.com/office/drawing/2014/main" id="{01E95619-00BB-4B95-9A74-72534DF71DD0}"/>
              </a:ext>
            </a:extLst>
          </p:cNvPr>
          <p:cNvGrpSpPr/>
          <p:nvPr/>
        </p:nvGrpSpPr>
        <p:grpSpPr>
          <a:xfrm>
            <a:off x="7727950" y="5812307"/>
            <a:ext cx="1098902" cy="269763"/>
            <a:chOff x="9128234" y="1601505"/>
            <a:chExt cx="1240222" cy="400716"/>
          </a:xfrm>
        </p:grpSpPr>
        <p:cxnSp>
          <p:nvCxnSpPr>
            <p:cNvPr id="151" name="41 Conector recto">
              <a:extLst>
                <a:ext uri="{FF2B5EF4-FFF2-40B4-BE49-F238E27FC236}">
                  <a16:creationId xmlns:a16="http://schemas.microsoft.com/office/drawing/2014/main" id="{A1B8C84F-4DC6-4849-9EAD-E2E53F57CB5A}"/>
                </a:ext>
              </a:extLst>
            </p:cNvPr>
            <p:cNvCxnSpPr/>
            <p:nvPr/>
          </p:nvCxnSpPr>
          <p:spPr>
            <a:xfrm flipV="1">
              <a:off x="9128234" y="1601505"/>
              <a:ext cx="0" cy="400716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42 Conector recto">
              <a:extLst>
                <a:ext uri="{FF2B5EF4-FFF2-40B4-BE49-F238E27FC236}">
                  <a16:creationId xmlns:a16="http://schemas.microsoft.com/office/drawing/2014/main" id="{D9A675FE-9157-4692-A7A3-4A0E722D7A04}"/>
                </a:ext>
              </a:extLst>
            </p:cNvPr>
            <p:cNvCxnSpPr>
              <a:cxnSpLocks/>
            </p:cNvCxnSpPr>
            <p:nvPr/>
          </p:nvCxnSpPr>
          <p:spPr>
            <a:xfrm>
              <a:off x="9128234" y="1601505"/>
              <a:ext cx="34533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43 Conector recto">
              <a:extLst>
                <a:ext uri="{FF2B5EF4-FFF2-40B4-BE49-F238E27FC236}">
                  <a16:creationId xmlns:a16="http://schemas.microsoft.com/office/drawing/2014/main" id="{7DF96C2E-9327-4B11-90C0-8D77A010658D}"/>
                </a:ext>
              </a:extLst>
            </p:cNvPr>
            <p:cNvCxnSpPr/>
            <p:nvPr/>
          </p:nvCxnSpPr>
          <p:spPr>
            <a:xfrm>
              <a:off x="9927020" y="1601505"/>
              <a:ext cx="441435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44 Conector recto de flecha">
              <a:extLst>
                <a:ext uri="{FF2B5EF4-FFF2-40B4-BE49-F238E27FC236}">
                  <a16:creationId xmlns:a16="http://schemas.microsoft.com/office/drawing/2014/main" id="{C5BF2659-4CC6-44EF-BEA4-30FF5118DD48}"/>
                </a:ext>
              </a:extLst>
            </p:cNvPr>
            <p:cNvCxnSpPr>
              <a:cxnSpLocks/>
            </p:cNvCxnSpPr>
            <p:nvPr/>
          </p:nvCxnSpPr>
          <p:spPr>
            <a:xfrm>
              <a:off x="10368455" y="1601505"/>
              <a:ext cx="1" cy="295941"/>
            </a:xfrm>
            <a:prstGeom prst="straightConnector1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46 CuadroTexto">
            <a:extLst>
              <a:ext uri="{FF2B5EF4-FFF2-40B4-BE49-F238E27FC236}">
                <a16:creationId xmlns:a16="http://schemas.microsoft.com/office/drawing/2014/main" id="{E6220A40-F4F6-49A6-9D96-34905A01DE98}"/>
              </a:ext>
            </a:extLst>
          </p:cNvPr>
          <p:cNvSpPr txBox="1"/>
          <p:nvPr/>
        </p:nvSpPr>
        <p:spPr>
          <a:xfrm>
            <a:off x="8044624" y="5682907"/>
            <a:ext cx="889853" cy="256232"/>
          </a:xfrm>
          <a:prstGeom prst="rect">
            <a:avLst/>
          </a:prstGeom>
          <a:noFill/>
        </p:spPr>
        <p:txBody>
          <a:bodyPr wrap="square" lIns="86099" tIns="43057" rIns="86099" bIns="43057" rtlCol="0">
            <a:spAutoFit/>
          </a:bodyPr>
          <a:lstStyle/>
          <a:p>
            <a:pPr marL="0" marR="0" lvl="0" indent="0" algn="l" defTabSz="840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100" noProof="0" dirty="0" smtClean="0">
                <a:solidFill>
                  <a:prstClr val="black"/>
                </a:solidFill>
                <a:latin typeface="AvantGardeExtLitITCTT"/>
              </a:rPr>
              <a:t>-1</a:t>
            </a:r>
            <a:r>
              <a:rPr kumimoji="0" lang="es-PE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ExtLitITCTT"/>
                <a:ea typeface="+mn-ea"/>
                <a:cs typeface="+mn-cs"/>
              </a:rPr>
              <a:t>%</a:t>
            </a: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ExtLitITCTT"/>
              <a:ea typeface="+mn-ea"/>
              <a:cs typeface="+mn-cs"/>
            </a:endParaRPr>
          </a:p>
        </p:txBody>
      </p:sp>
      <p:cxnSp>
        <p:nvCxnSpPr>
          <p:cNvPr id="95" name="53 Conector recto">
            <a:extLst>
              <a:ext uri="{FF2B5EF4-FFF2-40B4-BE49-F238E27FC236}">
                <a16:creationId xmlns:a16="http://schemas.microsoft.com/office/drawing/2014/main" id="{71B1CA40-321B-4865-8CF1-EC5075F00002}"/>
              </a:ext>
            </a:extLst>
          </p:cNvPr>
          <p:cNvCxnSpPr/>
          <p:nvPr/>
        </p:nvCxnSpPr>
        <p:spPr>
          <a:xfrm flipH="1">
            <a:off x="9336936" y="2448515"/>
            <a:ext cx="1805" cy="198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53 Conector recto">
            <a:extLst>
              <a:ext uri="{FF2B5EF4-FFF2-40B4-BE49-F238E27FC236}">
                <a16:creationId xmlns:a16="http://schemas.microsoft.com/office/drawing/2014/main" id="{71B1CA40-321B-4865-8CF1-EC5075F00002}"/>
              </a:ext>
            </a:extLst>
          </p:cNvPr>
          <p:cNvCxnSpPr/>
          <p:nvPr/>
        </p:nvCxnSpPr>
        <p:spPr>
          <a:xfrm flipH="1">
            <a:off x="3332100" y="5241195"/>
            <a:ext cx="1805" cy="180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53 Conector recto">
            <a:extLst>
              <a:ext uri="{FF2B5EF4-FFF2-40B4-BE49-F238E27FC236}">
                <a16:creationId xmlns:a16="http://schemas.microsoft.com/office/drawing/2014/main" id="{71B1CA40-321B-4865-8CF1-EC5075F00002}"/>
              </a:ext>
            </a:extLst>
          </p:cNvPr>
          <p:cNvCxnSpPr/>
          <p:nvPr/>
        </p:nvCxnSpPr>
        <p:spPr>
          <a:xfrm flipH="1">
            <a:off x="9298570" y="5210929"/>
            <a:ext cx="1805" cy="1800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16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lIns="111052" tIns="55526" rIns="111052" bIns="55526" rtlCol="0" anchor="ctr"/>
      <a:lstStyle>
        <a:defPPr algn="ctr" defTabSz="555261">
          <a:defRPr>
            <a:solidFill>
              <a:prstClr val="white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21099</TotalTime>
  <Words>480</Words>
  <Application>Microsoft Office PowerPoint</Application>
  <PresentationFormat>Personalizado</PresentationFormat>
  <Paragraphs>206</Paragraphs>
  <Slides>16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Arial</vt:lpstr>
      <vt:lpstr>Arial Narrow</vt:lpstr>
      <vt:lpstr>AvantGardeExtLitITCTT</vt:lpstr>
      <vt:lpstr>Calibri</vt:lpstr>
      <vt:lpstr>Calibri Light</vt:lpstr>
      <vt:lpstr>17_Tema de Office</vt:lpstr>
      <vt:lpstr>18_Tema de Office</vt:lpstr>
      <vt:lpstr>3_Tema de Office</vt:lpstr>
      <vt:lpstr>4_Tema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Jonathan Fonseca Garcia</cp:lastModifiedBy>
  <cp:revision>606</cp:revision>
  <dcterms:created xsi:type="dcterms:W3CDTF">2017-06-02T15:12:34Z</dcterms:created>
  <dcterms:modified xsi:type="dcterms:W3CDTF">2022-11-04T15:16:06Z</dcterms:modified>
</cp:coreProperties>
</file>